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69" r:id="rId3"/>
    <p:sldId id="270" r:id="rId4"/>
    <p:sldId id="271" r:id="rId5"/>
    <p:sldId id="257" r:id="rId6"/>
    <p:sldId id="259" r:id="rId7"/>
    <p:sldId id="260" r:id="rId8"/>
    <p:sldId id="261" r:id="rId9"/>
    <p:sldId id="262" r:id="rId10"/>
    <p:sldId id="263" r:id="rId11"/>
    <p:sldId id="273" r:id="rId12"/>
    <p:sldId id="272" r:id="rId13"/>
    <p:sldId id="336" r:id="rId14"/>
    <p:sldId id="264" r:id="rId15"/>
    <p:sldId id="274" r:id="rId16"/>
    <p:sldId id="332" r:id="rId17"/>
    <p:sldId id="335" r:id="rId18"/>
    <p:sldId id="322" r:id="rId19"/>
    <p:sldId id="289" r:id="rId20"/>
    <p:sldId id="290" r:id="rId21"/>
    <p:sldId id="291" r:id="rId22"/>
    <p:sldId id="294" r:id="rId23"/>
    <p:sldId id="330" r:id="rId24"/>
    <p:sldId id="311" r:id="rId25"/>
    <p:sldId id="320" r:id="rId26"/>
    <p:sldId id="338" r:id="rId27"/>
    <p:sldId id="275" r:id="rId28"/>
    <p:sldId id="340" r:id="rId29"/>
    <p:sldId id="333" r:id="rId30"/>
    <p:sldId id="341" r:id="rId31"/>
    <p:sldId id="345" r:id="rId32"/>
    <p:sldId id="347" r:id="rId33"/>
    <p:sldId id="279" r:id="rId34"/>
    <p:sldId id="283" r:id="rId35"/>
    <p:sldId id="284" r:id="rId36"/>
    <p:sldId id="348" r:id="rId37"/>
    <p:sldId id="285" r:id="rId38"/>
    <p:sldId id="258" r:id="rId39"/>
    <p:sldId id="266" r:id="rId40"/>
    <p:sldId id="267" r:id="rId41"/>
    <p:sldId id="268" r:id="rId42"/>
    <p:sldId id="339" r:id="rId43"/>
  </p:sldIdLst>
  <p:sldSz cx="14630400" cy="8229600"/>
  <p:notesSz cx="8229600" cy="14630400"/>
  <p:embeddedFontLst>
    <p:embeddedFont>
      <p:font typeface="微軟正黑體" panose="020B0604030504040204" pitchFamily="34" charset="-120"/>
      <p:regular r:id="rId45"/>
      <p:bold r:id="rId46"/>
    </p:embeddedFont>
    <p:embeddedFont>
      <p:font typeface="微軟正黑體" panose="020B0604030504040204" pitchFamily="34" charset="-120"/>
      <p:regular r:id="rId45"/>
      <p:bold r:id="rId46"/>
    </p:embeddedFont>
    <p:embeddedFont>
      <p:font typeface="標楷體" panose="03000509000000000000" pitchFamily="65" charset="-120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libri Light" panose="020F0302020204030204" pitchFamily="34" charset="0"/>
      <p:regular r:id="rId52"/>
      <p:italic r:id="rId53"/>
    </p:embeddedFont>
    <p:embeddedFont>
      <p:font typeface="Overpass Light" panose="02020500000000000000" charset="0"/>
      <p:regular r:id="rId54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5214" autoAdjust="0"/>
  </p:normalViewPr>
  <p:slideViewPr>
    <p:cSldViewPr snapToGrid="0" snapToObjects="1">
      <p:cViewPr varScale="1">
        <p:scale>
          <a:sx n="68" d="100"/>
          <a:sy n="68" d="100"/>
        </p:scale>
        <p:origin x="715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919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6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1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8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56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39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03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42C4DA-8080-4B9F-A8B0-F9837D1759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3949CB-34D7-419C-AB17-F2AC46B66C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5453D9-327C-446C-AB48-77D55BF5E4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7F4697-C3E6-429D-ABD9-F69DD480C4E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771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2F1F48FD-F917-434D-8C92-F6C8CE8F2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" y="1463040"/>
            <a:ext cx="12679680" cy="109728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 sz="2160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8E535171-1CD9-4462-92D5-281396503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9921" y="4754880"/>
            <a:ext cx="1041908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z="216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3041" y="1828800"/>
            <a:ext cx="12197080" cy="2103120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zh-TW" noProof="0"/>
              <a:t>按一下以編輯母片標題樣式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69920" y="4754880"/>
            <a:ext cx="10485120" cy="210312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360"/>
            </a:lvl1pPr>
          </a:lstStyle>
          <a:p>
            <a:pPr lvl="0"/>
            <a:r>
              <a:rPr lang="en-US" altLang="zh-TW" noProof="0"/>
              <a:t>按一下以編輯母片副標題樣式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D03FCC5-89FB-419C-AE5C-250137C5F9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284EFDE-AE2D-4AA2-B944-5F8E01CA9C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998720" y="7492366"/>
            <a:ext cx="4632960" cy="5486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647FE21-0AC2-4A9A-AB97-B148AE91C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4EF69-1088-460D-92E9-AA00B243765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8052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4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wu3K3HX83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&#40643;&#26149;&#26126;.doc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&#28014;&#23798;&#26862;&#26519;%20%5b&#33258;&#21205;&#20786;&#23384;%5d.ppt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&#25151;&#24935;&#30495;.doc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LdxrQQ0S4U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jyTyeqsEXQ&amp;t=3s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67541"/>
            <a:ext cx="6349246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3393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yne Bold" pitchFamily="34" charset="-120"/>
              </a:rPr>
              <a:t>如何提升學生的主動與深度閱讀</a:t>
            </a:r>
            <a:endParaRPr lang="en-US" sz="35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236380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verpass Light" pitchFamily="34" charset="-120"/>
              </a:rPr>
              <a:t>閱讀能力是現代社會不可或缺的基本技能。它不僅影響我們的學習，也決定了我們處理資訊的效率。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280189" y="314929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verpass Light" pitchFamily="34" charset="-120"/>
              </a:rPr>
              <a:t>透過有效的方法和持續的練習，每個人都能顯著提升閱讀能力。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9FC63D0-BE0C-4ADA-88F3-FA17D452D56C}"/>
              </a:ext>
            </a:extLst>
          </p:cNvPr>
          <p:cNvSpPr txBox="1"/>
          <p:nvPr/>
        </p:nvSpPr>
        <p:spPr>
          <a:xfrm>
            <a:off x="6886224" y="5026978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通識中心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賴昭吟老師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329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6633" y="539472"/>
            <a:ext cx="4904780" cy="6131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結論與行動建議</a:t>
            </a:r>
            <a:endParaRPr lang="en-US" sz="3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33" y="1446848"/>
            <a:ext cx="980956" cy="156174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61793" y="1642943"/>
            <a:ext cx="2452330" cy="3065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設定明確目標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1961793" y="2067163"/>
            <a:ext cx="64955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每週閱讀頁數或時間。</a:t>
            </a:r>
            <a:endParaRPr lang="en-US" sz="1500" dirty="0"/>
          </a:p>
        </p:txBody>
      </p:sp>
      <p:sp>
        <p:nvSpPr>
          <p:cNvPr id="7" name="Text 3"/>
          <p:cNvSpPr/>
          <p:nvPr/>
        </p:nvSpPr>
        <p:spPr>
          <a:xfrm>
            <a:off x="1961793" y="2498646"/>
            <a:ext cx="64955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特定主題理解深度。</a:t>
            </a:r>
            <a:endParaRPr lang="en-US" sz="15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33" y="3008590"/>
            <a:ext cx="980956" cy="156174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961793" y="3204686"/>
            <a:ext cx="2452330" cy="3065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應用有效工具</a:t>
            </a:r>
            <a:endParaRPr lang="en-US" sz="1900" dirty="0"/>
          </a:p>
        </p:txBody>
      </p:sp>
      <p:sp>
        <p:nvSpPr>
          <p:cNvPr id="10" name="Text 5"/>
          <p:cNvSpPr/>
          <p:nvPr/>
        </p:nvSpPr>
        <p:spPr>
          <a:xfrm>
            <a:off x="1961793" y="3628906"/>
            <a:ext cx="64955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思維導圖與筆記系統。</a:t>
            </a:r>
            <a:endParaRPr lang="en-US" sz="1500" dirty="0"/>
          </a:p>
        </p:txBody>
      </p:sp>
      <p:sp>
        <p:nvSpPr>
          <p:cNvPr id="11" name="Text 6"/>
          <p:cNvSpPr/>
          <p:nvPr/>
        </p:nvSpPr>
        <p:spPr>
          <a:xfrm>
            <a:off x="1961793" y="4060388"/>
            <a:ext cx="64955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閱讀進度追蹤應用。</a:t>
            </a:r>
            <a:endParaRPr lang="en-US" sz="15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633" y="4570333"/>
            <a:ext cx="980956" cy="1561743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961793" y="4766429"/>
            <a:ext cx="2452330" cy="3065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持續複習反思</a:t>
            </a:r>
            <a:endParaRPr lang="en-US" sz="1900" dirty="0"/>
          </a:p>
        </p:txBody>
      </p:sp>
      <p:sp>
        <p:nvSpPr>
          <p:cNvPr id="14" name="Text 8"/>
          <p:cNvSpPr/>
          <p:nvPr/>
        </p:nvSpPr>
        <p:spPr>
          <a:xfrm>
            <a:off x="1961793" y="5190649"/>
            <a:ext cx="64955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定期回顧閱讀筆記。</a:t>
            </a:r>
            <a:endParaRPr lang="en-US" sz="1500" dirty="0"/>
          </a:p>
        </p:txBody>
      </p:sp>
      <p:sp>
        <p:nvSpPr>
          <p:cNvPr id="15" name="Text 9"/>
          <p:cNvSpPr/>
          <p:nvPr/>
        </p:nvSpPr>
        <p:spPr>
          <a:xfrm>
            <a:off x="1961793" y="5622131"/>
            <a:ext cx="64955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分析理解困難之處。</a:t>
            </a:r>
            <a:endParaRPr lang="en-US" sz="150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33" y="6132076"/>
            <a:ext cx="980956" cy="1561743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1961793" y="6328172"/>
            <a:ext cx="2452330" cy="3065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組織學習社群</a:t>
            </a:r>
            <a:endParaRPr lang="en-US" sz="1900" dirty="0"/>
          </a:p>
        </p:txBody>
      </p:sp>
      <p:sp>
        <p:nvSpPr>
          <p:cNvPr id="18" name="Text 11"/>
          <p:cNvSpPr/>
          <p:nvPr/>
        </p:nvSpPr>
        <p:spPr>
          <a:xfrm>
            <a:off x="1961793" y="6752392"/>
            <a:ext cx="64955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與他人討論分享見解。</a:t>
            </a:r>
            <a:endParaRPr lang="en-US" sz="1500" dirty="0"/>
          </a:p>
        </p:txBody>
      </p:sp>
      <p:sp>
        <p:nvSpPr>
          <p:cNvPr id="19" name="Text 12"/>
          <p:cNvSpPr/>
          <p:nvPr/>
        </p:nvSpPr>
        <p:spPr>
          <a:xfrm>
            <a:off x="1961793" y="7183874"/>
            <a:ext cx="6495574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相互督促提高動力。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11628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C3BFFE19-A1E1-4D75-AC47-D5B9267BC4AD}"/>
              </a:ext>
            </a:extLst>
          </p:cNvPr>
          <p:cNvSpPr txBox="1"/>
          <p:nvPr/>
        </p:nvSpPr>
        <p:spPr>
          <a:xfrm>
            <a:off x="361243" y="1298644"/>
            <a:ext cx="1405466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zh-TW" altLang="en-US" sz="4000" b="1" i="0" dirty="0">
                <a:solidFill>
                  <a:srgbClr val="333333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起源</a:t>
            </a:r>
          </a:p>
          <a:p>
            <a:pPr algn="l" fontAlgn="base"/>
            <a:r>
              <a:rPr lang="en-US" altLang="zh-TW" sz="4000" b="0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1932</a:t>
            </a:r>
            <a:r>
              <a:rPr lang="zh-TW" altLang="en-US" sz="4000" b="0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年，美國政治學家拉斯維爾提出“</a:t>
            </a:r>
            <a:r>
              <a:rPr lang="en-US" altLang="zh-TW" sz="4000" b="0" i="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5W</a:t>
            </a:r>
            <a:r>
              <a:rPr lang="zh-TW" altLang="en-US" sz="4000" b="0" i="0" u="none" strike="noStrike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分析法</a:t>
            </a:r>
            <a:r>
              <a:rPr lang="zh-TW" altLang="en-US" sz="4000" b="0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”，後經過人們的不斷運用和總結，逐步形成了一套成熟的“</a:t>
            </a:r>
            <a:r>
              <a:rPr lang="en-US" altLang="zh-TW" sz="4000" b="0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5W+IH”</a:t>
            </a:r>
            <a:r>
              <a:rPr lang="zh-TW" altLang="en-US" sz="4000" b="0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模式。</a:t>
            </a:r>
            <a:endParaRPr lang="en-US" altLang="zh-TW" sz="4000" b="0" i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 fontAlgn="base"/>
            <a:endParaRPr lang="zh-TW" altLang="en-US" sz="4000" b="0" i="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 fontAlgn="base"/>
            <a:r>
              <a:rPr lang="zh-TW" altLang="en-US" sz="4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內容</a:t>
            </a:r>
          </a:p>
          <a:p>
            <a:pPr algn="l" fontAlgn="base"/>
            <a:r>
              <a:rPr lang="en-US" altLang="zh-TW" sz="4000" b="0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5W+1H</a:t>
            </a:r>
            <a:r>
              <a:rPr lang="zh-TW" altLang="en-US" sz="4000" b="0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：是對選定的項目、工序或操作，都要從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原因</a:t>
            </a:r>
            <a:r>
              <a:rPr lang="en-US" altLang="zh-TW" sz="4000" b="1" i="0" dirty="0">
                <a:solidFill>
                  <a:srgbClr val="FF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(Why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）、</a:t>
            </a:r>
            <a:r>
              <a:rPr lang="zh-TW" altLang="en-US" sz="4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事務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</a:t>
            </a:r>
            <a:r>
              <a:rPr lang="en-US" altLang="zh-TW" sz="4000" b="1" i="0" dirty="0">
                <a:solidFill>
                  <a:srgbClr val="FF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What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）、</a:t>
            </a:r>
            <a:r>
              <a:rPr lang="zh-TW" altLang="en-US" sz="4000" b="0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地點（</a:t>
            </a:r>
            <a:r>
              <a:rPr lang="en-US" altLang="zh-TW" sz="4000" b="0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Where</a:t>
            </a:r>
            <a:r>
              <a:rPr lang="zh-TW" altLang="en-US" sz="4000" b="0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）、時間（</a:t>
            </a:r>
            <a:r>
              <a:rPr lang="en-US" altLang="zh-TW" sz="4000" b="0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When</a:t>
            </a:r>
            <a:r>
              <a:rPr lang="zh-TW" altLang="en-US" sz="4000" b="0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）、人員（</a:t>
            </a:r>
            <a:r>
              <a:rPr lang="en-US" altLang="zh-TW" sz="4000" b="0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Who</a:t>
            </a:r>
            <a:r>
              <a:rPr lang="zh-TW" altLang="en-US" sz="4000" b="0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）、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方法（</a:t>
            </a:r>
            <a:r>
              <a:rPr lang="en-US" altLang="zh-TW" sz="4000" b="1" i="0" dirty="0">
                <a:solidFill>
                  <a:srgbClr val="FF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How</a:t>
            </a:r>
            <a:r>
              <a:rPr lang="zh-TW" altLang="en-US" sz="4000" b="1" i="0" dirty="0">
                <a:solidFill>
                  <a:srgbClr val="FF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r>
              <a:rPr lang="zh-TW" altLang="en-US" sz="4000" b="0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等六個方面提出問題進行思考。</a:t>
            </a:r>
          </a:p>
        </p:txBody>
      </p:sp>
    </p:spTree>
    <p:extLst>
      <p:ext uri="{BB962C8B-B14F-4D97-AF65-F5344CB8AC3E}">
        <p14:creationId xmlns:p14="http://schemas.microsoft.com/office/powerpoint/2010/main" val="482628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2492807-E12C-4362-B93B-FD0390D215F5}"/>
              </a:ext>
            </a:extLst>
          </p:cNvPr>
          <p:cNvSpPr txBox="1"/>
          <p:nvPr/>
        </p:nvSpPr>
        <p:spPr>
          <a:xfrm>
            <a:off x="112889" y="282224"/>
            <a:ext cx="14054667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如何讓學生主動學習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(HOW…)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主動的定義：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學生在學習歷程中主動參與、自我覺察、提出問題、尋找答案，並對學習內容產生興趣與責任感的過程。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主動學習的關鍵特徵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(What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？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主體性：學生是學習的主角，不是被動接收者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參與性：積極參與課堂討論與課外探索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反思性：學習後能自我評估、調整學習策略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動機驅動：內在動機主導學習行為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目標導向：具有明確學習目標與計畫</a:t>
            </a:r>
          </a:p>
          <a:p>
            <a:endParaRPr lang="en-US" altLang="zh-TW" sz="3600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8585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FD496F6-004A-4C64-ABF9-E99481D35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063648"/>
              </p:ext>
            </p:extLst>
          </p:nvPr>
        </p:nvGraphicFramePr>
        <p:xfrm>
          <a:off x="243840" y="228600"/>
          <a:ext cx="14234161" cy="7315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9689">
                  <a:extLst>
                    <a:ext uri="{9D8B030D-6E8A-4147-A177-3AD203B41FA5}">
                      <a16:colId xmlns:a16="http://schemas.microsoft.com/office/drawing/2014/main" val="1772719956"/>
                    </a:ext>
                  </a:extLst>
                </a:gridCol>
                <a:gridCol w="3044551">
                  <a:extLst>
                    <a:ext uri="{9D8B030D-6E8A-4147-A177-3AD203B41FA5}">
                      <a16:colId xmlns:a16="http://schemas.microsoft.com/office/drawing/2014/main" val="2576735246"/>
                    </a:ext>
                  </a:extLst>
                </a:gridCol>
                <a:gridCol w="2755696">
                  <a:extLst>
                    <a:ext uri="{9D8B030D-6E8A-4147-A177-3AD203B41FA5}">
                      <a16:colId xmlns:a16="http://schemas.microsoft.com/office/drawing/2014/main" val="2176461153"/>
                    </a:ext>
                  </a:extLst>
                </a:gridCol>
                <a:gridCol w="2958049">
                  <a:extLst>
                    <a:ext uri="{9D8B030D-6E8A-4147-A177-3AD203B41FA5}">
                      <a16:colId xmlns:a16="http://schemas.microsoft.com/office/drawing/2014/main" val="3272076895"/>
                    </a:ext>
                  </a:extLst>
                </a:gridCol>
                <a:gridCol w="3066176">
                  <a:extLst>
                    <a:ext uri="{9D8B030D-6E8A-4147-A177-3AD203B41FA5}">
                      <a16:colId xmlns:a16="http://schemas.microsoft.com/office/drawing/2014/main" val="2994544723"/>
                    </a:ext>
                  </a:extLst>
                </a:gridCol>
              </a:tblGrid>
              <a:tr h="6925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effectLst/>
                        </a:rPr>
                        <a:t> 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effectLst/>
                        </a:rPr>
                        <a:t>PBL(</a:t>
                      </a:r>
                      <a:r>
                        <a:rPr lang="zh-TW" sz="2800" kern="100" dirty="0">
                          <a:effectLst/>
                        </a:rPr>
                        <a:t>問題導向</a:t>
                      </a:r>
                      <a:r>
                        <a:rPr lang="en-US" sz="2800" kern="100" dirty="0">
                          <a:effectLst/>
                        </a:rPr>
                        <a:t>)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effectLst/>
                        </a:rPr>
                        <a:t>PBL(</a:t>
                      </a:r>
                      <a:r>
                        <a:rPr lang="zh-TW" sz="2800" kern="100" dirty="0">
                          <a:effectLst/>
                        </a:rPr>
                        <a:t>專題導向</a:t>
                      </a:r>
                      <a:r>
                        <a:rPr lang="en-US" sz="2800" kern="100" dirty="0">
                          <a:effectLst/>
                        </a:rPr>
                        <a:t>)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大六教學法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圖式化教學法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1269626"/>
                  </a:ext>
                </a:extLst>
              </a:tr>
              <a:tr h="14625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問題的結構與特質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真實的情境為主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開放性為主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特定的主題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開放性為主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真實的情境為主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半開放性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以文本為主設計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半開放性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3257915"/>
                  </a:ext>
                </a:extLst>
              </a:tr>
              <a:tr h="14625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教師角色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輔助者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顧問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諮詢者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顧問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諮詢者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資料搜尋顧問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示範者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教練</a:t>
                      </a:r>
                      <a:r>
                        <a:rPr lang="en-US" sz="2800" kern="100" dirty="0">
                          <a:effectLst/>
                        </a:rPr>
                        <a:t>/</a:t>
                      </a:r>
                      <a:r>
                        <a:rPr lang="zh-TW" sz="2800" kern="100" dirty="0">
                          <a:effectLst/>
                        </a:rPr>
                        <a:t>顧問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1177677"/>
                  </a:ext>
                </a:extLst>
              </a:tr>
              <a:tr h="14625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學習環境與方式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個人與小組皆可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課堂為主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小組合作為主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課堂與課後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個人與小組皆可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課堂為主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個人與小組皆可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課堂為主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6621574"/>
                  </a:ext>
                </a:extLst>
              </a:tr>
              <a:tr h="22348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評量重點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學習過程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解決策略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結果</a:t>
                      </a:r>
                      <a:r>
                        <a:rPr lang="en-US" sz="2800" kern="100">
                          <a:effectLst/>
                        </a:rPr>
                        <a:t>(</a:t>
                      </a:r>
                      <a:r>
                        <a:rPr lang="zh-TW" sz="2800" kern="100">
                          <a:effectLst/>
                        </a:rPr>
                        <a:t>問題解決</a:t>
                      </a:r>
                      <a:r>
                        <a:rPr lang="en-US" sz="2800" kern="100">
                          <a:effectLst/>
                        </a:rPr>
                        <a:t>)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小組合作過程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解決策略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成品</a:t>
                      </a:r>
                      <a:r>
                        <a:rPr lang="en-US" sz="2800" kern="100">
                          <a:effectLst/>
                        </a:rPr>
                        <a:t>(</a:t>
                      </a:r>
                      <a:r>
                        <a:rPr lang="zh-TW" sz="2800" kern="100">
                          <a:effectLst/>
                        </a:rPr>
                        <a:t>報告</a:t>
                      </a:r>
                      <a:r>
                        <a:rPr lang="en-US" sz="2800" kern="100">
                          <a:effectLst/>
                        </a:rPr>
                        <a:t>)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資料搜尋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資料統整與運用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成品</a:t>
                      </a:r>
                      <a:r>
                        <a:rPr lang="en-US" sz="2800" kern="100" dirty="0">
                          <a:effectLst/>
                        </a:rPr>
                        <a:t>(</a:t>
                      </a:r>
                      <a:r>
                        <a:rPr lang="zh-TW" sz="2800" kern="100" dirty="0">
                          <a:effectLst/>
                        </a:rPr>
                        <a:t>結果</a:t>
                      </a:r>
                      <a:r>
                        <a:rPr lang="en-US" sz="2800" kern="100" dirty="0">
                          <a:effectLst/>
                        </a:rPr>
                        <a:t>)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關鍵概念提取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概念關係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成品</a:t>
                      </a:r>
                      <a:r>
                        <a:rPr lang="en-US" sz="2800" kern="100" dirty="0">
                          <a:effectLst/>
                        </a:rPr>
                        <a:t>(</a:t>
                      </a:r>
                      <a:r>
                        <a:rPr lang="zh-TW" sz="2800" kern="100" dirty="0">
                          <a:effectLst/>
                        </a:rPr>
                        <a:t>圖式</a:t>
                      </a:r>
                      <a:r>
                        <a:rPr lang="en-US" sz="2800" kern="100" dirty="0">
                          <a:effectLst/>
                        </a:rPr>
                        <a:t>)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9494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60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2CB8C6B-E7A0-401E-B41A-953F84F8676E}"/>
              </a:ext>
            </a:extLst>
          </p:cNvPr>
          <p:cNvSpPr txBox="1"/>
          <p:nvPr/>
        </p:nvSpPr>
        <p:spPr>
          <a:xfrm>
            <a:off x="293511" y="316089"/>
            <a:ext cx="13833969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🔹身為一個老師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p"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教學背景</a:t>
            </a:r>
            <a:b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閱讀能力低落的挑戰、通識課的教學困境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p"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問題提出</a:t>
            </a:r>
            <a:b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學生為何無法主動閱讀？深度閱讀卡關在哪？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p"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閱讀方式</a:t>
            </a:r>
            <a:b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以多層次提問策略提升閱讀理解與主動性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p"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誰來聽我說故事</a:t>
            </a:r>
            <a:b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以三階段閱讀階層 為主線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3609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E7BE61E4-8852-40D5-B5F0-42B36E35A438}"/>
              </a:ext>
            </a:extLst>
          </p:cNvPr>
          <p:cNvSpPr txBox="1"/>
          <p:nvPr/>
        </p:nvSpPr>
        <p:spPr>
          <a:xfrm>
            <a:off x="745067" y="812800"/>
            <a:ext cx="1312897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7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故事</a:t>
            </a: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帶入課程核心</a:t>
            </a:r>
            <a:endParaRPr lang="en-US" altLang="zh-TW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說故事的我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~~</a:t>
            </a: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在故事中提出問題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黃春明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死去活來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〉)</a:t>
            </a:r>
          </a:p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在故事中學會理解文本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房慧真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浮島森林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〉)</a:t>
            </a:r>
          </a:p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在故事中重新創造故事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林徹例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父神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〉)</a:t>
            </a:r>
          </a:p>
          <a:p>
            <a:pPr algn="ctr"/>
            <a:endParaRPr lang="zh-TW" alt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0968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C0F1C33-E524-4E48-B658-47BFACFDC557}"/>
              </a:ext>
            </a:extLst>
          </p:cNvPr>
          <p:cNvSpPr txBox="1"/>
          <p:nvPr/>
        </p:nvSpPr>
        <p:spPr>
          <a:xfrm>
            <a:off x="835378" y="3725332"/>
            <a:ext cx="132305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在故事中提出問題</a:t>
            </a:r>
            <a:r>
              <a:rPr lang="en-US" altLang="zh-TW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黃春明</a:t>
            </a:r>
            <a:r>
              <a:rPr lang="en-US" altLang="zh-TW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死去活來</a:t>
            </a:r>
            <a:r>
              <a:rPr lang="en-US" altLang="zh-TW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〉)</a:t>
            </a:r>
          </a:p>
        </p:txBody>
      </p:sp>
    </p:spTree>
    <p:extLst>
      <p:ext uri="{BB962C8B-B14F-4D97-AF65-F5344CB8AC3E}">
        <p14:creationId xmlns:p14="http://schemas.microsoft.com/office/powerpoint/2010/main" val="1119457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8EF4137D-30A7-4FDB-AF99-1BEACC81E9EB}"/>
              </a:ext>
            </a:extLst>
          </p:cNvPr>
          <p:cNvSpPr txBox="1">
            <a:spLocks noChangeArrowheads="1"/>
          </p:cNvSpPr>
          <p:nvPr/>
        </p:nvSpPr>
        <p:spPr>
          <a:xfrm>
            <a:off x="618066" y="2789501"/>
            <a:ext cx="13394267" cy="33512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第一周</a:t>
            </a:r>
            <a:r>
              <a:rPr lang="en-US" altLang="zh-TW" dirty="0"/>
              <a:t>/</a:t>
            </a:r>
            <a:r>
              <a:rPr lang="zh-TW" altLang="en-US" dirty="0"/>
              <a:t>閱讀文本；心智圖</a:t>
            </a:r>
            <a:endParaRPr lang="en-US" altLang="zh-TW" dirty="0"/>
          </a:p>
          <a:p>
            <a:r>
              <a:rPr lang="zh-TW" altLang="en-US" b="1" dirty="0">
                <a:solidFill>
                  <a:srgbClr val="FF0000"/>
                </a:solidFill>
              </a:rPr>
              <a:t>第二周</a:t>
            </a:r>
            <a:r>
              <a:rPr lang="en-US" altLang="zh-TW" b="1" dirty="0">
                <a:solidFill>
                  <a:srgbClr val="FF0000"/>
                </a:solidFill>
              </a:rPr>
              <a:t>/</a:t>
            </a:r>
            <a:r>
              <a:rPr lang="zh-TW" altLang="en-US" b="1" dirty="0">
                <a:solidFill>
                  <a:srgbClr val="FF0000"/>
                </a:solidFill>
              </a:rPr>
              <a:t>提出討論問題</a:t>
            </a:r>
            <a:r>
              <a:rPr lang="en-US" altLang="zh-TW" b="1" dirty="0">
                <a:solidFill>
                  <a:srgbClr val="FF0000"/>
                </a:solidFill>
              </a:rPr>
              <a:t>/</a:t>
            </a:r>
            <a:r>
              <a:rPr lang="zh-TW" altLang="en-US" b="1" dirty="0">
                <a:solidFill>
                  <a:srgbClr val="FF0000"/>
                </a:solidFill>
              </a:rPr>
              <a:t>學習紀錄表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延伸閱讀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dirty="0"/>
              <a:t>第三周</a:t>
            </a:r>
            <a:r>
              <a:rPr lang="en-US" altLang="zh-TW" dirty="0"/>
              <a:t>/</a:t>
            </a:r>
            <a:r>
              <a:rPr lang="zh-TW" altLang="en-US" dirty="0"/>
              <a:t>提出報告</a:t>
            </a:r>
            <a:endParaRPr lang="en-US" altLang="zh-TW" dirty="0"/>
          </a:p>
          <a:p>
            <a:r>
              <a:rPr lang="zh-TW" altLang="en-US" dirty="0"/>
              <a:t>第四周</a:t>
            </a:r>
            <a:r>
              <a:rPr lang="en-US" altLang="zh-TW" dirty="0"/>
              <a:t>/</a:t>
            </a:r>
            <a:r>
              <a:rPr lang="zh-TW" altLang="en-US" dirty="0"/>
              <a:t>小組互評</a:t>
            </a:r>
            <a:r>
              <a:rPr lang="en-US" altLang="zh-TW" dirty="0"/>
              <a:t>(</a:t>
            </a:r>
            <a:r>
              <a:rPr lang="zh-TW" altLang="en-US" dirty="0"/>
              <a:t>教師印出，各組須評鑑別人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4B958B11-7C52-44DD-B982-6094183403E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死去活來的深度分析</a:t>
            </a:r>
          </a:p>
        </p:txBody>
      </p:sp>
    </p:spTree>
    <p:extLst>
      <p:ext uri="{BB962C8B-B14F-4D97-AF65-F5344CB8AC3E}">
        <p14:creationId xmlns:p14="http://schemas.microsoft.com/office/powerpoint/2010/main" val="499129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Users\fone\Pictures\201208291513172149196.jpg">
            <a:extLst>
              <a:ext uri="{FF2B5EF4-FFF2-40B4-BE49-F238E27FC236}">
                <a16:creationId xmlns:a16="http://schemas.microsoft.com/office/drawing/2014/main" id="{FCFCA384-52F3-41CF-B6AC-DADD9A9C6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036" y="1423036"/>
            <a:ext cx="4772024" cy="673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C:\Users\fone\Pictures\1188745659.jpg">
            <a:extLst>
              <a:ext uri="{FF2B5EF4-FFF2-40B4-BE49-F238E27FC236}">
                <a16:creationId xmlns:a16="http://schemas.microsoft.com/office/drawing/2014/main" id="{62AB5CE3-F684-4171-BC01-C4E0D4406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10" y="1423036"/>
            <a:ext cx="6029326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>
            <a:extLst>
              <a:ext uri="{FF2B5EF4-FFF2-40B4-BE49-F238E27FC236}">
                <a16:creationId xmlns:a16="http://schemas.microsoft.com/office/drawing/2014/main" id="{301453FD-86D0-4FCB-A5B9-181A059E0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7440" y="333376"/>
            <a:ext cx="9875520" cy="1017270"/>
          </a:xfrm>
        </p:spPr>
        <p:txBody>
          <a:bodyPr/>
          <a:lstStyle/>
          <a:p>
            <a:pPr algn="ctr"/>
            <a:r>
              <a: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何謂「鄉土」？</a:t>
            </a:r>
          </a:p>
        </p:txBody>
      </p:sp>
      <p:sp>
        <p:nvSpPr>
          <p:cNvPr id="17411" name="內容版面配置區 2">
            <a:extLst>
              <a:ext uri="{FF2B5EF4-FFF2-40B4-BE49-F238E27FC236}">
                <a16:creationId xmlns:a16="http://schemas.microsoft.com/office/drawing/2014/main" id="{175B09AF-1B70-4797-AAD7-D56F7516B1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6890" y="2710814"/>
            <a:ext cx="9875520" cy="3720466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你對鄉土的印象是甚麼？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從「人」的角度來說，鄉土和人之間的關係是甚麼？肯定接受認同鄉土、保護鄉土，還有甚麼？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從種族意識上看，鄉土代表甚麼？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在語言文化上，鄉土代表甚麼意涵？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00A037CB-65D5-44A1-8A9D-59F90E343B02}"/>
              </a:ext>
            </a:extLst>
          </p:cNvPr>
          <p:cNvSpPr/>
          <p:nvPr/>
        </p:nvSpPr>
        <p:spPr>
          <a:xfrm>
            <a:off x="745067" y="643467"/>
            <a:ext cx="13241866" cy="65362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3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當老師的困境</a:t>
            </a:r>
          </a:p>
        </p:txBody>
      </p:sp>
    </p:spTree>
    <p:extLst>
      <p:ext uri="{BB962C8B-B14F-4D97-AF65-F5344CB8AC3E}">
        <p14:creationId xmlns:p14="http://schemas.microsoft.com/office/powerpoint/2010/main" val="2762692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fone\Pictures\7J2yvXy.jpg">
            <a:extLst>
              <a:ext uri="{FF2B5EF4-FFF2-40B4-BE49-F238E27FC236}">
                <a16:creationId xmlns:a16="http://schemas.microsoft.com/office/drawing/2014/main" id="{E7303C97-226C-4F92-981D-1CABB6B723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9736" y="1699260"/>
            <a:ext cx="4408170" cy="60598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fone\Pictures\1416476505_ft_1.jpg">
            <a:extLst>
              <a:ext uri="{FF2B5EF4-FFF2-40B4-BE49-F238E27FC236}">
                <a16:creationId xmlns:a16="http://schemas.microsoft.com/office/drawing/2014/main" id="{148F636E-E275-4552-AA3C-B05AE48DD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790" y="-11430"/>
            <a:ext cx="4307206" cy="645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C:\Users\fone\Pictures\42306.jpg">
            <a:extLst>
              <a:ext uri="{FF2B5EF4-FFF2-40B4-BE49-F238E27FC236}">
                <a16:creationId xmlns:a16="http://schemas.microsoft.com/office/drawing/2014/main" id="{968AEF4C-A706-4CFF-81CD-D08B809C4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80" y="2646046"/>
            <a:ext cx="3581400" cy="511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標題 1">
            <a:extLst>
              <a:ext uri="{FF2B5EF4-FFF2-40B4-BE49-F238E27FC236}">
                <a16:creationId xmlns:a16="http://schemas.microsoft.com/office/drawing/2014/main" id="{2B42068A-63F3-46D5-8617-F3E4F5E54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9800" y="333376"/>
            <a:ext cx="6652260" cy="1017270"/>
          </a:xfrm>
        </p:spPr>
        <p:txBody>
          <a:bodyPr/>
          <a:lstStyle/>
          <a:p>
            <a:pPr algn="ctr"/>
            <a:r>
              <a: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他們夠鄉土嗎</a:t>
            </a:r>
            <a:r>
              <a:rPr lang="en-US" altLang="zh-TW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fone\Pictures\i1969712.jpg">
            <a:extLst>
              <a:ext uri="{FF2B5EF4-FFF2-40B4-BE49-F238E27FC236}">
                <a16:creationId xmlns:a16="http://schemas.microsoft.com/office/drawing/2014/main" id="{1F707F78-BDB2-4AD7-B091-5649336FC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520" y="1880236"/>
            <a:ext cx="4320540" cy="634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C:\Users\fone\Pictures\bbc100_p_05_02.jpg">
            <a:extLst>
              <a:ext uri="{FF2B5EF4-FFF2-40B4-BE49-F238E27FC236}">
                <a16:creationId xmlns:a16="http://schemas.microsoft.com/office/drawing/2014/main" id="{3353EF92-80ED-407F-995E-0E160B93C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777240"/>
            <a:ext cx="4832986" cy="724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標題 1">
            <a:extLst>
              <a:ext uri="{FF2B5EF4-FFF2-40B4-BE49-F238E27FC236}">
                <a16:creationId xmlns:a16="http://schemas.microsoft.com/office/drawing/2014/main" id="{B35AA3C4-0F15-4C91-AE25-7D785A52E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97041" y="312420"/>
            <a:ext cx="4933950" cy="929640"/>
          </a:xfrm>
        </p:spPr>
        <p:txBody>
          <a:bodyPr/>
          <a:lstStyle/>
          <a:p>
            <a:r>
              <a: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他們夠鄉土嗎</a:t>
            </a:r>
            <a:r>
              <a:rPr lang="en-US" altLang="zh-TW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461" name="Picture 2" descr="C:\Users\fone\Pictures\97ea081c4cbf781753021e6c1d42ce76.jpg">
            <a:extLst>
              <a:ext uri="{FF2B5EF4-FFF2-40B4-BE49-F238E27FC236}">
                <a16:creationId xmlns:a16="http://schemas.microsoft.com/office/drawing/2014/main" id="{59FB5A06-3B6B-4ACE-89CE-E5F734231C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1263016"/>
            <a:ext cx="3888106" cy="52825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>
            <a:extLst>
              <a:ext uri="{FF2B5EF4-FFF2-40B4-BE49-F238E27FC236}">
                <a16:creationId xmlns:a16="http://schemas.microsoft.com/office/drawing/2014/main" id="{E72E2661-BB36-47D5-8B87-04B668E3FB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20740" y="333376"/>
            <a:ext cx="5629276" cy="1367790"/>
          </a:xfrm>
        </p:spPr>
        <p:txBody>
          <a:bodyPr/>
          <a:lstStyle/>
          <a:p>
            <a:pPr algn="ctr"/>
            <a:r>
              <a: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現代的「鄉土」？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5D384551-BE96-456B-97B9-1C6AFB87E4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176" y="1263016"/>
            <a:ext cx="7776210" cy="5842634"/>
          </a:xfrm>
          <a:noFill/>
        </p:spPr>
      </p:pic>
      <p:pic>
        <p:nvPicPr>
          <p:cNvPr id="20484" name="Picture 3">
            <a:extLst>
              <a:ext uri="{FF2B5EF4-FFF2-40B4-BE49-F238E27FC236}">
                <a16:creationId xmlns:a16="http://schemas.microsoft.com/office/drawing/2014/main" id="{46CF156D-26FB-4EFA-9852-50A4D9EE2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3356"/>
            <a:ext cx="4276726" cy="570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4">
            <a:extLst>
              <a:ext uri="{FF2B5EF4-FFF2-40B4-BE49-F238E27FC236}">
                <a16:creationId xmlns:a16="http://schemas.microsoft.com/office/drawing/2014/main" id="{A4C4D948-F146-4A2C-AFF7-DF52DD50B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786" y="3249931"/>
            <a:ext cx="4234814" cy="417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>
            <a:extLst>
              <a:ext uri="{FF2B5EF4-FFF2-40B4-BE49-F238E27FC236}">
                <a16:creationId xmlns:a16="http://schemas.microsoft.com/office/drawing/2014/main" id="{8C4A8C88-A7FF-4EC9-97B4-D45A097FB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7440" y="333376"/>
            <a:ext cx="9875520" cy="1017270"/>
          </a:xfrm>
        </p:spPr>
        <p:txBody>
          <a:bodyPr/>
          <a:lstStyle/>
          <a:p>
            <a:pPr algn="ctr"/>
            <a:r>
              <a: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何謂「鄉土文學」</a:t>
            </a:r>
          </a:p>
        </p:txBody>
      </p:sp>
      <p:sp>
        <p:nvSpPr>
          <p:cNvPr id="21507" name="內容版面配置區 2">
            <a:extLst>
              <a:ext uri="{FF2B5EF4-FFF2-40B4-BE49-F238E27FC236}">
                <a16:creationId xmlns:a16="http://schemas.microsoft.com/office/drawing/2014/main" id="{B12B0F46-30A9-494F-8931-41ACABAD05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3070" y="1965959"/>
            <a:ext cx="11224260" cy="5391151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黃春明說：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人在青春期難免迷失變壞，但如果懂得真正去愛自己家鄉，再怎麼壞，終究會被土地喚回的，土地就像母親一樣。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我認為文學及土地的呼喚對我的成長有極深的影響。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一個人如果連他出生的家鄉都不熟習，他就沒有愛鄉的情懷，一個人對土地沒有情感的話，他成長之後人格會有毛病。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……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只要你跟一個年輕人談談他的家鄉的種種的時候，你還可以看到他以家鄉之名為榮的神情。那麼這已可以證實，這個人愛鄉愛得很深。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>
            <a:extLst>
              <a:ext uri="{FF2B5EF4-FFF2-40B4-BE49-F238E27FC236}">
                <a16:creationId xmlns:a16="http://schemas.microsoft.com/office/drawing/2014/main" id="{1970CC24-63A3-4780-B9CF-21D622FEFE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1596" y="333376"/>
            <a:ext cx="5370194" cy="929640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死去活來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</a:p>
        </p:txBody>
      </p:sp>
      <p:sp>
        <p:nvSpPr>
          <p:cNvPr id="24579" name="內容版面配置區 2">
            <a:extLst>
              <a:ext uri="{FF2B5EF4-FFF2-40B4-BE49-F238E27FC236}">
                <a16:creationId xmlns:a16="http://schemas.microsoft.com/office/drawing/2014/main" id="{741D2843-8B53-4B8C-912B-59C810982B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36134" y="1338663"/>
            <a:ext cx="11203092" cy="1659467"/>
          </a:xfrm>
        </p:spPr>
        <p:txBody>
          <a:bodyPr/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關於作者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本文的主旨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諷刺或批判的段落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「鄉土」特色的內涵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9D2F9DA-D1C1-405F-B1BE-99030C26A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638581"/>
              </p:ext>
            </p:extLst>
          </p:nvPr>
        </p:nvGraphicFramePr>
        <p:xfrm>
          <a:off x="474133" y="2997200"/>
          <a:ext cx="13783734" cy="4669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5954">
                  <a:extLst>
                    <a:ext uri="{9D8B030D-6E8A-4147-A177-3AD203B41FA5}">
                      <a16:colId xmlns:a16="http://schemas.microsoft.com/office/drawing/2014/main" val="966933959"/>
                    </a:ext>
                  </a:extLst>
                </a:gridCol>
                <a:gridCol w="4463358">
                  <a:extLst>
                    <a:ext uri="{9D8B030D-6E8A-4147-A177-3AD203B41FA5}">
                      <a16:colId xmlns:a16="http://schemas.microsoft.com/office/drawing/2014/main" val="2220416516"/>
                    </a:ext>
                  </a:extLst>
                </a:gridCol>
                <a:gridCol w="7094422">
                  <a:extLst>
                    <a:ext uri="{9D8B030D-6E8A-4147-A177-3AD203B41FA5}">
                      <a16:colId xmlns:a16="http://schemas.microsoft.com/office/drawing/2014/main" val="1670343041"/>
                    </a:ext>
                  </a:extLst>
                </a:gridCol>
              </a:tblGrid>
              <a:tr h="7125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思想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0" anchor="ctr"/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新舊時代的隔閡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0" anchor="ctr"/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了解新一代與老一輩的思想差距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0" anchor="ctr"/>
                </a:tc>
                <a:extLst>
                  <a:ext uri="{0D108BD9-81ED-4DB2-BD59-A6C34878D82A}">
                    <a16:rowId xmlns:a16="http://schemas.microsoft.com/office/drawing/2014/main" val="2272591922"/>
                  </a:ext>
                </a:extLst>
              </a:tr>
              <a:tr h="9157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醫療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0" anchor="ctr"/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安樂死合法化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0" anchor="ctr"/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安樂死所衍生出的正反面問題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0" anchor="ctr"/>
                </a:tc>
                <a:extLst>
                  <a:ext uri="{0D108BD9-81ED-4DB2-BD59-A6C34878D82A}">
                    <a16:rowId xmlns:a16="http://schemas.microsoft.com/office/drawing/2014/main" val="474899859"/>
                  </a:ext>
                </a:extLst>
              </a:tr>
              <a:tr h="8101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城鄉差距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0" anchor="ctr"/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城鄉差距的親屬關係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0" anchor="ctr"/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親屬關係不因為城鄉差距的問題而疏離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0" anchor="ctr"/>
                </a:tc>
                <a:extLst>
                  <a:ext uri="{0D108BD9-81ED-4DB2-BD59-A6C34878D82A}">
                    <a16:rowId xmlns:a16="http://schemas.microsoft.com/office/drawing/2014/main" val="1248305340"/>
                  </a:ext>
                </a:extLst>
              </a:tr>
              <a:tr h="10173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800" kern="100">
                          <a:effectLst/>
                        </a:rPr>
                        <a:t>老人議題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0" anchor="ctr"/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被社會變遷拋下的老人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0" anchor="ctr"/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如何能與長輩溝通，減少與長輩間的代溝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0" anchor="ctr"/>
                </a:tc>
                <a:extLst>
                  <a:ext uri="{0D108BD9-81ED-4DB2-BD59-A6C34878D82A}">
                    <a16:rowId xmlns:a16="http://schemas.microsoft.com/office/drawing/2014/main" val="1166858246"/>
                  </a:ext>
                </a:extLst>
              </a:tr>
              <a:tr h="11202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醫療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0" anchor="ctr"/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獨居老人照護問題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0" anchor="ctr"/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50000"/>
                        </a:lnSpc>
                      </a:pPr>
                      <a:r>
                        <a:rPr lang="zh-TW" sz="2800" kern="100" dirty="0">
                          <a:effectLst/>
                        </a:rPr>
                        <a:t>統整資料並分析各項措施之成效，找出現行最適合改善獨居老人照護問題的解法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270" marR="1270" marT="1270" marB="0" anchor="ctr"/>
                </a:tc>
                <a:extLst>
                  <a:ext uri="{0D108BD9-81ED-4DB2-BD59-A6C34878D82A}">
                    <a16:rowId xmlns:a16="http://schemas.microsoft.com/office/drawing/2014/main" val="2465512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166BB21-F559-4DA9-B1C0-3289794D1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648211"/>
              </p:ext>
            </p:extLst>
          </p:nvPr>
        </p:nvGraphicFramePr>
        <p:xfrm>
          <a:off x="417689" y="226696"/>
          <a:ext cx="13828888" cy="7776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7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8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8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4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2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</a:rPr>
                        <a:t>確定製作議題與釐清對象</a:t>
                      </a:r>
                      <a:r>
                        <a:rPr lang="en-US" sz="2200" kern="100" dirty="0">
                          <a:effectLst/>
                        </a:rPr>
                        <a:t>/</a:t>
                      </a:r>
                      <a:r>
                        <a:rPr lang="zh-TW" sz="2200" kern="100" dirty="0">
                          <a:effectLst/>
                        </a:rPr>
                        <a:t>問題</a:t>
                      </a:r>
                      <a:endParaRPr lang="zh-TW" sz="2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講授、分組討論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觀察紀錄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教師紀錄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設計解決方案</a:t>
                      </a:r>
                      <a:r>
                        <a:rPr lang="en-US" sz="2200" kern="100">
                          <a:effectLst/>
                        </a:rPr>
                        <a:t>/</a:t>
                      </a:r>
                      <a:r>
                        <a:rPr lang="zh-TW" sz="2200" kern="100">
                          <a:effectLst/>
                        </a:rPr>
                        <a:t>專題製作架構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講授、分組討論、引導修訂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階段成果評鑑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概念圖評析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分工並蒐集資料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分組討論、引導修訂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觀察、學習狀態紀錄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學習紀錄表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2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資料分析統整與匯結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講授、分組討論、引導修訂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資料彙整表審核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小組自評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資料彙整表、自評表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2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驗證假說或修訂假說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</a:rPr>
                        <a:t>分組討論、引導修訂</a:t>
                      </a:r>
                      <a:endParaRPr lang="zh-TW" sz="2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進度報告與小組自我評析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教師紀錄、互評表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2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成品製作與修訂產出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分組討論、引導修訂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成品考核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成果反省批判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考核表、自評表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報告專題與小組評鑑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分組報告與互評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小組互評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互評表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2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研究架構</a:t>
                      </a:r>
                      <a:r>
                        <a:rPr lang="en-US" sz="2200" kern="100">
                          <a:effectLst/>
                        </a:rPr>
                        <a:t>/</a:t>
                      </a:r>
                      <a:r>
                        <a:rPr lang="zh-TW" sz="2200" kern="100">
                          <a:effectLst/>
                        </a:rPr>
                        <a:t>概念修訂與補充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講授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概念圖</a:t>
                      </a:r>
                      <a:r>
                        <a:rPr lang="en-US" sz="2200" kern="100">
                          <a:effectLst/>
                        </a:rPr>
                        <a:t>/</a:t>
                      </a:r>
                      <a:r>
                        <a:rPr lang="zh-TW" sz="2200" kern="100">
                          <a:effectLst/>
                        </a:rPr>
                        <a:t>研究架構審核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</a:rPr>
                        <a:t>報告評析</a:t>
                      </a:r>
                      <a:endParaRPr lang="zh-TW" sz="2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</a:rPr>
                        <a:t>期末考核</a:t>
                      </a:r>
                      <a:endParaRPr lang="zh-TW" sz="2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</a:rPr>
                        <a:t> </a:t>
                      </a:r>
                      <a:endParaRPr lang="zh-TW" sz="2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</a:rPr>
                        <a:t>專題總結檢討</a:t>
                      </a:r>
                      <a:endParaRPr lang="zh-TW" sz="2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</a:rPr>
                        <a:t>試卷</a:t>
                      </a:r>
                      <a:endParaRPr lang="zh-TW" sz="2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89" marR="8228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B5887B1B-859E-47C1-A8BE-9ADE0D796966}"/>
              </a:ext>
            </a:extLst>
          </p:cNvPr>
          <p:cNvSpPr txBox="1"/>
          <p:nvPr/>
        </p:nvSpPr>
        <p:spPr>
          <a:xfrm>
            <a:off x="1433689" y="3810000"/>
            <a:ext cx="121694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〈</a:t>
            </a:r>
            <a:r>
              <a:rPr lang="zh-TW" altLang="en-US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死去活來</a:t>
            </a:r>
            <a:r>
              <a:rPr lang="en-US" altLang="zh-TW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〉</a:t>
            </a:r>
            <a:r>
              <a:rPr lang="zh-TW" altLang="en-US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成果展現</a:t>
            </a:r>
            <a:endParaRPr lang="en-US" altLang="zh-TW" sz="4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1681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B5887B1B-859E-47C1-A8BE-9ADE0D796966}"/>
              </a:ext>
            </a:extLst>
          </p:cNvPr>
          <p:cNvSpPr txBox="1"/>
          <p:nvPr/>
        </p:nvSpPr>
        <p:spPr>
          <a:xfrm>
            <a:off x="1433689" y="3810000"/>
            <a:ext cx="121694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在故事中學會理解文本</a:t>
            </a:r>
            <a:r>
              <a:rPr lang="en-US" altLang="zh-TW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房慧真</a:t>
            </a:r>
            <a:r>
              <a:rPr lang="en-US" altLang="zh-TW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pres?slideindex=1&amp;slidetitle="/>
              </a:rPr>
              <a:t>浮島森林</a:t>
            </a:r>
            <a:r>
              <a:rPr lang="en-US" altLang="zh-TW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〉)</a:t>
            </a:r>
          </a:p>
        </p:txBody>
      </p:sp>
    </p:spTree>
    <p:extLst>
      <p:ext uri="{BB962C8B-B14F-4D97-AF65-F5344CB8AC3E}">
        <p14:creationId xmlns:p14="http://schemas.microsoft.com/office/powerpoint/2010/main" val="2764642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8732DEE-4317-427C-8311-6DE0CDA4E1FD}"/>
              </a:ext>
            </a:extLst>
          </p:cNvPr>
          <p:cNvSpPr txBox="1"/>
          <p:nvPr/>
        </p:nvSpPr>
        <p:spPr>
          <a:xfrm>
            <a:off x="3285067" y="3576191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〈</a:t>
            </a: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浮島森林</a:t>
            </a:r>
            <a:r>
              <a:rPr lang="en-US" altLang="zh-TW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〉</a:t>
            </a: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成果展現</a:t>
            </a:r>
            <a:endParaRPr lang="en-US" altLang="zh-TW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089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B63F915-BD99-4CD3-922B-AA46D90D76DE}"/>
              </a:ext>
            </a:extLst>
          </p:cNvPr>
          <p:cNvSpPr txBox="1"/>
          <p:nvPr/>
        </p:nvSpPr>
        <p:spPr>
          <a:xfrm>
            <a:off x="1851377" y="3930134"/>
            <a:ext cx="119323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在故事中重新創造故事</a:t>
            </a:r>
            <a:r>
              <a:rPr lang="en-US" altLang="zh-TW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林徹例</a:t>
            </a:r>
            <a:r>
              <a:rPr lang="en-US" altLang="zh-TW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父神</a:t>
            </a:r>
            <a:r>
              <a:rPr lang="en-US" altLang="zh-TW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〉)</a:t>
            </a:r>
          </a:p>
        </p:txBody>
      </p:sp>
    </p:spTree>
    <p:extLst>
      <p:ext uri="{BB962C8B-B14F-4D97-AF65-F5344CB8AC3E}">
        <p14:creationId xmlns:p14="http://schemas.microsoft.com/office/powerpoint/2010/main" val="369745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F4F63D6-0AE1-4641-B172-474BEA01B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4630400" cy="73152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BBF3B7E7-16AB-4DDC-B391-EED0D90C51D4}"/>
              </a:ext>
            </a:extLst>
          </p:cNvPr>
          <p:cNvSpPr txBox="1"/>
          <p:nvPr/>
        </p:nvSpPr>
        <p:spPr>
          <a:xfrm>
            <a:off x="158044" y="5655733"/>
            <a:ext cx="39736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放生通識</a:t>
            </a:r>
          </a:p>
        </p:txBody>
      </p:sp>
    </p:spTree>
    <p:extLst>
      <p:ext uri="{BB962C8B-B14F-4D97-AF65-F5344CB8AC3E}">
        <p14:creationId xmlns:p14="http://schemas.microsoft.com/office/powerpoint/2010/main" val="2371391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DA0F90A7-6E4B-4D04-98E1-6CA296CF6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2" y="285818"/>
            <a:ext cx="5415131" cy="765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A5B8AF2-7ABD-4530-BD93-9DA1AD763D83}"/>
              </a:ext>
            </a:extLst>
          </p:cNvPr>
          <p:cNvSpPr txBox="1"/>
          <p:nvPr/>
        </p:nvSpPr>
        <p:spPr>
          <a:xfrm>
            <a:off x="6078072" y="285817"/>
            <a:ext cx="8222876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花甲男孩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，臺灣新銳作家楊富閔首部作品，初版於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月由臺灣九歌出版社發行，增訂新版於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月出版。</a:t>
            </a:r>
          </a:p>
          <a:p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本書集合了楊富閔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篇短篇小說，包含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暝哪會這呢長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逼逼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繁星五號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花甲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年改編為電視劇，於臺視植劇場以「花甲男孩轉大人」為名播出，共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集，播出後引發熱烈迴響。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年改編為電影版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花甲大人轉男孩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收錄作品</a:t>
            </a: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暝哪會這呢長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逼逼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聽不到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唱歌乎你聽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有鬼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我的名字叫陳哲斌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繁星五號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</a:p>
          <a:p>
            <a:r>
              <a:rPr lang="en-US" altLang="zh-TW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神轎上的天</a:t>
            </a:r>
            <a:r>
              <a:rPr lang="en-US" altLang="zh-TW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</a:p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花甲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22566F7-2DE9-44CA-91B9-D3C3D9E25DED}"/>
              </a:ext>
            </a:extLst>
          </p:cNvPr>
          <p:cNvSpPr txBox="1"/>
          <p:nvPr/>
        </p:nvSpPr>
        <p:spPr>
          <a:xfrm>
            <a:off x="12274386" y="6927716"/>
            <a:ext cx="170844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16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電視劇片段</a:t>
            </a:r>
            <a:endParaRPr lang="zh-TW" altLang="en-US" sz="216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4744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父親虔誠燃香拜神的樣子，是林徹俐家的日常風景。">
            <a:extLst>
              <a:ext uri="{FF2B5EF4-FFF2-40B4-BE49-F238E27FC236}">
                <a16:creationId xmlns:a16="http://schemas.microsoft.com/office/drawing/2014/main" id="{8CC2A44E-EB12-46FA-B2F8-A48CBA06D0A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8" b="5606"/>
          <a:stretch/>
        </p:blipFill>
        <p:spPr bwMode="auto">
          <a:xfrm>
            <a:off x="3" y="1905"/>
            <a:ext cx="7315199" cy="8227696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749793-0EF8-46D3-BADD-D8FC3202D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1281" y="430306"/>
            <a:ext cx="6800028" cy="7210649"/>
          </a:xfrm>
        </p:spPr>
        <p:txBody>
          <a:bodyPr>
            <a:normAutofit lnSpcReduction="10000"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創作動機</a:t>
            </a:r>
            <a:endParaRPr lang="en-US" altLang="zh-TW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84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起父親對神的全盤相信，有時我是想挑戰神的，對於神，我總是介在信與不信之間的灰色地帶，但無論神是否能因為人的景仰與香火而庇佑，我選擇相信的時刻，其實是因為父親，我想相信的是父親，而非神，父親不會欺騙我，如同他這一生沒有惡意欺騙過任何人。</a:t>
            </a:r>
            <a:endParaRPr lang="en-US" altLang="zh-TW" sz="384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——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〈入乩之前：相信〉</a:t>
            </a:r>
            <a:endParaRPr lang="zh-TW" altLang="en-US" sz="384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3076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林徹俐與父親近期的合照。">
            <a:extLst>
              <a:ext uri="{FF2B5EF4-FFF2-40B4-BE49-F238E27FC236}">
                <a16:creationId xmlns:a16="http://schemas.microsoft.com/office/drawing/2014/main" id="{86F8363B-60D2-4B4D-B79E-630C1CB2BE4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4"/>
          <a:stretch/>
        </p:blipFill>
        <p:spPr bwMode="auto">
          <a:xfrm>
            <a:off x="-1" y="12"/>
            <a:ext cx="6181415" cy="8229588"/>
          </a:xfrm>
          <a:prstGeom prst="rect">
            <a:avLst/>
          </a:prstGeom>
          <a:noFill/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B0AF94-AFDE-4C6C-A7AA-5352B84F8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0821" y="617221"/>
            <a:ext cx="7463790" cy="7349490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親眼目睹父親起乩前洗澡淨身，安坐客廳，焚香祝禱後，雙臂高舉，身體微微顫抖，最後雙臂放下，手掌撐在桌面上，開始用一種神語古調回應眾人問事與解方。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問事結束，神明退駕後他神色疲憊，喝茶舒緩五臟六腑。而遠處看起乩的父親，則是觀望。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林徹俐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自問：「有時我會想，父親會不會只是罹有一種特殊神病的患者而已？」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──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〈父神〉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2403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3337A856-3B43-4E57-B1C6-72DD99118A66}"/>
              </a:ext>
            </a:extLst>
          </p:cNvPr>
          <p:cNvSpPr txBox="1"/>
          <p:nvPr/>
        </p:nvSpPr>
        <p:spPr>
          <a:xfrm>
            <a:off x="2439658" y="486424"/>
            <a:ext cx="10045201" cy="2566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840" dirty="0"/>
              <a:t>【</a:t>
            </a:r>
            <a:r>
              <a:rPr lang="zh-TW" altLang="en-US" sz="3840" dirty="0"/>
              <a:t>結合</a:t>
            </a:r>
            <a:r>
              <a:rPr lang="en-US" altLang="zh-TW" sz="3840" dirty="0"/>
              <a:t>AI</a:t>
            </a:r>
            <a:r>
              <a:rPr lang="zh-TW" altLang="en-US" sz="3840" dirty="0"/>
              <a:t>進行創作</a:t>
            </a:r>
            <a:r>
              <a:rPr lang="en-US" altLang="zh-TW" sz="3840" dirty="0"/>
              <a:t>】 </a:t>
            </a:r>
          </a:p>
          <a:p>
            <a:endParaRPr lang="en-US" altLang="zh-TW" sz="2160" dirty="0"/>
          </a:p>
          <a:p>
            <a:endParaRPr lang="en-US" altLang="zh-TW" sz="3360" dirty="0"/>
          </a:p>
          <a:p>
            <a:r>
              <a:rPr lang="zh-TW" altLang="en-US" sz="3360" dirty="0"/>
              <a:t>運用</a:t>
            </a:r>
            <a:r>
              <a:rPr lang="en-US" altLang="zh-TW" sz="3360" dirty="0" err="1"/>
              <a:t>ChatGPT</a:t>
            </a:r>
            <a:r>
              <a:rPr lang="zh-TW" altLang="en-US" sz="3360" dirty="0"/>
              <a:t>模仿語氣創作詩文，搭配</a:t>
            </a:r>
            <a:r>
              <a:rPr lang="en-US" altLang="zh-TW" sz="3360" dirty="0"/>
              <a:t>AI</a:t>
            </a:r>
            <a:r>
              <a:rPr lang="zh-TW" altLang="en-US" sz="3360" dirty="0"/>
              <a:t>繪圖重現故事場景，發展學生敘事能力與媒體素養。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BBDFF1E-4544-41D2-B76E-375D2A3D5350}"/>
              </a:ext>
            </a:extLst>
          </p:cNvPr>
          <p:cNvSpPr txBox="1"/>
          <p:nvPr/>
        </p:nvSpPr>
        <p:spPr>
          <a:xfrm>
            <a:off x="2552778" y="3311961"/>
            <a:ext cx="9830272" cy="44191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365760" algn="just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zh-TW" altLang="zh-TW" sz="216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將文本中描述的場景用</a:t>
            </a:r>
            <a:r>
              <a:rPr lang="en-US" altLang="zh-TW" sz="216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</a:t>
            </a:r>
            <a:r>
              <a:rPr lang="zh-TW" altLang="zh-TW" sz="216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繪圖功能生成出來。</a:t>
            </a:r>
            <a:endParaRPr lang="en-US" altLang="zh-TW" sz="216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365760" algn="just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zh-TW" altLang="zh-TW" sz="216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其實施步驟有三：</a:t>
            </a:r>
            <a:endParaRPr lang="en-US" altLang="zh-TW" sz="216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365760" algn="just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altLang="zh-TW" sz="216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zh-TW" sz="216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對文本有基本而正確的理解→</a:t>
            </a:r>
            <a:endParaRPr lang="en-US" altLang="zh-TW" sz="216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365760" algn="just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altLang="zh-TW" sz="216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zh-TW" sz="216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→選擇有效的的指令，讓</a:t>
            </a:r>
            <a:r>
              <a:rPr lang="en-US" altLang="zh-TW" sz="216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</a:t>
            </a:r>
            <a:r>
              <a:rPr lang="zh-TW" altLang="zh-TW" sz="216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能接受與呈現指令的效果→</a:t>
            </a:r>
            <a:endParaRPr lang="en-US" altLang="zh-TW" sz="216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365760" algn="just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altLang="zh-TW" sz="216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zh-TW" sz="216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解釋說明圖像與文本內容之間的關係。</a:t>
            </a:r>
            <a:endParaRPr lang="en-US" altLang="zh-TW" sz="216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365760" algn="just">
              <a:lnSpc>
                <a:spcPct val="150000"/>
              </a:lnSpc>
              <a:spcBef>
                <a:spcPts val="720"/>
              </a:spcBef>
              <a:spcAft>
                <a:spcPts val="720"/>
              </a:spcAft>
            </a:pPr>
            <a:r>
              <a:rPr lang="zh-TW" altLang="zh-TW" sz="216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綜合來說，運用</a:t>
            </a:r>
            <a:r>
              <a:rPr lang="en-US" altLang="zh-TW" sz="216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AI</a:t>
            </a:r>
            <a:r>
              <a:rPr lang="zh-TW" altLang="zh-TW" sz="216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生成圖像不只是簡單的使用某一種程式，還有使用該程式前的理解，以及對程式軟體生成之後成品的解釋。</a:t>
            </a:r>
          </a:p>
        </p:txBody>
      </p:sp>
    </p:spTree>
    <p:extLst>
      <p:ext uri="{BB962C8B-B14F-4D97-AF65-F5344CB8AC3E}">
        <p14:creationId xmlns:p14="http://schemas.microsoft.com/office/powerpoint/2010/main" val="4125379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2BCAB09-7FA0-44A8-9B2F-E7126AA9E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965" y="1504517"/>
            <a:ext cx="10590470" cy="49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35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A4348F7-1FD7-4ACE-BB5D-EB302DFCF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2423160"/>
            <a:ext cx="942975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14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0A48591-4DF8-4C2F-9B4E-95CCADC92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514136"/>
              </p:ext>
            </p:extLst>
          </p:nvPr>
        </p:nvGraphicFramePr>
        <p:xfrm>
          <a:off x="180622" y="135466"/>
          <a:ext cx="13840179" cy="1609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0845">
                  <a:extLst>
                    <a:ext uri="{9D8B030D-6E8A-4147-A177-3AD203B41FA5}">
                      <a16:colId xmlns:a16="http://schemas.microsoft.com/office/drawing/2014/main" val="2920693912"/>
                    </a:ext>
                  </a:extLst>
                </a:gridCol>
                <a:gridCol w="2439503">
                  <a:extLst>
                    <a:ext uri="{9D8B030D-6E8A-4147-A177-3AD203B41FA5}">
                      <a16:colId xmlns:a16="http://schemas.microsoft.com/office/drawing/2014/main" val="2321775004"/>
                    </a:ext>
                  </a:extLst>
                </a:gridCol>
                <a:gridCol w="8779831">
                  <a:extLst>
                    <a:ext uri="{9D8B030D-6E8A-4147-A177-3AD203B41FA5}">
                      <a16:colId xmlns:a16="http://schemas.microsoft.com/office/drawing/2014/main" val="1962262105"/>
                    </a:ext>
                  </a:extLst>
                </a:gridCol>
              </a:tblGrid>
              <a:tr h="207590">
                <a:tc>
                  <a:txBody>
                    <a:bodyPr/>
                    <a:lstStyle/>
                    <a:p>
                      <a:pPr algn="ctr"/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文本段落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712591"/>
                  </a:ext>
                </a:extLst>
              </a:tr>
              <a:tr h="207590">
                <a:tc>
                  <a:txBody>
                    <a:bodyPr/>
                    <a:lstStyle/>
                    <a:p>
                      <a:pPr algn="ctr"/>
                      <a:r>
                        <a:rPr lang="zh-TW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腳本設計</a:t>
                      </a:r>
                      <a:endParaRPr lang="zh-TW" sz="3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影片時間設定</a:t>
                      </a:r>
                      <a:r>
                        <a:rPr 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分鐘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137004"/>
                  </a:ext>
                </a:extLst>
              </a:tr>
              <a:tr h="207590">
                <a:tc>
                  <a:txBody>
                    <a:bodyPr/>
                    <a:lstStyle/>
                    <a:p>
                      <a:pPr algn="ctr"/>
                      <a:r>
                        <a:rPr lang="zh-TW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影片段落性質</a:t>
                      </a:r>
                      <a:endParaRPr lang="zh-TW" sz="3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3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時間分配</a:t>
                      </a:r>
                      <a:endParaRPr lang="zh-TW" sz="32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段落大意</a:t>
                      </a:r>
                      <a:r>
                        <a:rPr lang="en-US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分鏡角度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extLst>
                  <a:ext uri="{0D108BD9-81ED-4DB2-BD59-A6C34878D82A}">
                    <a16:rowId xmlns:a16="http://schemas.microsoft.com/office/drawing/2014/main" val="2418381244"/>
                  </a:ext>
                </a:extLst>
              </a:tr>
              <a:tr h="622770">
                <a:tc>
                  <a:txBody>
                    <a:bodyPr/>
                    <a:lstStyle/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</a:endParaRPr>
                    </a:p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</a:endParaRPr>
                    </a:p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extLst>
                  <a:ext uri="{0D108BD9-81ED-4DB2-BD59-A6C34878D82A}">
                    <a16:rowId xmlns:a16="http://schemas.microsoft.com/office/drawing/2014/main" val="84416219"/>
                  </a:ext>
                </a:extLst>
              </a:tr>
              <a:tr h="622770">
                <a:tc>
                  <a:txBody>
                    <a:bodyPr/>
                    <a:lstStyle/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</a:endParaRPr>
                    </a:p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</a:endParaRPr>
                    </a:p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extLst>
                  <a:ext uri="{0D108BD9-81ED-4DB2-BD59-A6C34878D82A}">
                    <a16:rowId xmlns:a16="http://schemas.microsoft.com/office/drawing/2014/main" val="1062395116"/>
                  </a:ext>
                </a:extLst>
              </a:tr>
              <a:tr h="622770">
                <a:tc>
                  <a:txBody>
                    <a:bodyPr/>
                    <a:lstStyle/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</a:endParaRPr>
                    </a:p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</a:endParaRPr>
                    </a:p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extLst>
                  <a:ext uri="{0D108BD9-81ED-4DB2-BD59-A6C34878D82A}">
                    <a16:rowId xmlns:a16="http://schemas.microsoft.com/office/drawing/2014/main" val="314559806"/>
                  </a:ext>
                </a:extLst>
              </a:tr>
              <a:tr h="622770">
                <a:tc>
                  <a:txBody>
                    <a:bodyPr/>
                    <a:lstStyle/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</a:endParaRPr>
                    </a:p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</a:endParaRPr>
                    </a:p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extLst>
                  <a:ext uri="{0D108BD9-81ED-4DB2-BD59-A6C34878D82A}">
                    <a16:rowId xmlns:a16="http://schemas.microsoft.com/office/drawing/2014/main" val="777860621"/>
                  </a:ext>
                </a:extLst>
              </a:tr>
              <a:tr h="622770">
                <a:tc>
                  <a:txBody>
                    <a:bodyPr/>
                    <a:lstStyle/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</a:endParaRPr>
                    </a:p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</a:endParaRPr>
                    </a:p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extLst>
                  <a:ext uri="{0D108BD9-81ED-4DB2-BD59-A6C34878D82A}">
                    <a16:rowId xmlns:a16="http://schemas.microsoft.com/office/drawing/2014/main" val="2874959732"/>
                  </a:ext>
                </a:extLst>
              </a:tr>
              <a:tr h="622770">
                <a:tc>
                  <a:txBody>
                    <a:bodyPr/>
                    <a:lstStyle/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</a:endParaRPr>
                    </a:p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</a:endParaRPr>
                    </a:p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extLst>
                  <a:ext uri="{0D108BD9-81ED-4DB2-BD59-A6C34878D82A}">
                    <a16:rowId xmlns:a16="http://schemas.microsoft.com/office/drawing/2014/main" val="773698911"/>
                  </a:ext>
                </a:extLst>
              </a:tr>
              <a:tr h="622770">
                <a:tc>
                  <a:txBody>
                    <a:bodyPr/>
                    <a:lstStyle/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</a:endParaRPr>
                    </a:p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</a:endParaRPr>
                    </a:p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extLst>
                  <a:ext uri="{0D108BD9-81ED-4DB2-BD59-A6C34878D82A}">
                    <a16:rowId xmlns:a16="http://schemas.microsoft.com/office/drawing/2014/main" val="429769739"/>
                  </a:ext>
                </a:extLst>
              </a:tr>
              <a:tr h="622770">
                <a:tc>
                  <a:txBody>
                    <a:bodyPr/>
                    <a:lstStyle/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</a:endParaRPr>
                    </a:p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</a:endParaRPr>
                    </a:p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extLst>
                  <a:ext uri="{0D108BD9-81ED-4DB2-BD59-A6C34878D82A}">
                    <a16:rowId xmlns:a16="http://schemas.microsoft.com/office/drawing/2014/main" val="1529281704"/>
                  </a:ext>
                </a:extLst>
              </a:tr>
              <a:tr h="622770">
                <a:tc>
                  <a:txBody>
                    <a:bodyPr/>
                    <a:lstStyle/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</a:endParaRPr>
                    </a:p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</a:endParaRPr>
                    </a:p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r>
                        <a:rPr lang="en-US" sz="3200" kern="100">
                          <a:effectLst/>
                        </a:rPr>
                        <a:t> 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extLst>
                  <a:ext uri="{0D108BD9-81ED-4DB2-BD59-A6C34878D82A}">
                    <a16:rowId xmlns:a16="http://schemas.microsoft.com/office/drawing/2014/main" val="2754539516"/>
                  </a:ext>
                </a:extLst>
              </a:tr>
              <a:tr h="622770">
                <a:tc>
                  <a:txBody>
                    <a:bodyPr/>
                    <a:lstStyle/>
                    <a:p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</a:endParaRPr>
                    </a:p>
                    <a:p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</a:endParaRPr>
                    </a:p>
                    <a:p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tc>
                  <a:txBody>
                    <a:bodyPr/>
                    <a:lstStyle/>
                    <a:p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388" marR="54388" marT="0" marB="0"/>
                </a:tc>
                <a:extLst>
                  <a:ext uri="{0D108BD9-81ED-4DB2-BD59-A6C34878D82A}">
                    <a16:rowId xmlns:a16="http://schemas.microsoft.com/office/drawing/2014/main" val="3320290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31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406B65A-A5C8-48CC-AE44-47E4F4249689}"/>
              </a:ext>
            </a:extLst>
          </p:cNvPr>
          <p:cNvGraphicFramePr>
            <a:graphicFrameLocks noGrp="1"/>
          </p:cNvGraphicFramePr>
          <p:nvPr/>
        </p:nvGraphicFramePr>
        <p:xfrm>
          <a:off x="3605784" y="206851"/>
          <a:ext cx="7418832" cy="752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9416">
                  <a:extLst>
                    <a:ext uri="{9D8B030D-6E8A-4147-A177-3AD203B41FA5}">
                      <a16:colId xmlns:a16="http://schemas.microsoft.com/office/drawing/2014/main" val="3676516341"/>
                    </a:ext>
                  </a:extLst>
                </a:gridCol>
                <a:gridCol w="3709416">
                  <a:extLst>
                    <a:ext uri="{9D8B030D-6E8A-4147-A177-3AD203B41FA5}">
                      <a16:colId xmlns:a16="http://schemas.microsoft.com/office/drawing/2014/main" val="1802537723"/>
                    </a:ext>
                  </a:extLst>
                </a:gridCol>
              </a:tblGrid>
              <a:tr h="249479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endParaRPr lang="en-US" sz="1400" kern="10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</a:pPr>
                      <a:endParaRPr lang="en-US" sz="1400" kern="10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792746342"/>
                  </a:ext>
                </a:extLst>
              </a:tr>
              <a:tr h="25306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1400" kern="100">
                          <a:effectLst/>
                        </a:rPr>
                        <a:t>畫作者冥想的樣子</a:t>
                      </a:r>
                      <a:endParaRPr lang="zh-TW" sz="14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1400" kern="100" dirty="0">
                          <a:effectLst/>
                        </a:rPr>
                        <a:t>作者的三叔生病圖</a:t>
                      </a:r>
                      <a:endParaRPr lang="zh-TW" sz="1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99694593"/>
                  </a:ext>
                </a:extLst>
              </a:tr>
              <a:tr h="24947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en-US" sz="1400" kern="10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en-US" sz="1400" kern="100" dirty="0">
                        <a:effectLst/>
                        <a:latin typeface="標楷體" panose="03000509000000000000" pitchFamily="65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2894042640"/>
                  </a:ext>
                </a:extLst>
              </a:tr>
            </a:tbl>
          </a:graphicData>
        </a:graphic>
      </p:graphicFrame>
      <p:pic>
        <p:nvPicPr>
          <p:cNvPr id="1028" name="圖片 47">
            <a:extLst>
              <a:ext uri="{FF2B5EF4-FFF2-40B4-BE49-F238E27FC236}">
                <a16:creationId xmlns:a16="http://schemas.microsoft.com/office/drawing/2014/main" id="{B39BBFEB-4759-4176-B66A-223C0AF30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69" y="1078287"/>
            <a:ext cx="3455670" cy="345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圖片 52">
            <a:extLst>
              <a:ext uri="{FF2B5EF4-FFF2-40B4-BE49-F238E27FC236}">
                <a16:creationId xmlns:a16="http://schemas.microsoft.com/office/drawing/2014/main" id="{44EF9A2E-1ECE-4A5F-A30E-6155952E7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727" y="4567079"/>
            <a:ext cx="3455670" cy="345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圖片 53">
            <a:extLst>
              <a:ext uri="{FF2B5EF4-FFF2-40B4-BE49-F238E27FC236}">
                <a16:creationId xmlns:a16="http://schemas.microsoft.com/office/drawing/2014/main" id="{956A8378-F64F-4DD3-999B-58560F4F2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875" y="4658149"/>
            <a:ext cx="3455670" cy="345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圖片 54">
            <a:extLst>
              <a:ext uri="{FF2B5EF4-FFF2-40B4-BE49-F238E27FC236}">
                <a16:creationId xmlns:a16="http://schemas.microsoft.com/office/drawing/2014/main" id="{94D159E8-50E8-457A-B43D-41345DE4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830" y="1083062"/>
            <a:ext cx="3455670" cy="345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595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閱讀理解三大要素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提取細節與主旨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294715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掌握文章核心信息與作者意圖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C3D4CC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4937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理解文章脈絡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249376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連結段落關係與邏輯結構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C3D4CC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24937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辨識關鍵字詞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249376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認識重要名詞與關鍵概念</a:t>
            </a:r>
            <a:endParaRPr lang="en-US" sz="175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8DA2A3A-AF2E-4286-B9FD-962B2FC8C4E3}"/>
              </a:ext>
            </a:extLst>
          </p:cNvPr>
          <p:cNvSpPr txBox="1"/>
          <p:nvPr/>
        </p:nvSpPr>
        <p:spPr>
          <a:xfrm>
            <a:off x="247425" y="1602224"/>
            <a:ext cx="1398494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🔹 工具輔助與科技整合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p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多元教具與學習輔具設計</a:t>
            </a:r>
            <a:b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從撲克牌到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概念應用</a:t>
            </a:r>
          </a:p>
          <a:p>
            <a:pPr marL="571500" indent="-571500">
              <a:buFont typeface="Wingdings" panose="05000000000000000000" pitchFamily="2" charset="2"/>
              <a:buChar char="p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圖像教學：心智圖與概念圖應用</a:t>
            </a:r>
          </a:p>
          <a:p>
            <a:pPr marL="571500" indent="-571500">
              <a:buFont typeface="Wingdings" panose="05000000000000000000" pitchFamily="2" charset="2"/>
              <a:buChar char="p"/>
            </a:pP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PBL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課程法的導入與成效</a:t>
            </a:r>
          </a:p>
          <a:p>
            <a:pPr marL="571500" indent="-571500">
              <a:buFont typeface="Wingdings" panose="05000000000000000000" pitchFamily="2" charset="2"/>
              <a:buChar char="p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科技媒材運用（</a:t>
            </a:r>
            <a:r>
              <a:rPr lang="en-US" altLang="zh-TW" sz="4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ChatGPT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Copilot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marL="571500" indent="-571500">
              <a:buFont typeface="Wingdings" panose="05000000000000000000" pitchFamily="2" charset="2"/>
              <a:buChar char="p"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學生作品與學習成果示例</a:t>
            </a:r>
          </a:p>
        </p:txBody>
      </p:sp>
    </p:spTree>
    <p:extLst>
      <p:ext uri="{BB962C8B-B14F-4D97-AF65-F5344CB8AC3E}">
        <p14:creationId xmlns:p14="http://schemas.microsoft.com/office/powerpoint/2010/main" val="288618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id="{46B3BBFC-E447-43CB-8341-9690530E821E}"/>
              </a:ext>
            </a:extLst>
          </p:cNvPr>
          <p:cNvSpPr/>
          <p:nvPr/>
        </p:nvSpPr>
        <p:spPr>
          <a:xfrm>
            <a:off x="643467" y="587022"/>
            <a:ext cx="13445066" cy="673946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6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老師當自強</a:t>
            </a:r>
            <a:endParaRPr lang="en-US" altLang="zh-TW" sz="166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自己的課堂自己救</a:t>
            </a:r>
            <a:r>
              <a:rPr lang="en-US" altLang="zh-TW" sz="44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未來教師</a:t>
            </a:r>
            <a:r>
              <a:rPr lang="en-US" altLang="zh-TW" sz="44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4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8818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D555441-350C-4272-9009-A3995EED7ED7}"/>
              </a:ext>
            </a:extLst>
          </p:cNvPr>
          <p:cNvSpPr txBox="1"/>
          <p:nvPr/>
        </p:nvSpPr>
        <p:spPr>
          <a:xfrm>
            <a:off x="763792" y="1283482"/>
            <a:ext cx="1378758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800" b="1" dirty="0"/>
              <a:t>🔹 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成果與反思</a:t>
            </a:r>
            <a:endParaRPr lang="en-US" altLang="zh-TW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indent="-685800">
              <a:buFont typeface="Wingdings" panose="05000000000000000000" pitchFamily="2" charset="2"/>
              <a:buChar char="p"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質化成果分析（學生回饋、課堂互動）</a:t>
            </a:r>
          </a:p>
          <a:p>
            <a:pPr marL="685800" indent="-685800">
              <a:buFont typeface="Wingdings" panose="05000000000000000000" pitchFamily="2" charset="2"/>
              <a:buChar char="p"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量化成果數據（測驗分級統計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A~E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marL="685800" indent="-685800">
              <a:buFont typeface="Wingdings" panose="05000000000000000000" pitchFamily="2" charset="2"/>
              <a:buChar char="p"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課程反饋與教師省思</a:t>
            </a:r>
            <a:b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投入、動機、學生差異與臨場調整</a:t>
            </a:r>
          </a:p>
          <a:p>
            <a:pPr marL="685800" indent="-685800">
              <a:buFont typeface="Wingdings" panose="05000000000000000000" pitchFamily="2" charset="2"/>
              <a:buChar char="p"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積極面與挑戰面對照</a:t>
            </a:r>
            <a:b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學習動機提升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vs 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時間佔比拉高</a:t>
            </a:r>
          </a:p>
        </p:txBody>
      </p:sp>
    </p:spTree>
    <p:extLst>
      <p:ext uri="{BB962C8B-B14F-4D97-AF65-F5344CB8AC3E}">
        <p14:creationId xmlns:p14="http://schemas.microsoft.com/office/powerpoint/2010/main" val="2824035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1785C00-5DC5-4A98-8AEE-E1D3DDDD0BA5}"/>
              </a:ext>
            </a:extLst>
          </p:cNvPr>
          <p:cNvSpPr txBox="1"/>
          <p:nvPr/>
        </p:nvSpPr>
        <p:spPr>
          <a:xfrm>
            <a:off x="849854" y="1151068"/>
            <a:ext cx="1336099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4800" b="1" dirty="0"/>
              <a:t>🔹 未來展望與結語</a:t>
            </a:r>
            <a:endParaRPr lang="en-US" altLang="zh-TW" sz="4800" b="1" dirty="0"/>
          </a:p>
          <a:p>
            <a:endParaRPr lang="zh-TW" altLang="en-US" sz="4800" b="1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4800" dirty="0"/>
              <a:t>閱讀素養與未來學習的連結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4800" dirty="0"/>
              <a:t>學習者的轉變與自主學習能力養成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4800" dirty="0"/>
              <a:t>「讓每一個孩子都閃亮」的教育理念實踐</a:t>
            </a:r>
            <a:endParaRPr lang="en-US" altLang="zh-TW" sz="48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TW" altLang="en-US" sz="4800" dirty="0"/>
              <a:t>開放討論</a:t>
            </a:r>
            <a:r>
              <a:rPr lang="en-US" altLang="zh-TW" sz="4800" dirty="0"/>
              <a:t>Q&amp;A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2866611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0FEA890-A3A4-4013-9C69-744DEA59D0DE}"/>
              </a:ext>
            </a:extLst>
          </p:cNvPr>
          <p:cNvSpPr txBox="1"/>
          <p:nvPr/>
        </p:nvSpPr>
        <p:spPr>
          <a:xfrm>
            <a:off x="3810000" y="3514635"/>
            <a:ext cx="73152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</a:t>
            </a:r>
            <a:endParaRPr lang="en-US" altLang="zh-TW" sz="11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307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5158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閱讀能力的重要性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413873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85%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180148" y="344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學業成功率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3936087"/>
            <a:ext cx="36080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閱讀能力強的學生學業表現優異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742021" y="2413873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3倍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5128498" y="344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資訊處理速度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742021" y="3936087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高效閱讀者處理資訊速度更快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2767846" y="5092779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50%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3154323" y="6124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職場競爭力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2767846" y="6614993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閱讀理解能力直接影響工作效率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15874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2158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有效預習與瀏覽技巧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270522"/>
            <a:ext cx="170021" cy="1352312"/>
          </a:xfrm>
          <a:prstGeom prst="roundRect">
            <a:avLst>
              <a:gd name="adj" fmla="val 56033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790373" y="22705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快速掃描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2760940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先看標題、小標與摘要，建立初步印象。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790373" y="3259931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識別關鍵字詞，預測內容方向。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620351" y="3849648"/>
            <a:ext cx="170021" cy="1352312"/>
          </a:xfrm>
          <a:prstGeom prst="roundRect">
            <a:avLst>
              <a:gd name="adj" fmla="val 56033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130534" y="38496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段落瀏覽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7130534" y="4340066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閱讀每段首尾句，掌握段落主旨。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7130534" y="4839057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注意標記符號與視覺提示。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960632" y="5428774"/>
            <a:ext cx="170021" cy="1352312"/>
          </a:xfrm>
          <a:prstGeom prst="roundRect">
            <a:avLst>
              <a:gd name="adj" fmla="val 56033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470815" y="54287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架構建立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470815" y="5919192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連結段落關係，理解整體結構。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7470815" y="6418183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辨別主次關係，形成知識框架。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270045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主動提問與批判性思考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3042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設定問題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33418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閱讀前列出想了解的問題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3042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預測內容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533418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根據已知資訊推測可能論點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495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尋找證據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985986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從文章中找出支持或反駁的論據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495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驗證假設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985986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檢視預測與實際內容的差異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07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6750" y="523875"/>
            <a:ext cx="5238750" cy="5953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記錄重點與製作思維導圖</a:t>
            </a:r>
            <a:endParaRPr lang="en-US" sz="3750" dirty="0"/>
          </a:p>
        </p:txBody>
      </p:sp>
      <p:sp>
        <p:nvSpPr>
          <p:cNvPr id="3" name="Text 1"/>
          <p:cNvSpPr/>
          <p:nvPr/>
        </p:nvSpPr>
        <p:spPr>
          <a:xfrm>
            <a:off x="666750" y="1595438"/>
            <a:ext cx="2381250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標記重點句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666750" y="2083594"/>
            <a:ext cx="641604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使用不同顏色螢光筆區分層次。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666750" y="2559844"/>
            <a:ext cx="641604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在頁邊做簡短註解。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666750" y="3036094"/>
            <a:ext cx="641604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以符號系統標記不同類型資訊。</a:t>
            </a:r>
            <a:endParaRPr lang="en-US" sz="15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230" y="1619250"/>
            <a:ext cx="6416040" cy="4389834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555230" y="6223397"/>
            <a:ext cx="2381250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繪製思維導圖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7555230" y="6711553"/>
            <a:ext cx="641604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以中心概念為核心。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7555230" y="7187803"/>
            <a:ext cx="641604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用線條連結相關概念。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7555230" y="7664053"/>
            <a:ext cx="641604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加入關鍵字與視覺符號增強記憶。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74793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6942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持續練習與多元閱讀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11836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3160871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31962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培養閱讀習慣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3686651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每天固定時間閱讀至少20分鐘。短時間高頻率效果優於長時間低頻率。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713803" y="311836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74" y="3160871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50919" y="31962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擴展閱讀範圍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450919" y="3686651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接觸不同體裁與主題。從小說到論文，從科普到哲學，全面提升理解力。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22898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271492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3068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漸進式提升難度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797272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從舒適區開始，逐步挑戰更複雜文本。建立閱讀信心，避免挫折感。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495263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1951</Words>
  <Application>Microsoft Office PowerPoint</Application>
  <PresentationFormat>自訂</PresentationFormat>
  <Paragraphs>351</Paragraphs>
  <Slides>42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53" baseType="lpstr">
      <vt:lpstr>微軟正黑體</vt:lpstr>
      <vt:lpstr>Syne Bold</vt:lpstr>
      <vt:lpstr>Arial</vt:lpstr>
      <vt:lpstr>標楷體</vt:lpstr>
      <vt:lpstr>Times New Roman</vt:lpstr>
      <vt:lpstr>Overpass Light</vt:lpstr>
      <vt:lpstr>Wingdings</vt:lpstr>
      <vt:lpstr>Calibri</vt:lpstr>
      <vt:lpstr>Calibri Light</vt:lpstr>
      <vt:lpstr>微軟正黑體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何謂「鄉土」？</vt:lpstr>
      <vt:lpstr>他們夠鄉土嗎?</vt:lpstr>
      <vt:lpstr>他們夠鄉土嗎?</vt:lpstr>
      <vt:lpstr>現代的「鄉土」？</vt:lpstr>
      <vt:lpstr>何謂「鄉土文學」</vt:lpstr>
      <vt:lpstr>〈死去活來〉問題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賴昭吟</cp:lastModifiedBy>
  <cp:revision>22</cp:revision>
  <dcterms:created xsi:type="dcterms:W3CDTF">2025-05-05T13:57:51Z</dcterms:created>
  <dcterms:modified xsi:type="dcterms:W3CDTF">2025-05-09T03:16:47Z</dcterms:modified>
</cp:coreProperties>
</file>