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85"/>
  </p:notesMasterIdLst>
  <p:sldIdLst>
    <p:sldId id="259" r:id="rId6"/>
    <p:sldId id="280" r:id="rId7"/>
    <p:sldId id="595" r:id="rId8"/>
    <p:sldId id="630" r:id="rId9"/>
    <p:sldId id="609" r:id="rId10"/>
    <p:sldId id="610" r:id="rId11"/>
    <p:sldId id="611" r:id="rId12"/>
    <p:sldId id="612" r:id="rId13"/>
    <p:sldId id="613" r:id="rId14"/>
    <p:sldId id="614" r:id="rId15"/>
    <p:sldId id="615" r:id="rId16"/>
    <p:sldId id="625" r:id="rId17"/>
    <p:sldId id="624" r:id="rId18"/>
    <p:sldId id="626" r:id="rId19"/>
    <p:sldId id="596" r:id="rId20"/>
    <p:sldId id="627" r:id="rId21"/>
    <p:sldId id="628" r:id="rId22"/>
    <p:sldId id="629" r:id="rId23"/>
    <p:sldId id="370" r:id="rId24"/>
    <p:sldId id="401" r:id="rId25"/>
    <p:sldId id="452" r:id="rId26"/>
    <p:sldId id="257" r:id="rId27"/>
    <p:sldId id="457" r:id="rId28"/>
    <p:sldId id="458" r:id="rId29"/>
    <p:sldId id="414" r:id="rId30"/>
    <p:sldId id="459" r:id="rId31"/>
    <p:sldId id="416" r:id="rId32"/>
    <p:sldId id="448" r:id="rId33"/>
    <p:sldId id="460" r:id="rId34"/>
    <p:sldId id="432" r:id="rId35"/>
    <p:sldId id="423" r:id="rId36"/>
    <p:sldId id="436" r:id="rId37"/>
    <p:sldId id="371" r:id="rId38"/>
    <p:sldId id="279" r:id="rId39"/>
    <p:sldId id="334" r:id="rId40"/>
    <p:sldId id="332" r:id="rId41"/>
    <p:sldId id="343" r:id="rId42"/>
    <p:sldId id="344" r:id="rId43"/>
    <p:sldId id="351" r:id="rId44"/>
    <p:sldId id="356" r:id="rId45"/>
    <p:sldId id="446" r:id="rId46"/>
    <p:sldId id="384" r:id="rId47"/>
    <p:sldId id="449" r:id="rId48"/>
    <p:sldId id="450" r:id="rId49"/>
    <p:sldId id="631" r:id="rId50"/>
    <p:sldId id="447" r:id="rId51"/>
    <p:sldId id="282" r:id="rId52"/>
    <p:sldId id="283" r:id="rId53"/>
    <p:sldId id="284" r:id="rId54"/>
    <p:sldId id="285" r:id="rId55"/>
    <p:sldId id="286" r:id="rId56"/>
    <p:sldId id="289" r:id="rId57"/>
    <p:sldId id="290" r:id="rId58"/>
    <p:sldId id="292" r:id="rId59"/>
    <p:sldId id="293" r:id="rId60"/>
    <p:sldId id="296" r:id="rId61"/>
    <p:sldId id="302" r:id="rId62"/>
    <p:sldId id="303" r:id="rId63"/>
    <p:sldId id="305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632" r:id="rId72"/>
    <p:sldId id="633" r:id="rId73"/>
    <p:sldId id="634" r:id="rId74"/>
    <p:sldId id="636" r:id="rId75"/>
    <p:sldId id="396" r:id="rId76"/>
    <p:sldId id="272" r:id="rId77"/>
    <p:sldId id="397" r:id="rId78"/>
    <p:sldId id="399" r:id="rId79"/>
    <p:sldId id="514" r:id="rId80"/>
    <p:sldId id="516" r:id="rId81"/>
    <p:sldId id="637" r:id="rId82"/>
    <p:sldId id="635" r:id="rId83"/>
    <p:sldId id="386" r:id="rId8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5C8B690-5DB6-4C02-AC61-6E5B7A01404A}">
          <p14:sldIdLst>
            <p14:sldId id="259"/>
            <p14:sldId id="280"/>
            <p14:sldId id="595"/>
            <p14:sldId id="630"/>
            <p14:sldId id="609"/>
            <p14:sldId id="610"/>
            <p14:sldId id="611"/>
            <p14:sldId id="612"/>
            <p14:sldId id="613"/>
            <p14:sldId id="614"/>
            <p14:sldId id="615"/>
            <p14:sldId id="625"/>
            <p14:sldId id="624"/>
            <p14:sldId id="626"/>
            <p14:sldId id="596"/>
            <p14:sldId id="627"/>
            <p14:sldId id="628"/>
            <p14:sldId id="629"/>
            <p14:sldId id="370"/>
            <p14:sldId id="401"/>
            <p14:sldId id="452"/>
            <p14:sldId id="257"/>
            <p14:sldId id="457"/>
            <p14:sldId id="458"/>
            <p14:sldId id="414"/>
            <p14:sldId id="459"/>
            <p14:sldId id="416"/>
            <p14:sldId id="448"/>
            <p14:sldId id="460"/>
            <p14:sldId id="432"/>
            <p14:sldId id="423"/>
            <p14:sldId id="436"/>
            <p14:sldId id="371"/>
            <p14:sldId id="279"/>
            <p14:sldId id="334"/>
            <p14:sldId id="332"/>
            <p14:sldId id="343"/>
            <p14:sldId id="344"/>
            <p14:sldId id="351"/>
            <p14:sldId id="356"/>
            <p14:sldId id="446"/>
            <p14:sldId id="384"/>
            <p14:sldId id="449"/>
            <p14:sldId id="450"/>
            <p14:sldId id="631"/>
            <p14:sldId id="447"/>
            <p14:sldId id="282"/>
            <p14:sldId id="283"/>
            <p14:sldId id="284"/>
            <p14:sldId id="285"/>
            <p14:sldId id="286"/>
            <p14:sldId id="289"/>
            <p14:sldId id="290"/>
            <p14:sldId id="292"/>
            <p14:sldId id="293"/>
            <p14:sldId id="296"/>
            <p14:sldId id="302"/>
            <p14:sldId id="303"/>
          </p14:sldIdLst>
        </p14:section>
        <p14:section name="未命名的章節" id="{1E153382-F6D0-4A53-AC01-1050D23DDEEC}">
          <p14:sldIdLst>
            <p14:sldId id="305"/>
            <p14:sldId id="387"/>
            <p14:sldId id="388"/>
            <p14:sldId id="389"/>
            <p14:sldId id="390"/>
            <p14:sldId id="391"/>
            <p14:sldId id="392"/>
            <p14:sldId id="393"/>
            <p14:sldId id="632"/>
            <p14:sldId id="633"/>
            <p14:sldId id="634"/>
            <p14:sldId id="636"/>
            <p14:sldId id="396"/>
            <p14:sldId id="272"/>
            <p14:sldId id="397"/>
            <p14:sldId id="399"/>
            <p14:sldId id="514"/>
            <p14:sldId id="516"/>
            <p14:sldId id="637"/>
            <p14:sldId id="635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43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A9399-5448-43A6-9865-AA073A8357E9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AFE8F-ED31-40EB-AFB2-A52B0C1734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28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26496-DC12-4287-8C7B-C2775A595602}" type="slidenum">
              <a:rPr lang="zh-TW" altLang="en-US" smtClean="0">
                <a:solidFill>
                  <a:prstClr val="black"/>
                </a:solidFill>
              </a:rPr>
              <a:pPr/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8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26496-DC12-4287-8C7B-C2775A595602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8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>
            <a:extLst>
              <a:ext uri="{FF2B5EF4-FFF2-40B4-BE49-F238E27FC236}">
                <a16:creationId xmlns:a16="http://schemas.microsoft.com/office/drawing/2014/main" id="{05C73F24-E5DD-4972-9DE8-96BF56AA08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2F6112-32E1-4537-B9F3-CE86EC6B4F24}" type="slidenum">
              <a:rPr lang="en-US" altLang="zh-TW"/>
              <a:pPr/>
              <a:t>72</a:t>
            </a:fld>
            <a:endParaRPr lang="en-US" altLang="zh-TW"/>
          </a:p>
        </p:txBody>
      </p:sp>
      <p:sp>
        <p:nvSpPr>
          <p:cNvPr id="297987" name="Rectangle 2">
            <a:extLst>
              <a:ext uri="{FF2B5EF4-FFF2-40B4-BE49-F238E27FC236}">
                <a16:creationId xmlns:a16="http://schemas.microsoft.com/office/drawing/2014/main" id="{A0D64C15-65D5-4AD5-9607-F7AB8139D1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>
            <a:extLst>
              <a:ext uri="{FF2B5EF4-FFF2-40B4-BE49-F238E27FC236}">
                <a16:creationId xmlns:a16="http://schemas.microsoft.com/office/drawing/2014/main" id="{376E8C66-91AA-45C9-A0E0-AFFD7A5ED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>
            <a:extLst>
              <a:ext uri="{FF2B5EF4-FFF2-40B4-BE49-F238E27FC236}">
                <a16:creationId xmlns:a16="http://schemas.microsoft.com/office/drawing/2014/main" id="{7E84E39E-ED7C-42F3-BD4C-35630939E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20AA44-427A-48CE-9423-E15D03809E49}" type="slidenum">
              <a:rPr lang="en-US" altLang="zh-TW"/>
              <a:pPr/>
              <a:t>73</a:t>
            </a:fld>
            <a:endParaRPr lang="en-US" altLang="zh-TW"/>
          </a:p>
        </p:txBody>
      </p:sp>
      <p:sp>
        <p:nvSpPr>
          <p:cNvPr id="300035" name="Rectangle 2">
            <a:extLst>
              <a:ext uri="{FF2B5EF4-FFF2-40B4-BE49-F238E27FC236}">
                <a16:creationId xmlns:a16="http://schemas.microsoft.com/office/drawing/2014/main" id="{E165AA4E-6634-4D34-999E-467941846C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>
            <a:extLst>
              <a:ext uri="{FF2B5EF4-FFF2-40B4-BE49-F238E27FC236}">
                <a16:creationId xmlns:a16="http://schemas.microsoft.com/office/drawing/2014/main" id="{5A23152A-39E8-40D8-A76E-C18BF2095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>
            <a:extLst>
              <a:ext uri="{FF2B5EF4-FFF2-40B4-BE49-F238E27FC236}">
                <a16:creationId xmlns:a16="http://schemas.microsoft.com/office/drawing/2014/main" id="{B7F95357-4028-43FE-85B4-A675939AB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BC35DD-ACAD-4E93-B78F-03A65A27AFAE}" type="slidenum">
              <a:rPr lang="en-US" altLang="zh-TW"/>
              <a:pPr/>
              <a:t>74</a:t>
            </a:fld>
            <a:endParaRPr lang="en-US" altLang="zh-TW"/>
          </a:p>
        </p:txBody>
      </p:sp>
      <p:sp>
        <p:nvSpPr>
          <p:cNvPr id="302083" name="Rectangle 2">
            <a:extLst>
              <a:ext uri="{FF2B5EF4-FFF2-40B4-BE49-F238E27FC236}">
                <a16:creationId xmlns:a16="http://schemas.microsoft.com/office/drawing/2014/main" id="{8BF5FE4A-B78F-47F1-8653-F1637143418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>
            <a:extLst>
              <a:ext uri="{FF2B5EF4-FFF2-40B4-BE49-F238E27FC236}">
                <a16:creationId xmlns:a16="http://schemas.microsoft.com/office/drawing/2014/main" id="{CCB1F48D-BA33-4939-AE9C-F5AB37849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pattFill prst="solidDmnd">
            <a:fgClr>
              <a:schemeClr val="bg1"/>
            </a:fgClr>
            <a:bgClr>
              <a:srgbClr val="ECF2F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8FBBE-A800-4D90-8266-53181927C8A9}" type="datetimeFigureOut">
              <a:rPr lang="zh-TW" altLang="en-US"/>
              <a:pPr>
                <a:defRPr/>
              </a:pPr>
              <a:t>2025/10/7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32796-00C8-4729-AAED-7CEDA4D8A3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77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270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72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760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180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359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31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753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8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4924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680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AD988-3909-40F4-AA21-AD77FF22463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98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93389-8CB0-4F1A-BFEF-F8435227ED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14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F32C-CD21-4D4E-9717-FDCC20EA123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06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4C42A-0787-4748-9674-47DC17C831B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80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F837E-E2AB-4614-B525-F356AAE9355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23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B2A57-F313-4CDD-9B40-F658525D5F4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0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9A48B-3C03-4A55-A82F-C9FC593002A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7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D88D2-B8D4-4CD1-8652-AFA9B9E5438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73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FD613-EFF3-4EBE-8A09-A3E98DEFC76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2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3CEE6-566E-442D-9471-8918BF183E9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20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4992-2CFB-4594-86AC-5A421ACB821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46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BC84D790-F6BD-4766-B5F0-A6F51CBDDA07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FDFCAF0-52C4-4D57-A1E1-2A05EC9F4767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30DBECEE-E8FA-40B4-80EF-430F8C8D4C51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16DE5D-8DA3-4E8F-9C36-B7E07459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87ADE-0859-4BEF-8B7C-F07B24EB45C0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C29F72-670D-483E-A91E-192B3A05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F3DAAC-31A2-4CF3-B692-7A264C31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912C-9AE2-4F20-8504-A05F71A93B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710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E8DDD-CD75-45DE-A287-AE9BE6EE9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2C92B-74FD-42E2-8E80-0C0040D91131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655A8-E3DA-409D-A8B3-87E96A13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F94F3-8B62-4C42-BC52-26CA9093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9F0D-3553-4855-BFF0-21207D95A8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30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21C5212-95B2-40CE-9835-41D77C69711D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8753451-82AF-4CAC-A36F-ACDD639384D3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C595470E-4990-47AB-8C67-FFD1F7B423C7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669FCB-2DB8-432E-8ACD-9C416E63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550A-D3EC-4436-8C35-F1E590E4B680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E3D839-CA35-4E77-9D33-6852ED86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7A387C-E013-487C-A2CC-0DF03A38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4C98-2B9B-42D3-ABE7-5EA1A0F620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768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2E1AE7-DFDB-4CC6-B2FE-077107F2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6190-2B75-4983-8C46-A725E6E39503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392F23-EE86-4415-B1E1-E88B64D2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07382A-57ED-4159-BCB7-FCFDF677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8EA97-ED64-4CC7-8DB3-2D6F6845E2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47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C78D89-6254-47EC-A2C8-3B1F7FD5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DFED-CB5F-4A7A-8935-D1DAFBB6201A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A9F4ED-D241-4C39-93AB-9BCC8EA46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2FE963-055B-4057-9D53-FF42E1CE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97DA-BC25-488E-AFBD-BEE9BC3B0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84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5E11B0-4AF2-4A0C-BA46-E65897A8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0C6A2-75F0-40F0-BE17-E02A60E87FBF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069A00-4161-49CE-98F2-3DBDB5BE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53DD3E-0E43-4312-99DF-793EDA57C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EFB5-678D-4AAF-87F9-93D18E644F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19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D80C0A-691F-4E13-9EC8-7FA74E1C98B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735EDD-E456-4B93-B6AB-DFD3D5C2F3F8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E0B61159-3BE3-4C95-B231-BAC90952B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3CFD7-332C-46B5-909D-2184A765BA6A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7A1F054-F937-4080-BC2A-91B9191F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F109B46-72C9-473C-AD6E-47C184EB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518BA-3C15-46FE-BB4B-5B722150A0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363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CB726E-7B93-4D43-86BC-254D138EA82A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0E9F9CC-7DF3-4F99-B070-F7EC31AA4CAD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AAEF767-3FB3-4BD9-A9D3-ACDC22C9C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F7F5022E-802D-410B-9755-9416F7433FD5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F957C4E-8BB6-4589-9178-AF84068D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F8C9056-E027-425C-BC88-6294C37F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D135C13-D26C-4C91-BD4C-786864D4A7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62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CD1EA0A-519A-499C-86B9-EAF1A94600C4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A6F48C3-1C46-4BA6-8AC9-42B4552526A7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464B123-A021-48B4-B101-28CA88C8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DB27-B549-4ABA-B4EB-3D97A11C9C28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88723AC-7B58-4ABA-9BB1-74EE7791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2CBE699-79DE-431B-B75C-5F20DE50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842F6-E37B-4149-A789-813F135717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693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7ECEA-4F1C-4E09-BBC3-A04D734F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F448-E6E6-4C86-8EB2-B773D6F3578D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7FBDE-9854-435F-B15C-D40CD5B9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419A8-3DBE-4C6F-BE85-ABDDD7FD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C4769-AADF-44E5-9302-292E02D280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293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3CA1DB7-B8F9-4EC7-90DC-1FDF3E529BD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448C54A-833F-4C91-AE34-A4F2692FB7B6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E975410-A9A4-4BE2-9E6D-E16E0823B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728C5-E933-42C0-95AE-DC72CEF0E26D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A74D5F-B9EF-4DA5-B9D5-0E2A33717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B64EE4-DAAF-4351-AA72-B1ACE4D8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CDC31-F44F-444F-B328-CF79E89B72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152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>
            <a:extLst>
              <a:ext uri="{FF2B5EF4-FFF2-40B4-BE49-F238E27FC236}">
                <a16:creationId xmlns:a16="http://schemas.microsoft.com/office/drawing/2014/main" id="{F19E3095-7B0A-4583-BB2B-15B029A5AA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9237452">
            <a:off x="4622800" y="517525"/>
            <a:ext cx="18415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zh-TW">
              <a:ea typeface="新細明體" charset="-12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D4193-0E95-4DC1-AF49-B7CC5A96F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DAE021-B0FE-41FD-BFE7-3EFC8C1101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1E6546-206C-48A4-B26B-CED8018915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BA5C05-B5E1-4E7A-A389-CF340E9E2E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1268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59D87254-5CAD-4922-9528-8876070D2AE3}"/>
              </a:ext>
            </a:extLst>
          </p:cNvPr>
          <p:cNvGrpSpPr/>
          <p:nvPr userDrawn="1"/>
        </p:nvGrpSpPr>
        <p:grpSpPr>
          <a:xfrm>
            <a:off x="8640452" y="32671"/>
            <a:ext cx="472878" cy="6706809"/>
            <a:chOff x="8614343" y="1"/>
            <a:chExt cx="472878" cy="68720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圓角化同側角落矩形 7">
              <a:extLst>
                <a:ext uri="{FF2B5EF4-FFF2-40B4-BE49-F238E27FC236}">
                  <a16:creationId xmlns:a16="http://schemas.microsoft.com/office/drawing/2014/main" id="{705B997D-3840-4B22-9ED7-647FE1263CBB}"/>
                </a:ext>
              </a:extLst>
            </p:cNvPr>
            <p:cNvSpPr/>
            <p:nvPr/>
          </p:nvSpPr>
          <p:spPr bwMode="auto">
            <a:xfrm rot="5400000">
              <a:off x="8314943" y="6104666"/>
              <a:ext cx="1066801" cy="468000"/>
            </a:xfrm>
            <a:prstGeom prst="round2SameRect">
              <a:avLst>
                <a:gd name="adj1" fmla="val 16667"/>
                <a:gd name="adj2" fmla="val 36182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" name="圓角化同側角落矩形 8">
              <a:extLst>
                <a:ext uri="{FF2B5EF4-FFF2-40B4-BE49-F238E27FC236}">
                  <a16:creationId xmlns:a16="http://schemas.microsoft.com/office/drawing/2014/main" id="{BCD3FB8B-EE03-4BEA-A505-DB594D8F6013}"/>
                </a:ext>
              </a:extLst>
            </p:cNvPr>
            <p:cNvSpPr/>
            <p:nvPr/>
          </p:nvSpPr>
          <p:spPr bwMode="auto">
            <a:xfrm rot="5400000">
              <a:off x="8319219" y="300047"/>
              <a:ext cx="1066801" cy="466709"/>
            </a:xfrm>
            <a:prstGeom prst="round2SameRect">
              <a:avLst>
                <a:gd name="adj1" fmla="val 16667"/>
                <a:gd name="adj2" fmla="val 33863"/>
              </a:avLst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244C396-89E3-47A7-A97E-74860D3B0D39}"/>
                </a:ext>
              </a:extLst>
            </p:cNvPr>
            <p:cNvSpPr/>
            <p:nvPr/>
          </p:nvSpPr>
          <p:spPr bwMode="auto">
            <a:xfrm rot="5400000">
              <a:off x="8314943" y="1121299"/>
              <a:ext cx="1066801" cy="468000"/>
            </a:xfrm>
            <a:prstGeom prst="rect">
              <a:avLst/>
            </a:prstGeom>
            <a:solidFill>
              <a:srgbClr val="52240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BADA92E-5D20-46AD-864F-942AE8D73275}"/>
                </a:ext>
              </a:extLst>
            </p:cNvPr>
            <p:cNvSpPr/>
            <p:nvPr/>
          </p:nvSpPr>
          <p:spPr bwMode="auto">
            <a:xfrm rot="5400000">
              <a:off x="8318595" y="1943217"/>
              <a:ext cx="1066801" cy="467956"/>
            </a:xfrm>
            <a:prstGeom prst="rect">
              <a:avLst/>
            </a:prstGeom>
            <a:solidFill>
              <a:srgbClr val="DF611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92C5F7B-67FA-4703-8C4B-A3CD7D782FC2}"/>
                </a:ext>
              </a:extLst>
            </p:cNvPr>
            <p:cNvSpPr/>
            <p:nvPr/>
          </p:nvSpPr>
          <p:spPr bwMode="auto">
            <a:xfrm rot="5400000">
              <a:off x="8315543" y="2689772"/>
              <a:ext cx="1065600" cy="468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182FCB6-832A-4394-93CD-143946C75A81}"/>
                </a:ext>
              </a:extLst>
            </p:cNvPr>
            <p:cNvSpPr/>
            <p:nvPr/>
          </p:nvSpPr>
          <p:spPr bwMode="auto">
            <a:xfrm rot="5400000">
              <a:off x="8316500" y="3474931"/>
              <a:ext cx="1066801" cy="46795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022C9F-854E-4BBE-AF03-D5AC2F34AFA6}"/>
                </a:ext>
              </a:extLst>
            </p:cNvPr>
            <p:cNvSpPr/>
            <p:nvPr/>
          </p:nvSpPr>
          <p:spPr bwMode="auto">
            <a:xfrm rot="5400000">
              <a:off x="8317100" y="4184150"/>
              <a:ext cx="1065600" cy="46795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4BC42D-2901-4A40-B8C6-7A0EC2F92B53}"/>
                </a:ext>
              </a:extLst>
            </p:cNvPr>
            <p:cNvSpPr/>
            <p:nvPr/>
          </p:nvSpPr>
          <p:spPr bwMode="auto">
            <a:xfrm rot="5400000">
              <a:off x="8317098" y="4931328"/>
              <a:ext cx="1065600" cy="46795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4D7821F-A889-4D4B-889B-0087FF8ED084}"/>
                </a:ext>
              </a:extLst>
            </p:cNvPr>
            <p:cNvSpPr/>
            <p:nvPr/>
          </p:nvSpPr>
          <p:spPr bwMode="auto">
            <a:xfrm rot="5400000">
              <a:off x="8457199" y="5504391"/>
              <a:ext cx="792088" cy="46795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</p:grpSp>
      <p:sp>
        <p:nvSpPr>
          <p:cNvPr id="14" name="圓角化同側角落矩形 16">
            <a:extLst>
              <a:ext uri="{FF2B5EF4-FFF2-40B4-BE49-F238E27FC236}">
                <a16:creationId xmlns:a16="http://schemas.microsoft.com/office/drawing/2014/main" id="{2766ACED-D77F-4875-9408-39C5E3E0D8B8}"/>
              </a:ext>
            </a:extLst>
          </p:cNvPr>
          <p:cNvSpPr/>
          <p:nvPr userDrawn="1"/>
        </p:nvSpPr>
        <p:spPr bwMode="auto">
          <a:xfrm rot="16200000">
            <a:off x="1019175" y="-950912"/>
            <a:ext cx="6699250" cy="8686800"/>
          </a:xfrm>
          <a:prstGeom prst="round2SameRect">
            <a:avLst>
              <a:gd name="adj1" fmla="val 6070"/>
              <a:gd name="adj2" fmla="val 0"/>
            </a:avLst>
          </a:prstGeom>
          <a:pattFill prst="dotGrid">
            <a:fgClr>
              <a:schemeClr val="tx1">
                <a:lumMod val="20000"/>
                <a:lumOff val="80000"/>
              </a:schemeClr>
            </a:fgClr>
            <a:bgClr>
              <a:srgbClr val="FFFFF3"/>
            </a:bgClr>
          </a:patt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>
              <a:latin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>
                <a:solidFill>
                  <a:schemeClr val="bg1">
                    <a:lumMod val="10000"/>
                  </a:schemeClr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A798282-65A3-4E9D-AF8D-961BB1EF0A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2B2C05B-5A7D-4658-AEC8-BD8F89913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BAE48507-37D9-47B0-8986-C42477749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F818D-232C-4316-8F81-B6B69B6001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9958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4DC0BF0-7EF6-4562-A880-4D01F3E734E5}"/>
              </a:ext>
            </a:extLst>
          </p:cNvPr>
          <p:cNvGrpSpPr/>
          <p:nvPr userDrawn="1"/>
        </p:nvGrpSpPr>
        <p:grpSpPr>
          <a:xfrm rot="16200000">
            <a:off x="3489679" y="1196298"/>
            <a:ext cx="2179189" cy="8948859"/>
            <a:chOff x="8618018" y="1"/>
            <a:chExt cx="469206" cy="68720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圓角化同側角落矩形 7">
              <a:extLst>
                <a:ext uri="{FF2B5EF4-FFF2-40B4-BE49-F238E27FC236}">
                  <a16:creationId xmlns:a16="http://schemas.microsoft.com/office/drawing/2014/main" id="{2BA7AA11-9C90-474B-968F-485A1A76CA88}"/>
                </a:ext>
              </a:extLst>
            </p:cNvPr>
            <p:cNvSpPr/>
            <p:nvPr/>
          </p:nvSpPr>
          <p:spPr bwMode="auto">
            <a:xfrm rot="5400000">
              <a:off x="8319823" y="6104666"/>
              <a:ext cx="1066801" cy="468000"/>
            </a:xfrm>
            <a:prstGeom prst="round2SameRect">
              <a:avLst>
                <a:gd name="adj1" fmla="val 0"/>
                <a:gd name="adj2" fmla="val 30527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" name="圓角化同側角落矩形 8">
              <a:extLst>
                <a:ext uri="{FF2B5EF4-FFF2-40B4-BE49-F238E27FC236}">
                  <a16:creationId xmlns:a16="http://schemas.microsoft.com/office/drawing/2014/main" id="{3E76EBF5-D235-4546-A0A6-79E737B42647}"/>
                </a:ext>
              </a:extLst>
            </p:cNvPr>
            <p:cNvSpPr/>
            <p:nvPr/>
          </p:nvSpPr>
          <p:spPr bwMode="auto">
            <a:xfrm rot="5400000">
              <a:off x="8319219" y="300047"/>
              <a:ext cx="1066801" cy="466709"/>
            </a:xfrm>
            <a:prstGeom prst="round2SameRect">
              <a:avLst>
                <a:gd name="adj1" fmla="val 0"/>
                <a:gd name="adj2" fmla="val 25923"/>
              </a:avLst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C924A80-4F5E-4E57-AE15-F503FE624CA4}"/>
                </a:ext>
              </a:extLst>
            </p:cNvPr>
            <p:cNvSpPr/>
            <p:nvPr/>
          </p:nvSpPr>
          <p:spPr bwMode="auto">
            <a:xfrm rot="5400000">
              <a:off x="8319820" y="1121299"/>
              <a:ext cx="1066801" cy="468000"/>
            </a:xfrm>
            <a:prstGeom prst="rect">
              <a:avLst/>
            </a:prstGeom>
            <a:solidFill>
              <a:srgbClr val="52240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48B80F4-BDEF-40D3-84CC-A2C41FD1EF3C}"/>
                </a:ext>
              </a:extLst>
            </p:cNvPr>
            <p:cNvSpPr/>
            <p:nvPr/>
          </p:nvSpPr>
          <p:spPr bwMode="auto">
            <a:xfrm rot="5400000">
              <a:off x="8318595" y="1943217"/>
              <a:ext cx="1066801" cy="467956"/>
            </a:xfrm>
            <a:prstGeom prst="rect">
              <a:avLst/>
            </a:prstGeom>
            <a:solidFill>
              <a:srgbClr val="DF611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D6A50D8-53C9-4766-ACBF-DF4226258492}"/>
                </a:ext>
              </a:extLst>
            </p:cNvPr>
            <p:cNvSpPr/>
            <p:nvPr/>
          </p:nvSpPr>
          <p:spPr bwMode="auto">
            <a:xfrm rot="5400000">
              <a:off x="8320421" y="2689772"/>
              <a:ext cx="1065600" cy="468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9C6328D-2995-48D1-B8CF-24292C7836CF}"/>
                </a:ext>
              </a:extLst>
            </p:cNvPr>
            <p:cNvSpPr/>
            <p:nvPr/>
          </p:nvSpPr>
          <p:spPr bwMode="auto">
            <a:xfrm rot="5400000">
              <a:off x="8319844" y="3474931"/>
              <a:ext cx="1066801" cy="46795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ED0649-A86E-450F-AB97-071B2768E6B1}"/>
                </a:ext>
              </a:extLst>
            </p:cNvPr>
            <p:cNvSpPr/>
            <p:nvPr/>
          </p:nvSpPr>
          <p:spPr bwMode="auto">
            <a:xfrm rot="5400000">
              <a:off x="8320445" y="4184150"/>
              <a:ext cx="1065600" cy="46795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6E5A2A8-A24E-44BD-B937-42261813AB79}"/>
                </a:ext>
              </a:extLst>
            </p:cNvPr>
            <p:cNvSpPr/>
            <p:nvPr/>
          </p:nvSpPr>
          <p:spPr bwMode="auto">
            <a:xfrm rot="5400000">
              <a:off x="8320445" y="4931328"/>
              <a:ext cx="1065600" cy="467956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3622FDB-E80C-441C-9197-495BD4EACFEC}"/>
                </a:ext>
              </a:extLst>
            </p:cNvPr>
            <p:cNvSpPr/>
            <p:nvPr/>
          </p:nvSpPr>
          <p:spPr bwMode="auto">
            <a:xfrm rot="5400000">
              <a:off x="8457201" y="5504391"/>
              <a:ext cx="792088" cy="46795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</a:endParaRPr>
            </a:p>
          </p:txBody>
        </p:sp>
      </p:grpSp>
      <p:sp>
        <p:nvSpPr>
          <p:cNvPr id="14" name="圓角化同側角落矩形 16">
            <a:extLst>
              <a:ext uri="{FF2B5EF4-FFF2-40B4-BE49-F238E27FC236}">
                <a16:creationId xmlns:a16="http://schemas.microsoft.com/office/drawing/2014/main" id="{852DA28A-B469-4492-988B-85F2A684A15A}"/>
              </a:ext>
            </a:extLst>
          </p:cNvPr>
          <p:cNvSpPr/>
          <p:nvPr userDrawn="1"/>
        </p:nvSpPr>
        <p:spPr bwMode="auto">
          <a:xfrm>
            <a:off x="87313" y="80963"/>
            <a:ext cx="8966200" cy="4787900"/>
          </a:xfrm>
          <a:prstGeom prst="round2SameRect">
            <a:avLst>
              <a:gd name="adj1" fmla="val 6070"/>
              <a:gd name="adj2" fmla="val 0"/>
            </a:avLst>
          </a:prstGeom>
          <a:pattFill prst="dotGrid">
            <a:fgClr>
              <a:schemeClr val="tx1">
                <a:lumMod val="20000"/>
                <a:lumOff val="80000"/>
              </a:schemeClr>
            </a:fgClr>
            <a:bgClr>
              <a:srgbClr val="FFFFE1"/>
            </a:bgClr>
          </a:patt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>
              <a:latin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6000" b="1" cap="all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C1B4C91-F9F0-4FF7-AE80-2057CC542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BF81FC4E-E273-4610-A3A3-2E9E27324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4D17812-2C67-4D7D-9148-BEA29D4A0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31B733-A270-4B46-8AD6-DECAFD11CA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43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66814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66814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0E2EA-3B4B-4848-BBF0-0AF93AE54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F1DD6-15F0-4665-8F44-3FAC2C0F1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09488-30B3-4A19-88CA-7522B85D6F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AFB09-292A-4936-8CE6-57F297C553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814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3432DE-99C9-4EE6-955A-3656C692F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DB56CB-4A46-4395-8025-BAF335BEF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48A0F2-DF34-4390-AEBC-EF71ACA96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5D4A7-B69C-4079-B87C-00AF8CEE90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0294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6D7E7E-881B-4370-83DC-71B3F2E86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06D95A-28D1-45DD-82FF-9DEF1FC21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E3DB1A-A878-4C65-B94D-D2715A095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E5A6C-99BA-4A7B-9E01-B6727DF787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2706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EC84C1-8293-4718-A9EB-4095349E2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8F0ADE-9F5D-4DB6-A6BA-CCBE7022A1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3D5E99-C2DE-4100-A23C-8BECD54EB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3DF4-10B5-4071-9365-8E6C87B865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7956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003A5-49C7-4D04-82FA-B7C4E594E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885C5-B15E-430F-846A-367FA2FF64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84101B-FB25-4C7B-A97A-9A822FB5D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795BD-0372-4351-8965-A6D8C03FBA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8429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47AC2-4B42-44FC-964C-84399F366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A092A-BCAF-4709-8174-81F3FE0032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652D37-0C3F-4E71-A5BA-AAE5B00E7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BD106-A923-4679-ADA9-48E888820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5105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3CE3CD-AFF9-4437-A389-1E962CD17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012166-01BC-4C4A-AB14-8D6377D6B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D0C97A-2D69-4C90-AEFE-AB19C6069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E126B-F917-4F76-B3A2-72F1E3A836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5527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44926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44926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CA70B-A2E5-440E-97C6-27780CADC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258310-93B9-4319-90B1-E8E347B1B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8C8C0-9117-4BE7-86EA-260E70AB0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D7D6-54D9-4F4F-B3A9-E3600E4981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4348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066814"/>
            <a:ext cx="8229600" cy="37004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748D15-80BA-4A79-A2CD-6F758E28F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1FF02-216E-4C47-8EDB-283D5D76A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EECC5F-D12C-40F1-BCA6-21B8494EF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C939A-603F-4C34-8876-4B2D1958DF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6948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66814"/>
            <a:ext cx="4038600" cy="37004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66814"/>
            <a:ext cx="4038600" cy="37004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2644AA-59D1-4934-9CD9-749F53BE8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A235C-9FED-4BE4-80DD-DF855C5240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22D6D-0F4D-4679-AC08-F0A6962FC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4059C-90C2-4832-AD3D-39B11CFE26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6311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B0D5F31B-E8D5-47DF-878F-60390D82269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lIns="91425" tIns="91425" rIns="91425" bIns="91425" anchor="ctr">
            <a:normAutofit/>
          </a:bodyPr>
          <a:lstStyle>
            <a:lvl1pPr>
              <a:defRPr smtClean="0"/>
            </a:lvl1pPr>
          </a:lstStyle>
          <a:p>
            <a:pPr>
              <a:defRPr/>
            </a:pPr>
            <a:fld id="{A0125FF0-42C5-4DBC-ADBA-CEB34B7E416B}" type="slidenum">
              <a:rPr lang="en-US" altLang="zh-TW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70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FBFAC-63DF-4FB7-A488-E6F6F7F7CE47}" type="datetimeFigureOut">
              <a:rPr lang="zh-TW" altLang="en-US" smtClean="0"/>
              <a:pPr/>
              <a:t>2025/10/7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EC970-34F7-40C2-A55A-CD3FED71DA0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07FA24-8B54-452A-8A59-32C84483D439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D87EDA-94DB-4A60-871D-EE79F6D01DE4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69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606AEE-9051-4075-AD87-A0853CCAA8ED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9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B4325E-739C-4354-A898-4BB54D922E8C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4921E-9BCF-4DC3-A3BA-1C3922D4901F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6FADA-5B22-4B85-A54D-BF042723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221" name="Text Placeholder 2">
            <a:extLst>
              <a:ext uri="{FF2B5EF4-FFF2-40B4-BE49-F238E27FC236}">
                <a16:creationId xmlns:a16="http://schemas.microsoft.com/office/drawing/2014/main" id="{895118B5-BCEC-4046-8E6B-DF3F44EB9F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5768D-5F86-4489-9096-EA5BEE869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DFA191-5ECA-473B-862E-5D0AD726E9CB}" type="datetimeFigureOut">
              <a:rPr lang="zh-TW" altLang="en-US"/>
              <a:pPr>
                <a:defRPr/>
              </a:pPr>
              <a:t>2025/10/7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7876C-1436-4E23-AC0C-51F6D5520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7F960-3499-4BB4-9786-B0D6B881E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smtClean="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FDF2036-2548-407B-8630-0336D7E2FE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CCBE49-B996-40F7-81CF-82516F8A5F05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92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42ECCE6-5467-430F-9893-F158EADE0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3FF99E-B617-485E-8C0E-416E56090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59CBED-1E1C-45B3-934C-8B5913D23F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52406F-083C-42A2-9B0E-50C3D1E05B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C66C34-D438-4F10-BBAD-E0E4BE4DBD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E01352C-2415-4F08-AF5B-6E3A870BB3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396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638" cy="704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F0DBFC5-E626-4CA2-8373-8C42E2583434}"/>
              </a:ext>
            </a:extLst>
          </p:cNvPr>
          <p:cNvSpPr txBox="1">
            <a:spLocks/>
          </p:cNvSpPr>
          <p:nvPr/>
        </p:nvSpPr>
        <p:spPr>
          <a:xfrm>
            <a:off x="2684389" y="4496122"/>
            <a:ext cx="3730700" cy="97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059832" y="5973868"/>
            <a:ext cx="5470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國立台東大學師範學院　曾世杰</a:t>
            </a:r>
          </a:p>
        </p:txBody>
      </p:sp>
      <p:sp>
        <p:nvSpPr>
          <p:cNvPr id="5" name="矩形 4"/>
          <p:cNvSpPr/>
          <p:nvPr/>
        </p:nvSpPr>
        <p:spPr>
          <a:xfrm>
            <a:off x="2853626" y="4829625"/>
            <a:ext cx="58824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有效教學 </a:t>
            </a:r>
            <a:r>
              <a:rPr lang="en-US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&amp; </a:t>
            </a:r>
            <a:r>
              <a: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教學實踐研究計畫撰寫</a:t>
            </a:r>
            <a:endParaRPr lang="en-US" altLang="zh-TW" sz="2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給學生</a:t>
            </a:r>
            <a:r>
              <a:rPr lang="zh-TW" altLang="en-US" sz="24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刻意練習</a:t>
            </a:r>
            <a:r>
              <a:rPr lang="zh-TW" altLang="en-US" sz="2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→</a:t>
            </a:r>
            <a:r>
              <a:rPr lang="zh-TW" altLang="en-US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成功</a:t>
            </a:r>
            <a:r>
              <a:rPr lang="en-US" altLang="zh-TW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zh-TW" altLang="en-US" sz="2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的機會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2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標題 1">
            <a:extLst>
              <a:ext uri="{FF2B5EF4-FFF2-40B4-BE49-F238E27FC236}">
                <a16:creationId xmlns:a16="http://schemas.microsoft.com/office/drawing/2014/main" id="{3F334C6D-8C69-4CF3-87EF-DC6773A05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850" y="404813"/>
            <a:ext cx="8229600" cy="1143000"/>
          </a:xfrm>
        </p:spPr>
        <p:txBody>
          <a:bodyPr/>
          <a:lstStyle/>
          <a:p>
            <a:endParaRPr lang="zh-TW" altLang="zh-TW"/>
          </a:p>
        </p:txBody>
      </p:sp>
      <p:sp>
        <p:nvSpPr>
          <p:cNvPr id="136195" name="內容版面配置區 2">
            <a:extLst>
              <a:ext uri="{FF2B5EF4-FFF2-40B4-BE49-F238E27FC236}">
                <a16:creationId xmlns:a16="http://schemas.microsoft.com/office/drawing/2014/main" id="{B4590907-D0A2-48B9-9A18-8D32CDF1F1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77933C"/>
              </a:buClr>
            </a:pPr>
            <a:r>
              <a:rPr lang="en-US" altLang="zh-TW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年，塞、梅二氏：</a:t>
            </a: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習得無助五十週年：從神經科學來的洞見，</a:t>
            </a:r>
            <a:r>
              <a:rPr lang="zh-TW" altLang="en-US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修正了自己當年的詮釋，</a:t>
            </a:r>
            <a:endParaRPr lang="en-US" altLang="zh-TW" sz="3600" dirty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77933C"/>
              </a:buClr>
            </a:pPr>
            <a:r>
              <a:rPr lang="zh-TW" altLang="en-US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</a:t>
            </a: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指出「無助」根本不是「習得」的</a:t>
            </a:r>
            <a:r>
              <a:rPr lang="zh-TW" altLang="en-US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，而是個體遇到無法改變的挫折時自然產生的反應。</a:t>
            </a:r>
            <a:endParaRPr lang="en-US" altLang="zh-TW" sz="3600" dirty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77933C"/>
              </a:buClr>
            </a:pPr>
            <a:r>
              <a:rPr lang="zh-TW" altLang="en-US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該研究的</a:t>
            </a: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重點不該是習得無助，而是怎麼習得「永不放棄」</a:t>
            </a:r>
            <a:r>
              <a:rPr lang="zh-TW" altLang="en-US" sz="36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Tx/>
              <a:buNone/>
            </a:pPr>
            <a:endParaRPr lang="zh-TW" altLang="en-US" dirty="0">
              <a:solidFill>
                <a:srgbClr val="141414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標題 1">
            <a:extLst>
              <a:ext uri="{FF2B5EF4-FFF2-40B4-BE49-F238E27FC236}">
                <a16:creationId xmlns:a16="http://schemas.microsoft.com/office/drawing/2014/main" id="{127EC21A-E48D-41F8-B2B2-18126CED1B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42950" y="289242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重點不在習得無助，</a:t>
            </a: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而在於</a:t>
            </a:r>
            <a:r>
              <a:rPr lang="zh-TW" altLang="en-US" sz="4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成功的經驗，</a:t>
            </a:r>
            <a:br>
              <a:rPr lang="en-US" altLang="zh-TW" sz="4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因為它</a:t>
            </a:r>
            <a:r>
              <a:rPr lang="zh-TW" altLang="en-US" sz="4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引出對未來的期待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標題 1">
            <a:extLst>
              <a:ext uri="{FF2B5EF4-FFF2-40B4-BE49-F238E27FC236}">
                <a16:creationId xmlns:a16="http://schemas.microsoft.com/office/drawing/2014/main" id="{4C758DAB-474E-498C-8D02-49261ECF4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新細明體" panose="02020500000000000000" pitchFamily="18" charset="-120"/>
              </a:rPr>
              <a:t>邱老師的快樂操鍊</a:t>
            </a:r>
          </a:p>
        </p:txBody>
      </p:sp>
      <p:pic>
        <p:nvPicPr>
          <p:cNvPr id="139267" name="內容版面配置區 5">
            <a:extLst>
              <a:ext uri="{FF2B5EF4-FFF2-40B4-BE49-F238E27FC236}">
                <a16:creationId xmlns:a16="http://schemas.microsoft.com/office/drawing/2014/main" id="{F8AC60D5-4921-4F81-9015-325B52F35B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0" y="1401763"/>
            <a:ext cx="6842125" cy="513238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標題 1">
            <a:extLst>
              <a:ext uri="{FF2B5EF4-FFF2-40B4-BE49-F238E27FC236}">
                <a16:creationId xmlns:a16="http://schemas.microsoft.com/office/drawing/2014/main" id="{A1EC0C0A-7378-4979-BFEB-1CA5BAE11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邱老師的快樂操鍊</a:t>
            </a:r>
          </a:p>
        </p:txBody>
      </p:sp>
      <p:sp>
        <p:nvSpPr>
          <p:cNvPr id="138243" name="內容版面配置區 2">
            <a:extLst>
              <a:ext uri="{FF2B5EF4-FFF2-40B4-BE49-F238E27FC236}">
                <a16:creationId xmlns:a16="http://schemas.microsoft.com/office/drawing/2014/main" id="{0EA6453A-C45A-4298-A90D-8B5762BC58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736725"/>
            <a:ext cx="8229600" cy="4456113"/>
          </a:xfrm>
        </p:spPr>
        <p:txBody>
          <a:bodyPr/>
          <a:lstStyle/>
          <a:p>
            <a:r>
              <a:rPr lang="zh-TW" altLang="en-US" dirty="0">
                <a:solidFill>
                  <a:srgbClr val="1414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對憂鬱症的心理治療觀念，從</a:t>
            </a:r>
            <a:r>
              <a:rPr lang="zh-TW" altLang="en-US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看重過去創傷的痛苦</a:t>
            </a:r>
            <a:r>
              <a:rPr lang="zh-TW" altLang="en-US" dirty="0">
                <a:solidFill>
                  <a:srgbClr val="1414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，轉變成為看重</a:t>
            </a:r>
            <a:r>
              <a:rPr lang="zh-TW" altLang="en-US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現在快樂成功的經驗。</a:t>
            </a:r>
            <a:endParaRPr lang="en-US" altLang="zh-TW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其實你不必處理寒冷的痛苦，只要提高溫度就可以了。</a:t>
            </a:r>
            <a:endParaRPr lang="en-US" altLang="zh-TW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教學呢？重點在提高學生學習成功的機會，讓他們永不放棄學習。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標題 1">
            <a:extLst>
              <a:ext uri="{FF2B5EF4-FFF2-40B4-BE49-F238E27FC236}">
                <a16:creationId xmlns:a16="http://schemas.microsoft.com/office/drawing/2014/main" id="{EA1B69C1-EFC2-4173-9B54-8E1DBDCFF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ea typeface="新細明體" panose="02020500000000000000" pitchFamily="18" charset="-120"/>
              </a:rPr>
              <a:t>Hattie: </a:t>
            </a:r>
            <a:r>
              <a:rPr lang="zh-TW" altLang="en-US" sz="4000">
                <a:ea typeface="新細明體" panose="02020500000000000000" pitchFamily="18" charset="-120"/>
              </a:rPr>
              <a:t>各種教學法</a:t>
            </a:r>
            <a:r>
              <a:rPr lang="en-US" altLang="zh-TW" sz="4000">
                <a:ea typeface="新細明體" panose="02020500000000000000" pitchFamily="18" charset="-120"/>
              </a:rPr>
              <a:t>(</a:t>
            </a:r>
            <a:r>
              <a:rPr lang="zh-TW" altLang="en-US" sz="4000">
                <a:ea typeface="新細明體" panose="02020500000000000000" pitchFamily="18" charset="-120"/>
              </a:rPr>
              <a:t>取向</a:t>
            </a:r>
            <a:r>
              <a:rPr lang="en-US" altLang="zh-TW" sz="4000">
                <a:ea typeface="新細明體" panose="02020500000000000000" pitchFamily="18" charset="-120"/>
              </a:rPr>
              <a:t>)</a:t>
            </a:r>
            <a:r>
              <a:rPr lang="zh-TW" altLang="en-US" sz="4000">
                <a:ea typeface="新細明體" panose="02020500000000000000" pitchFamily="18" charset="-120"/>
              </a:rPr>
              <a:t>的效果值</a:t>
            </a:r>
          </a:p>
        </p:txBody>
      </p:sp>
      <p:pic>
        <p:nvPicPr>
          <p:cNvPr id="152579" name="Picture 2" descr="Issues about Math Education (Chinese) 數學素養教育">
            <a:extLst>
              <a:ext uri="{FF2B5EF4-FFF2-40B4-BE49-F238E27FC236}">
                <a16:creationId xmlns:a16="http://schemas.microsoft.com/office/drawing/2014/main" id="{83302C90-9A42-403D-A467-BB4419E526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8" y="1430338"/>
            <a:ext cx="3705225" cy="5240337"/>
          </a:xfrm>
          <a:noFill/>
        </p:spPr>
      </p:pic>
      <p:pic>
        <p:nvPicPr>
          <p:cNvPr id="152580" name="Picture 4" descr="Professor John Hattie, Researcher, Professor, Author | NIET | National  Institute for Excellence in Teaching">
            <a:extLst>
              <a:ext uri="{FF2B5EF4-FFF2-40B4-BE49-F238E27FC236}">
                <a16:creationId xmlns:a16="http://schemas.microsoft.com/office/drawing/2014/main" id="{5B65D4DC-8C3D-46DC-BF40-8E2056B0E0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7650" y="1417638"/>
            <a:ext cx="2501900" cy="3700462"/>
          </a:xfrm>
          <a:noFill/>
        </p:spPr>
      </p:pic>
      <p:sp>
        <p:nvSpPr>
          <p:cNvPr id="152581" name="文字方塊 4">
            <a:extLst>
              <a:ext uri="{FF2B5EF4-FFF2-40B4-BE49-F238E27FC236}">
                <a16:creationId xmlns:a16="http://schemas.microsoft.com/office/drawing/2014/main" id="{F5CCF6C7-E1CE-4C59-8B8E-E35C772B4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5434013"/>
            <a:ext cx="4608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ES&lt;0.4  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沒有推薦的價值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ES&gt;0.4  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對學生學習有正面影響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D89059-1196-4FB5-B2CC-3526EAA8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什麼是效果值</a:t>
            </a:r>
            <a:r>
              <a:rPr lang="en-US" altLang="zh-TW" dirty="0"/>
              <a:t>? </a:t>
            </a:r>
            <a:r>
              <a:rPr lang="en-US" altLang="zh-TW" sz="3200" dirty="0"/>
              <a:t>(Effect Size)</a:t>
            </a:r>
            <a:endParaRPr lang="zh-TW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E7B79C4-8AD6-424F-98B7-546CD73FA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10" y="1663131"/>
            <a:ext cx="2581635" cy="14384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5674590-3105-4300-B028-E8D09A79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924944"/>
            <a:ext cx="4314659" cy="29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17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標題 1">
            <a:extLst>
              <a:ext uri="{FF2B5EF4-FFF2-40B4-BE49-F238E27FC236}">
                <a16:creationId xmlns:a16="http://schemas.microsoft.com/office/drawing/2014/main" id="{891C4439-27A2-4E26-BFBF-FA0721DB1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altLang="zh-TW" sz="28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John Hattie:</a:t>
            </a:r>
            <a:br>
              <a:rPr lang="en-US" altLang="zh-TW" sz="2800" b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 Visible Learning</a:t>
            </a:r>
            <a:endParaRPr lang="zh-TW" altLang="en-US" sz="28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3603" name="內容版面配置區 4">
            <a:extLst>
              <a:ext uri="{FF2B5EF4-FFF2-40B4-BE49-F238E27FC236}">
                <a16:creationId xmlns:a16="http://schemas.microsoft.com/office/drawing/2014/main" id="{04A44306-659C-4B15-970A-CEBBC97B21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04813"/>
            <a:ext cx="4187825" cy="6251575"/>
          </a:xfrm>
        </p:spPr>
      </p:pic>
      <p:sp>
        <p:nvSpPr>
          <p:cNvPr id="153604" name="文字版面配置區 3">
            <a:extLst>
              <a:ext uri="{FF2B5EF4-FFF2-40B4-BE49-F238E27FC236}">
                <a16:creationId xmlns:a16="http://schemas.microsoft.com/office/drawing/2014/main" id="{87CD4A89-C541-4EDC-9F2D-346B84D1CEB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435100"/>
            <a:ext cx="3008313" cy="5089525"/>
          </a:xfrm>
        </p:spPr>
        <p:txBody>
          <a:bodyPr/>
          <a:lstStyle/>
          <a:p>
            <a:endParaRPr lang="zh-TW" altLang="en-US">
              <a:ea typeface="新細明體" panose="02020500000000000000" pitchFamily="18" charset="-120"/>
            </a:endParaRPr>
          </a:p>
        </p:txBody>
      </p:sp>
      <p:pic>
        <p:nvPicPr>
          <p:cNvPr id="153605" name="Picture 2">
            <a:extLst>
              <a:ext uri="{FF2B5EF4-FFF2-40B4-BE49-F238E27FC236}">
                <a16:creationId xmlns:a16="http://schemas.microsoft.com/office/drawing/2014/main" id="{E99F3ACC-5419-423A-9640-CD7AEE17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4681538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2A2DB9-62D4-4609-899C-C10AA790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sz="4062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200AA744-07E5-4A1C-B310-75AD6CCB0641}"/>
              </a:ext>
            </a:extLst>
          </p:cNvPr>
          <p:cNvSpPr/>
          <p:nvPr/>
        </p:nvSpPr>
        <p:spPr>
          <a:xfrm>
            <a:off x="571500" y="3717925"/>
            <a:ext cx="5181600" cy="663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662">
              <a:solidFill>
                <a:srgbClr val="FFFFFF"/>
              </a:solidFill>
            </a:endParaRPr>
          </a:p>
        </p:txBody>
      </p:sp>
      <p:pic>
        <p:nvPicPr>
          <p:cNvPr id="154628" name="Picture 2">
            <a:extLst>
              <a:ext uri="{FF2B5EF4-FFF2-40B4-BE49-F238E27FC236}">
                <a16:creationId xmlns:a16="http://schemas.microsoft.com/office/drawing/2014/main" id="{5EB07343-48C5-455C-BBD0-C41A29CB24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703263"/>
            <a:ext cx="7789863" cy="570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>
            <a:extLst>
              <a:ext uri="{FF2B5EF4-FFF2-40B4-BE49-F238E27FC236}">
                <a16:creationId xmlns:a16="http://schemas.microsoft.com/office/drawing/2014/main" id="{C999FE2B-2884-4ECB-A375-D3CF759D33C9}"/>
              </a:ext>
            </a:extLst>
          </p:cNvPr>
          <p:cNvSpPr/>
          <p:nvPr/>
        </p:nvSpPr>
        <p:spPr>
          <a:xfrm>
            <a:off x="571500" y="3717925"/>
            <a:ext cx="5251450" cy="714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662">
              <a:solidFill>
                <a:srgbClr val="FFFFFF"/>
              </a:solidFill>
            </a:endParaRPr>
          </a:p>
        </p:txBody>
      </p:sp>
      <p:pic>
        <p:nvPicPr>
          <p:cNvPr id="154630" name="圖片 3">
            <a:extLst>
              <a:ext uri="{FF2B5EF4-FFF2-40B4-BE49-F238E27FC236}">
                <a16:creationId xmlns:a16="http://schemas.microsoft.com/office/drawing/2014/main" id="{0CBEC780-8A40-4179-BAE7-2E74FFEAE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63663"/>
            <a:ext cx="5284787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92C8E2-EECE-4C3D-A29B-8F71816E1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sz="4062"/>
          </a:p>
        </p:txBody>
      </p:sp>
      <p:pic>
        <p:nvPicPr>
          <p:cNvPr id="155651" name="Picture 2">
            <a:extLst>
              <a:ext uri="{FF2B5EF4-FFF2-40B4-BE49-F238E27FC236}">
                <a16:creationId xmlns:a16="http://schemas.microsoft.com/office/drawing/2014/main" id="{830F2B6C-6B45-4079-81C0-5EF959DBD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954088"/>
            <a:ext cx="7848600" cy="5394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8AAA6695-4582-43C8-964A-945802791084}"/>
              </a:ext>
            </a:extLst>
          </p:cNvPr>
          <p:cNvSpPr/>
          <p:nvPr/>
        </p:nvSpPr>
        <p:spPr>
          <a:xfrm>
            <a:off x="628650" y="3209925"/>
            <a:ext cx="5021263" cy="16954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662">
              <a:solidFill>
                <a:srgbClr val="FFFFFF"/>
              </a:solidFill>
            </a:endParaRP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DC546C9A-FF54-4A98-83AC-FE28AFD3FDDB}"/>
              </a:ext>
            </a:extLst>
          </p:cNvPr>
          <p:cNvSpPr/>
          <p:nvPr/>
        </p:nvSpPr>
        <p:spPr>
          <a:xfrm>
            <a:off x="636588" y="1279525"/>
            <a:ext cx="4995862" cy="6127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662">
              <a:solidFill>
                <a:srgbClr val="FFFFFF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86DDE8E-F5AF-48A8-8361-7C7FAF5338F3}"/>
              </a:ext>
            </a:extLst>
          </p:cNvPr>
          <p:cNvGrpSpPr>
            <a:grpSpLocks/>
          </p:cNvGrpSpPr>
          <p:nvPr/>
        </p:nvGrpSpPr>
        <p:grpSpPr bwMode="auto">
          <a:xfrm>
            <a:off x="5653088" y="812800"/>
            <a:ext cx="3295650" cy="2706688"/>
            <a:chOff x="6124768" y="594725"/>
            <a:chExt cx="3569738" cy="2932245"/>
          </a:xfrm>
        </p:grpSpPr>
        <p:sp>
          <p:nvSpPr>
            <p:cNvPr id="5" name="雲朵形圖說文字 4">
              <a:extLst>
                <a:ext uri="{FF2B5EF4-FFF2-40B4-BE49-F238E27FC236}">
                  <a16:creationId xmlns:a16="http://schemas.microsoft.com/office/drawing/2014/main" id="{4561F92A-6777-4247-8205-5E1F1CC5B18A}"/>
                </a:ext>
              </a:extLst>
            </p:cNvPr>
            <p:cNvSpPr/>
            <p:nvPr/>
          </p:nvSpPr>
          <p:spPr>
            <a:xfrm>
              <a:off x="6124768" y="594725"/>
              <a:ext cx="3569738" cy="2932245"/>
            </a:xfrm>
            <a:prstGeom prst="cloudCallout">
              <a:avLst>
                <a:gd name="adj1" fmla="val -44937"/>
                <a:gd name="adj2" fmla="val 51349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2204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662">
                <a:solidFill>
                  <a:srgbClr val="FFFFFF"/>
                </a:solidFill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6207475-83A8-4384-A7B5-B0DDFB3906C4}"/>
                </a:ext>
              </a:extLst>
            </p:cNvPr>
            <p:cNvSpPr txBox="1"/>
            <p:nvPr/>
          </p:nvSpPr>
          <p:spPr>
            <a:xfrm>
              <a:off x="6587320" y="1100344"/>
              <a:ext cx="2943830" cy="15770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2204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215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開放教育、全語言、問題本位學習、學生中心</a:t>
              </a:r>
              <a:r>
                <a:rPr lang="en-US" altLang="zh-TW" sz="2215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r>
                <a:rPr lang="zh-TW" altLang="en-US" sz="2215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在提升學習成就上，效果最差。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14850"/>
            <a:ext cx="9036496" cy="456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763688" y="44624"/>
            <a:ext cx="50097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、</a:t>
            </a:r>
            <a:r>
              <a:rPr lang="zh-TW" altLang="en-US" sz="40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有效教學的理論</a:t>
            </a:r>
            <a:endParaRPr lang="en-US" altLang="zh-TW" sz="4000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刻意練習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+GRR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的教學嘗試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18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ea"/>
              <a:buAutoNum type="ea1ChtPeriod"/>
            </a:pP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前言：</a:t>
            </a:r>
            <a:endParaRPr lang="en-US" altLang="zh-TW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265113">
              <a:buNone/>
            </a:pP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（一）成功的心理學</a:t>
            </a:r>
            <a:endParaRPr lang="en-US" altLang="zh-TW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265113">
              <a:buNone/>
            </a:pP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（二）證據本位的有效的教學方法？</a:t>
            </a:r>
            <a:endParaRPr lang="en-US" altLang="zh-TW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ea"/>
              <a:buAutoNum type="ea1ChtPeriod" startAt="2"/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有效教學的理論</a:t>
            </a:r>
            <a:endParaRPr lang="en-US" altLang="zh-TW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（一）學習理論：刻意練習</a:t>
            </a:r>
            <a:endParaRPr lang="en-US" altLang="zh-TW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（二）教學理論：責任逐漸轉移模式（</a:t>
            </a:r>
            <a:r>
              <a:rPr lang="en-US" altLang="zh-TW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GRR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ea"/>
              <a:buAutoNum type="ea1ChtPeriod" startAt="3"/>
            </a:pP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我怎樣做</a:t>
            </a:r>
            <a:r>
              <a:rPr lang="en-US" altLang="zh-TW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GRR</a:t>
            </a: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lang="en-US" altLang="zh-TW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　（一）國小：閱讀理解策略教學</a:t>
            </a:r>
            <a:endParaRPr lang="en-US" altLang="zh-TW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　（二）國小：差異化國語文教材</a:t>
            </a:r>
            <a:endParaRPr lang="en-US" altLang="zh-TW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　（三）師培：英語字母拼讀教材發展</a:t>
            </a:r>
            <a:endParaRPr lang="en-US" altLang="zh-TW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　（四）師培：台東大學補救學程的教育實習</a:t>
            </a:r>
            <a:endParaRPr lang="en-US" altLang="zh-TW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r>
              <a:rPr lang="zh-TW" altLang="en-US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　（五）碩班：教育研究法</a:t>
            </a:r>
            <a:endParaRPr lang="en-US" altLang="zh-TW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Font typeface="+mj-ea"/>
              <a:buAutoNum type="ea1ChtPeriod" startAt="4"/>
            </a:pP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教學實踐研究計畫的撰寫</a:t>
            </a:r>
            <a:endParaRPr lang="en-US" altLang="zh-TW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buNone/>
            </a:pPr>
            <a:endParaRPr lang="en-US" altLang="zh-TW" dirty="0"/>
          </a:p>
          <a:p>
            <a:pPr marL="514350" indent="-514350">
              <a:buFont typeface="+mj-ea"/>
              <a:buAutoNum type="ea1ChtPeriod"/>
            </a:pP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72" y="758952"/>
            <a:ext cx="4681728" cy="46817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F08CE1-48C0-4B47-A7D1-AB5221F9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62692"/>
            <a:ext cx="7543800" cy="356616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刻意練習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輕簡介</a:t>
            </a:r>
            <a:br>
              <a:rPr lang="en-US" altLang="zh-TW" sz="3200" dirty="0"/>
            </a:br>
            <a:r>
              <a:rPr lang="en-US" altLang="zh-TW" sz="3200" dirty="0"/>
              <a:t>        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比天賦更關鍵的學習法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1279428-29DE-4BEA-8A9B-EB839F622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4797152"/>
            <a:ext cx="7543800" cy="1143000"/>
          </a:xfrm>
        </p:spPr>
        <p:txBody>
          <a:bodyPr/>
          <a:lstStyle/>
          <a:p>
            <a:r>
              <a:rPr lang="en-US" altLang="zh-TW" sz="1600" dirty="0"/>
              <a:t>Ericsson </a:t>
            </a:r>
            <a:r>
              <a:rPr lang="zh-TW" altLang="en-US" sz="1600" dirty="0"/>
              <a:t>＆</a:t>
            </a:r>
            <a:r>
              <a:rPr lang="en-US" altLang="zh-TW" sz="1600" dirty="0"/>
              <a:t>Pool (2021</a:t>
            </a:r>
            <a:r>
              <a:rPr lang="en-US" altLang="zh-TW" sz="1600" dirty="0">
                <a:solidFill>
                  <a:srgbClr val="FF0000"/>
                </a:solidFill>
              </a:rPr>
              <a:t>; 100</a:t>
            </a:r>
            <a:r>
              <a:rPr lang="zh-TW" altLang="en-US" sz="1600" dirty="0">
                <a:solidFill>
                  <a:srgbClr val="FF0000"/>
                </a:solidFill>
              </a:rPr>
              <a:t>刷</a:t>
            </a:r>
            <a:r>
              <a:rPr lang="en-US" altLang="zh-TW" sz="1600" dirty="0">
                <a:solidFill>
                  <a:schemeClr val="tx1"/>
                </a:solidFill>
              </a:rPr>
              <a:t>)</a:t>
            </a:r>
            <a:endParaRPr lang="zh-TW" altLang="en-US" sz="1600" dirty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76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圖片 1">
            <a:extLst>
              <a:ext uri="{FF2B5EF4-FFF2-40B4-BE49-F238E27FC236}">
                <a16:creationId xmlns:a16="http://schemas.microsoft.com/office/drawing/2014/main" id="{C90CE332-4861-4F0A-90C5-020EBE2C0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265238"/>
            <a:ext cx="8899525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文字方塊 2">
            <a:extLst>
              <a:ext uri="{FF2B5EF4-FFF2-40B4-BE49-F238E27FC236}">
                <a16:creationId xmlns:a16="http://schemas.microsoft.com/office/drawing/2014/main" id="{222D5D8E-79AA-4B03-A202-B0A502AFB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638175"/>
            <a:ext cx="679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這篇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1993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年的論文被引用超過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15,000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次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19B105-C433-4D8D-A383-50CCF159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06425"/>
            <a:ext cx="7543800" cy="1025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莫札特的絶對音感，天生的？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72A4DC-4E76-4A15-8AEF-4B3B63FF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746250"/>
            <a:ext cx="7543800" cy="4427538"/>
          </a:xfrm>
        </p:spPr>
        <p:txBody>
          <a:bodyPr rtlCol="0">
            <a:normAutofit/>
          </a:bodyPr>
          <a:lstStyle/>
          <a:p>
            <a:pPr marL="0" indent="0" fontAlgn="auto">
              <a:buFont typeface="Calibri" panose="020F0502020204030204" pitchFamily="34" charset="0"/>
              <a:buNone/>
              <a:defRPr/>
            </a:pP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 fontAlgn="auto">
              <a:buFont typeface="Wingdings" panose="05000000000000000000" pitchFamily="2" charset="2"/>
              <a:buChar char="p"/>
              <a:defRPr/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1763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年，７歲的莫札特能立即辨認出樂器奉出的任何音符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他即使人在另一個房間，根本看不見被演奏中的樂器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不只是小提琴或鋼琴，每一種樂器都沒問題，連鐘聲、鈴鐺聲、茶壺水滾的笛聲，都能辨認無誤。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當時資深的成人音樂家都有所不及。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現代社會裡，大約一萬人才會有１人具備。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這不是天才，什麼才是天才？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EDFB14-B14E-4C48-8688-5996C372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職業球員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出生月份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（異數，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pp 33~44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60419" name="內容版面配置區 2">
            <a:extLst>
              <a:ext uri="{FF2B5EF4-FFF2-40B4-BE49-F238E27FC236}">
                <a16:creationId xmlns:a16="http://schemas.microsoft.com/office/drawing/2014/main" id="{8B19BAC6-2DC7-4261-AE0B-561511591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加拿大職業冰上曲棍球員一到三月出生的人數最多，遠遠超出其他月份；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2007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年老虎隊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名職業球員中，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月生。全加拿大職業聯盟的統計：一至三月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40%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，四至六月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，七至九月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，十至十二月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美國棒球主要聯盟的選手八月出生的遠比其他月份來得多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歐洲足球也有出生月份效果，英國九到十一月出生最優勢，捷克則是一至三月。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誕生在特定月份的嬰兒是否真有什麼奇蹟，讓他們有特別有打球的天賦？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FEF23E-D24D-426D-935F-B78301D8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天生的絶對音感？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DCDF11-E574-4BF6-A9CB-72864DCE8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91440" indent="-91440" fontAlgn="auto">
              <a:buFont typeface="Wingdings" panose="05000000000000000000" pitchFamily="2" charset="2"/>
              <a:buChar char="p"/>
              <a:defRPr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年日本心理學家榊原彩子召集了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名二至六歲的孩童，接受為期數月的訓練。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" indent="-9144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教導他們單純憑藉鋼琴彈奏的不同和弦的聲音，就將之辨認出來。這些和弦都是三個音符組成的大調和弦，例如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大調和弦是由中央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組成。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" indent="-9144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每天接受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次短時間的訓練，每回只維持幾分鐘。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" indent="-9144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有些孩子不到一年就完成訓練，有些則花了一年半。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" indent="-9144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一旦孩子學會辨認這十四組和弦後，榊原便測試他能否正確說出其中的個別音符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" indent="-9144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結果，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每一個孩子，都發展出完美音感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6505BA-75B5-42FC-9843-98CDA53C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會不會打球，和星座有關？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C4AC60-87E4-44B2-8CFC-974FCF22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66700" indent="-26670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出生月份效果其實和星座無關，只是加拿大曲棍球年齡分級的分界是一月一日。凡是一月一日以後出生的，到十二月三十一日之前，都屬於同一個年齡組別。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教練在每一個年齡層選出表現最好的小朋友，兒童發展非常快，早幾個月出生，表現就會好很多。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所以，年紀較大的孩子較容易被教練看上，得到較多練習和出賽的機會。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 fontAlgn="auto">
              <a:buFont typeface="Wingdings" panose="05000000000000000000" pitchFamily="2" charset="2"/>
              <a:buChar char="p"/>
              <a:defRPr/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一年年累積下來，一至三月出生孩子的優勢就非常明顯了。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-182563" fontAlgn="auto">
              <a:buFont typeface="Wingdings" panose="05000000000000000000" pitchFamily="2" charset="2"/>
              <a:buChar char="p"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A6C4DE-764D-44A3-91B1-5F75B1AB5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台灣孩子會不會讀書，和出生日期有關？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余民寧，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pic>
        <p:nvPicPr>
          <p:cNvPr id="63491" name="內容版面配置區 3">
            <a:extLst>
              <a:ext uri="{FF2B5EF4-FFF2-40B4-BE49-F238E27FC236}">
                <a16:creationId xmlns:a16="http://schemas.microsoft.com/office/drawing/2014/main" id="{C25CAE0F-296F-4866-A79C-13E7E3D09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46263"/>
            <a:ext cx="6813550" cy="4022725"/>
          </a:xfrm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D8023-02D6-4606-A050-9393ADC4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176213"/>
            <a:ext cx="7543800" cy="14493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政大余民寧教授的發現＆建議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21FCD5-F894-4E14-999A-B5F3360A8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58775" indent="-358775" fontAlgn="auto">
              <a:spcBef>
                <a:spcPts val="799"/>
              </a:spcBef>
              <a:buFont typeface="Wingdings" panose="05000000000000000000" pitchFamily="2" charset="2"/>
              <a:buChar char="p"/>
              <a:tabLst>
                <a:tab pos="0" algn="l"/>
              </a:tabLst>
              <a:defRPr/>
            </a:pPr>
            <a:r>
              <a:rPr lang="zh-TW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出生日期效應</a:t>
            </a:r>
            <a:r>
              <a:rPr lang="zh-TW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」影響孩子的學習成就，甚至可長達16年</a:t>
            </a:r>
          </a:p>
          <a:p>
            <a:pPr marL="358775" indent="-358775" fontAlgn="auto">
              <a:spcBef>
                <a:spcPts val="799"/>
              </a:spcBef>
              <a:buFont typeface="Wingdings" panose="05000000000000000000" pitchFamily="2" charset="2"/>
              <a:buChar char="p"/>
              <a:tabLst>
                <a:tab pos="0" algn="l"/>
              </a:tabLst>
              <a:defRPr/>
            </a:pPr>
            <a:r>
              <a:rPr lang="zh-TW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滿六足歲即入學，可能會付出16年學習成就低落於同儕的代價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/>
            </a:endParaRPr>
          </a:p>
          <a:p>
            <a:pPr marL="358775" indent="-358775" fontAlgn="auto">
              <a:spcBef>
                <a:spcPts val="799"/>
              </a:spcBef>
              <a:buFont typeface="Wingdings" panose="05000000000000000000" pitchFamily="2" charset="2"/>
              <a:buChar char="p"/>
              <a:tabLst>
                <a:tab pos="0" algn="l"/>
              </a:tabLst>
              <a:defRPr/>
            </a:pPr>
            <a:r>
              <a:rPr lang="zh-TW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建議：</a:t>
            </a:r>
            <a:r>
              <a:rPr lang="zh-TW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國民教育法應該修訂為年齡</a:t>
            </a:r>
            <a:r>
              <a:rPr lang="zh-TW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足6歲半</a:t>
            </a:r>
            <a:r>
              <a:rPr lang="zh-TW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或</a:t>
            </a:r>
            <a:r>
              <a:rPr lang="zh-TW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以上者</a:t>
            </a:r>
            <a:r>
              <a:rPr lang="zh-TW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/>
              </a:rPr>
              <a:t>，才是較佳的入學年齡</a:t>
            </a:r>
          </a:p>
          <a:p>
            <a:pPr marL="91440" indent="-91440" fontAlgn="auto"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刻意練習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的特色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Ericsson &amp; Pool, 2017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8288" indent="-268288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必須定義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清楚明確的目標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練習必須刻意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，必須全神貫注、有意識的行動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有教練提供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好的回饋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，學習者根據回饋調整努力方向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學生必須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跨出舒適圈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能產生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有效的心智表徵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不斷調整先備技能，著重特定面向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持續改善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，直到成為專家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57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6EE3AB-167D-44D8-8F3A-D412D7AE4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325" y="2487613"/>
            <a:ext cx="7543800" cy="18367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確立目標後，個體在指導下跨出舒適區，精確地把有限的時間和認知資源，用在最需要學習的技能上。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B56AC6A-0B8E-4E6B-8791-F84CD915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algn="r" fontAlgn="auto">
              <a:defRPr/>
            </a:pPr>
            <a:r>
              <a:rPr lang="zh-TW" altLang="en-US" dirty="0"/>
              <a:t>曾世杰對刻意練習的定義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8A64C-0CE1-4AE5-A8A4-DEFEC1C2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那個做教學研究的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6F7EBC-EE4D-422D-BA62-1E18A7CDDA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副校長、教務長、院長、系主任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國家教育學院學術副院長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國科會教育學門複審委員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三次傑出教學獎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教學卓越獎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學習障礙與低成就的語文教學研究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國內唯一做大規模教學準實驗研究的團隊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3266BAC-A0E4-46A4-9739-3656C69D9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2287" y="1600200"/>
            <a:ext cx="3830425" cy="4525963"/>
          </a:xfrm>
        </p:spPr>
      </p:pic>
    </p:spTree>
    <p:extLst>
      <p:ext uri="{BB962C8B-B14F-4D97-AF65-F5344CB8AC3E}">
        <p14:creationId xmlns:p14="http://schemas.microsoft.com/office/powerpoint/2010/main" val="3881981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跨出舒適區一點點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3538" indent="-363538">
              <a:buFont typeface="Wingdings" panose="05000000000000000000" pitchFamily="2" charset="2"/>
              <a:buChar char="p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運動：挑戰恆定性，迫使身體產生變化（最大心率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>
              <a:buFont typeface="Wingdings" panose="05000000000000000000" pitchFamily="2" charset="2"/>
              <a:buChar char="p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心智：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漸進式變難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的學習任務，迫使大腦改變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>
              <a:buFont typeface="Wingdings" panose="05000000000000000000" pitchFamily="2" charset="2"/>
              <a:buChar char="p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留在舒適區：維持穩定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原地踏步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>
              <a:buFont typeface="Wingdings" panose="05000000000000000000" pitchFamily="2" charset="2"/>
              <a:buChar char="p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離舒適區太遠：挑戰極限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受傷、退步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>
              <a:buFont typeface="Wingdings" panose="05000000000000000000" pitchFamily="2" charset="2"/>
              <a:buChar char="p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開始覺得輕鬆好玩時，你大概就不會有進步了。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87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98170"/>
            <a:ext cx="7543800" cy="82296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如何達成崇越盃自行車武嶺挑戰賽？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4413" y="1196752"/>
            <a:ext cx="7543801" cy="42050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TW" dirty="0"/>
              <a:t> </a:t>
            </a:r>
            <a:r>
              <a:rPr lang="zh-TW" altLang="en-US" dirty="0"/>
              <a:t>從南投埔里到中橫最高點，</a:t>
            </a:r>
            <a:r>
              <a:rPr lang="en-US" altLang="zh-TW" dirty="0"/>
              <a:t>55</a:t>
            </a:r>
            <a:r>
              <a:rPr lang="zh-TW" altLang="en-US" dirty="0"/>
              <a:t>公里，爬升</a:t>
            </a:r>
            <a:r>
              <a:rPr lang="en-US" altLang="zh-TW" dirty="0"/>
              <a:t>2830</a:t>
            </a:r>
            <a:r>
              <a:rPr lang="zh-TW" altLang="en-US" dirty="0"/>
              <a:t>公尺，限時</a:t>
            </a:r>
            <a:r>
              <a:rPr lang="en-US" altLang="zh-TW" dirty="0"/>
              <a:t>7</a:t>
            </a:r>
            <a:r>
              <a:rPr lang="zh-TW" altLang="en-US" dirty="0"/>
              <a:t>小時，溫差</a:t>
            </a:r>
            <a:r>
              <a:rPr lang="en-US" altLang="zh-TW" dirty="0"/>
              <a:t>17</a:t>
            </a:r>
            <a:r>
              <a:rPr lang="zh-TW" altLang="en-US" dirty="0"/>
              <a:t>度，高山症。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89" y="1893052"/>
            <a:ext cx="6577413" cy="43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享受挑戰</a:t>
            </a:r>
            <a:b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我愛丟臉</a:t>
            </a:r>
            <a:b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不是難的不做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6901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93182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3608" y="404667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責任逐漸轉移模式</a:t>
            </a:r>
            <a:r>
              <a:rPr lang="zh-TW" altLang="en-US" sz="4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輕簡介</a:t>
            </a:r>
            <a:endParaRPr lang="en-US" altLang="zh-TW" sz="3200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2497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責任逐漸轉移的教學模式</a:t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3100" dirty="0"/>
              <a:t>The </a:t>
            </a:r>
            <a:r>
              <a:rPr lang="en-US" altLang="zh-TW" sz="3100" dirty="0">
                <a:solidFill>
                  <a:srgbClr val="C00000"/>
                </a:solidFill>
              </a:rPr>
              <a:t>Gradual Release of Responsibility </a:t>
            </a:r>
            <a:r>
              <a:rPr lang="en-US" altLang="zh-TW" sz="3100" dirty="0"/>
              <a:t>model of instruction (</a:t>
            </a:r>
            <a:r>
              <a:rPr lang="en-US" altLang="zh-TW" sz="3100" dirty="0">
                <a:solidFill>
                  <a:srgbClr val="C00000"/>
                </a:solidFill>
              </a:rPr>
              <a:t>GROR</a:t>
            </a:r>
            <a:r>
              <a:rPr lang="en-US" altLang="zh-TW" sz="2700" dirty="0"/>
              <a:t>, Pearson &amp; Gallagher, 1983).</a:t>
            </a:r>
            <a:br>
              <a:rPr lang="en-US" altLang="zh-TW" dirty="0"/>
            </a:b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708920"/>
            <a:ext cx="8640960" cy="3417243"/>
          </a:xfrm>
        </p:spPr>
        <p:txBody>
          <a:bodyPr>
            <a:normAutofit/>
          </a:bodyPr>
          <a:lstStyle/>
          <a:p>
            <a:pPr marL="271463" indent="-271463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幾個相關的教與學理論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271463" indent="-271463">
              <a:buFont typeface="Wingdings" pitchFamily="2" charset="2"/>
              <a:buChar char="l"/>
            </a:pPr>
            <a:r>
              <a:rPr lang="en-US" altLang="zh-TW" sz="2300" dirty="0"/>
              <a:t>Vygotsky(1962, 1978):</a:t>
            </a:r>
            <a:r>
              <a:rPr lang="zh-TW" altLang="en-US" sz="2300" dirty="0"/>
              <a:t> </a:t>
            </a:r>
            <a:r>
              <a:rPr lang="en-US" altLang="zh-TW" sz="2300" dirty="0"/>
              <a:t> Zones of proximal development </a:t>
            </a:r>
            <a:r>
              <a:rPr lang="zh-TW" altLang="en-US" sz="2300" dirty="0"/>
              <a:t>最佳發展區</a:t>
            </a:r>
            <a:endParaRPr lang="en-US" altLang="zh-TW" sz="2300" dirty="0"/>
          </a:p>
          <a:p>
            <a:pPr marL="271463" indent="-271463">
              <a:buFont typeface="Wingdings" pitchFamily="2" charset="2"/>
              <a:buChar char="l"/>
            </a:pPr>
            <a:r>
              <a:rPr lang="en-US" altLang="zh-TW" sz="2300" dirty="0"/>
              <a:t>Wood, Bruner &amp;</a:t>
            </a:r>
            <a:r>
              <a:rPr lang="zh-TW" altLang="en-US" sz="2300" dirty="0"/>
              <a:t> </a:t>
            </a:r>
            <a:r>
              <a:rPr lang="en-US" altLang="zh-TW" sz="2300" dirty="0"/>
              <a:t>Ross</a:t>
            </a:r>
            <a:r>
              <a:rPr lang="en-US" altLang="zh-TW" sz="2300" dirty="0">
                <a:solidFill>
                  <a:prstClr val="black"/>
                </a:solidFill>
              </a:rPr>
              <a:t>(1976)</a:t>
            </a:r>
            <a:r>
              <a:rPr lang="en-US" altLang="zh-TW" sz="2300" dirty="0"/>
              <a:t>:</a:t>
            </a:r>
            <a:r>
              <a:rPr lang="zh-TW" altLang="en-US" sz="2300" dirty="0"/>
              <a:t> </a:t>
            </a:r>
            <a:r>
              <a:rPr lang="en-US" altLang="zh-TW" sz="2300" dirty="0" err="1"/>
              <a:t>Scaffolded</a:t>
            </a:r>
            <a:r>
              <a:rPr lang="en-US" altLang="zh-TW" sz="2300" dirty="0"/>
              <a:t> instruction</a:t>
            </a:r>
            <a:r>
              <a:rPr lang="zh-TW" altLang="en-US" sz="2300" dirty="0"/>
              <a:t> 鷹架式教學</a:t>
            </a:r>
            <a:endParaRPr lang="en-US" altLang="zh-TW" sz="2300" dirty="0"/>
          </a:p>
          <a:p>
            <a:pPr marL="271463" indent="-271463">
              <a:buFont typeface="Wingdings" pitchFamily="2" charset="2"/>
              <a:buChar char="l"/>
            </a:pPr>
            <a:r>
              <a:rPr lang="en-US" altLang="zh-TW" sz="2400" dirty="0"/>
              <a:t>Engelmann</a:t>
            </a:r>
            <a:r>
              <a:rPr lang="zh-TW" altLang="en-US" sz="2400" dirty="0"/>
              <a:t> </a:t>
            </a:r>
            <a:r>
              <a:rPr lang="en-US" altLang="zh-TW" sz="2400" dirty="0"/>
              <a:t>(1968): Direct Instruction </a:t>
            </a:r>
            <a:r>
              <a:rPr lang="zh-TW" altLang="en-US" sz="2400" dirty="0"/>
              <a:t>直接教學法</a:t>
            </a:r>
            <a:endParaRPr lang="en-US" altLang="zh-TW" sz="2400" dirty="0"/>
          </a:p>
          <a:p>
            <a:pPr marL="271463" indent="-271463">
              <a:buFont typeface="Wingdings" pitchFamily="2" charset="2"/>
              <a:buChar char="l"/>
            </a:pPr>
            <a:r>
              <a:rPr lang="en-US" altLang="zh-TW" sz="2400" dirty="0" err="1"/>
              <a:t>Palincsar</a:t>
            </a:r>
            <a:r>
              <a:rPr lang="en-US" altLang="zh-TW" sz="2400" dirty="0"/>
              <a:t> &amp; Brown (1984):</a:t>
            </a:r>
            <a:r>
              <a:rPr lang="zh-TW" altLang="en-US" sz="2400" dirty="0"/>
              <a:t> </a:t>
            </a:r>
            <a:r>
              <a:rPr lang="en-US" altLang="zh-TW" sz="2400" dirty="0"/>
              <a:t>Reciprocal Teaching </a:t>
            </a:r>
            <a:r>
              <a:rPr lang="zh-TW" altLang="en-US" sz="2400" dirty="0"/>
              <a:t>交互教學法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GRR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教學四步驟</a:t>
            </a:r>
            <a:r>
              <a:rPr lang="zh-TW" altLang="en-US" sz="1800" dirty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800" spc="25" dirty="0" err="1">
                <a:latin typeface="標楷體"/>
                <a:cs typeface="Arial"/>
              </a:rPr>
              <a:t>McVee</a:t>
            </a:r>
            <a:r>
              <a:rPr lang="en-US" altLang="zh-TW" sz="1800" spc="25" dirty="0">
                <a:latin typeface="標楷體"/>
                <a:cs typeface="Arial"/>
              </a:rPr>
              <a:t> et al., 2015</a:t>
            </a:r>
            <a:r>
              <a:rPr lang="zh-TW" altLang="en-US" sz="1800" spc="25" dirty="0">
                <a:latin typeface="標楷體"/>
                <a:cs typeface="Arial"/>
              </a:rPr>
              <a:t>）</a:t>
            </a:r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250000"/>
              </a:lnSpc>
              <a:buFont typeface="Wingdings" pitchFamily="2" charset="2"/>
              <a:buAutoNum type="circleNumWdWhitePlain"/>
            </a:pP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教師示範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我做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你看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ct val="250000"/>
              </a:lnSpc>
              <a:buFont typeface="Wingdings" pitchFamily="2" charset="2"/>
              <a:buAutoNum type="circleNumWdWhitePlain"/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師生共作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我做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你幫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ct val="250000"/>
              </a:lnSpc>
              <a:buFont typeface="Wingdings" pitchFamily="2" charset="2"/>
              <a:buAutoNum type="circleNumWdWhitePlain"/>
            </a:pPr>
            <a:r>
              <a:rPr lang="zh-TW" altLang="en-US" sz="32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師生共作</a:t>
            </a:r>
            <a:r>
              <a:rPr lang="zh-TW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：你做</a:t>
            </a:r>
            <a:r>
              <a:rPr lang="en-US" altLang="zh-TW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我幫</a:t>
            </a:r>
            <a:endParaRPr lang="en-US" altLang="zh-TW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4350" indent="-514350">
              <a:lnSpc>
                <a:spcPct val="250000"/>
              </a:lnSpc>
              <a:buFont typeface="Wingdings" pitchFamily="2" charset="2"/>
              <a:buAutoNum type="circleNumWdWhitePlain"/>
            </a:pPr>
            <a:r>
              <a:rPr lang="zh-TW" altLang="en-US" sz="32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學生獨立</a:t>
            </a:r>
            <a:r>
              <a:rPr lang="zh-TW" altLang="en-US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你做</a:t>
            </a:r>
            <a:r>
              <a:rPr lang="en-US" altLang="zh-TW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我看</a:t>
            </a:r>
          </a:p>
        </p:txBody>
      </p:sp>
      <p:pic>
        <p:nvPicPr>
          <p:cNvPr id="5" name="內容版面配置區 4" descr="Idoyouwatch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680598" cy="490991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649523" y="1462624"/>
            <a:ext cx="7811689" cy="4881358"/>
            <a:chOff x="649522" y="1462624"/>
            <a:chExt cx="7811689" cy="4881358"/>
          </a:xfrm>
        </p:grpSpPr>
        <p:grpSp>
          <p:nvGrpSpPr>
            <p:cNvPr id="4" name="群組 19"/>
            <p:cNvGrpSpPr/>
            <p:nvPr/>
          </p:nvGrpSpPr>
          <p:grpSpPr>
            <a:xfrm>
              <a:off x="1493205" y="4702984"/>
              <a:ext cx="6034847" cy="1008114"/>
              <a:chOff x="1619672" y="5015516"/>
              <a:chExt cx="6034847" cy="1008114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619672" y="5015516"/>
                <a:ext cx="1512168" cy="10057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608004" y="5015516"/>
                <a:ext cx="1476164" cy="100811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67563" y="5015517"/>
                <a:ext cx="1404437" cy="10081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131359" y="5015517"/>
                <a:ext cx="1428973" cy="100811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1652500" y="5244635"/>
                <a:ext cx="14793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我做你看</a:t>
                </a: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3134843" y="5251458"/>
                <a:ext cx="1403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我做你幫</a:t>
                </a: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4638836" y="5288740"/>
                <a:ext cx="151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你做我幫</a:t>
                </a: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6170333" y="5288831"/>
                <a:ext cx="1484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你自己做</a:t>
                </a:r>
              </a:p>
            </p:txBody>
          </p:sp>
        </p:grpSp>
        <p:grpSp>
          <p:nvGrpSpPr>
            <p:cNvPr id="5" name="群組 23"/>
            <p:cNvGrpSpPr/>
            <p:nvPr/>
          </p:nvGrpSpPr>
          <p:grpSpPr>
            <a:xfrm>
              <a:off x="1475176" y="1462624"/>
              <a:ext cx="5994693" cy="3240360"/>
              <a:chOff x="1601643" y="1556792"/>
              <a:chExt cx="5994693" cy="3240360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619672" y="1556792"/>
                <a:ext cx="5976664" cy="324036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6" name="直線接點 5"/>
              <p:cNvCxnSpPr/>
              <p:nvPr/>
            </p:nvCxnSpPr>
            <p:spPr>
              <a:xfrm>
                <a:off x="1619672" y="1556792"/>
                <a:ext cx="5976664" cy="3240360"/>
              </a:xfrm>
              <a:prstGeom prst="line">
                <a:avLst/>
              </a:prstGeom>
              <a:ln w="25400">
                <a:solidFill>
                  <a:schemeClr val="tx1">
                    <a:alpha val="43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直角三角形 7"/>
              <p:cNvSpPr/>
              <p:nvPr/>
            </p:nvSpPr>
            <p:spPr>
              <a:xfrm>
                <a:off x="1601643" y="1556792"/>
                <a:ext cx="5976664" cy="3240360"/>
              </a:xfrm>
              <a:prstGeom prst="rtTriangl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1852056" y="4045714"/>
                <a:ext cx="29359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教師的責任</a:t>
                </a:r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4283968" y="1916832"/>
                <a:ext cx="30243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學生的責任</a:t>
                </a:r>
              </a:p>
            </p:txBody>
          </p:sp>
        </p:grpSp>
        <p:sp>
          <p:nvSpPr>
            <p:cNvPr id="26" name="文字方塊 25"/>
            <p:cNvSpPr txBox="1"/>
            <p:nvPr/>
          </p:nvSpPr>
          <p:spPr>
            <a:xfrm>
              <a:off x="7549983" y="5882316"/>
              <a:ext cx="911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結束</a:t>
              </a:r>
            </a:p>
          </p:txBody>
        </p:sp>
        <p:grpSp>
          <p:nvGrpSpPr>
            <p:cNvPr id="7" name="群組 28"/>
            <p:cNvGrpSpPr/>
            <p:nvPr/>
          </p:nvGrpSpPr>
          <p:grpSpPr>
            <a:xfrm>
              <a:off x="649522" y="5882317"/>
              <a:ext cx="6859755" cy="461665"/>
              <a:chOff x="622131" y="5640724"/>
              <a:chExt cx="6859755" cy="461665"/>
            </a:xfrm>
          </p:grpSpPr>
          <p:sp>
            <p:nvSpPr>
              <p:cNvPr id="25" name="文字方塊 24"/>
              <p:cNvSpPr txBox="1"/>
              <p:nvPr/>
            </p:nvSpPr>
            <p:spPr>
              <a:xfrm>
                <a:off x="622131" y="5640724"/>
                <a:ext cx="9112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開始</a:t>
                </a:r>
              </a:p>
            </p:txBody>
          </p:sp>
          <p:cxnSp>
            <p:nvCxnSpPr>
              <p:cNvPr id="28" name="直線單箭頭接點 27"/>
              <p:cNvCxnSpPr>
                <a:stCxn id="25" idx="3"/>
              </p:cNvCxnSpPr>
              <p:nvPr/>
            </p:nvCxnSpPr>
            <p:spPr>
              <a:xfrm>
                <a:off x="1533359" y="5871557"/>
                <a:ext cx="5948527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文字方塊 29"/>
          <p:cNvSpPr txBox="1"/>
          <p:nvPr/>
        </p:nvSpPr>
        <p:spPr>
          <a:xfrm>
            <a:off x="576063" y="548680"/>
            <a:ext cx="5467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逐步責任轉移的歷程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(GRR)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Gradual Release of Responsibility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0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43608" y="2132856"/>
            <a:ext cx="7200800" cy="1872208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（</a:t>
            </a:r>
            <a:r>
              <a:rPr lang="zh-TW" altLang="en-US" sz="4800" b="1" dirty="0"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zh-TW" altLang="en-US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）差異化教學怎麼做？</a:t>
            </a:r>
            <a:br>
              <a:rPr lang="en-US" altLang="zh-TW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3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以看漫畫學語文差異畫教材為例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211962" y="501318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感謝陳淑麗教授提供投影片</a:t>
            </a:r>
          </a:p>
        </p:txBody>
      </p:sp>
    </p:spTree>
    <p:extLst>
      <p:ext uri="{BB962C8B-B14F-4D97-AF65-F5344CB8AC3E}">
        <p14:creationId xmlns:p14="http://schemas.microsoft.com/office/powerpoint/2010/main" val="1430002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/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貨車卡涵洞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課文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1-3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579" name="內容版面配置區 4"/>
          <p:cNvPicPr>
            <a:picLocks noGrp="1"/>
          </p:cNvPicPr>
          <p:nvPr>
            <p:ph idx="4294967295"/>
          </p:nvPr>
        </p:nvPicPr>
        <p:blipFill>
          <a:blip r:embed="rId2" cstate="print"/>
          <a:srcRect l="3693" t="1785" r="49825" b="69505"/>
          <a:stretch>
            <a:fillRect/>
          </a:stretch>
        </p:blipFill>
        <p:spPr>
          <a:xfrm>
            <a:off x="142877" y="981075"/>
            <a:ext cx="2879725" cy="2879725"/>
          </a:xfrm>
        </p:spPr>
      </p:pic>
      <p:sp>
        <p:nvSpPr>
          <p:cNvPr id="6" name="矩形 5"/>
          <p:cNvSpPr/>
          <p:nvPr/>
        </p:nvSpPr>
        <p:spPr>
          <a:xfrm>
            <a:off x="107951" y="3830642"/>
            <a:ext cx="2879725" cy="2160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台中市有一條和鐵路交叉的馬路，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581" name="圖片 6"/>
          <p:cNvPicPr>
            <a:picLocks noChangeAspect="1" noChangeArrowheads="1"/>
          </p:cNvPicPr>
          <p:nvPr/>
        </p:nvPicPr>
        <p:blipFill>
          <a:blip r:embed="rId2" cstate="print"/>
          <a:srcRect l="50175" t="1785" r="2473" b="69505"/>
          <a:stretch>
            <a:fillRect/>
          </a:stretch>
        </p:blipFill>
        <p:spPr bwMode="auto">
          <a:xfrm>
            <a:off x="3132140" y="952500"/>
            <a:ext cx="28797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132140" y="3838575"/>
            <a:ext cx="2879725" cy="215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n-US" altLang="zh-HK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HK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工程師設計了一個涵洞，讓火車從涵洞上面過，汽車從涵洞裡過，不會相撞</a:t>
            </a:r>
            <a:r>
              <a:rPr lang="zh-TW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583" name="圖片 10"/>
          <p:cNvPicPr>
            <a:picLocks noChangeAspect="1" noChangeArrowheads="1"/>
          </p:cNvPicPr>
          <p:nvPr/>
        </p:nvPicPr>
        <p:blipFill>
          <a:blip r:embed="rId2" cstate="print"/>
          <a:srcRect l="3693" t="34065" r="49825" b="36264"/>
          <a:stretch>
            <a:fillRect/>
          </a:stretch>
        </p:blipFill>
        <p:spPr bwMode="auto">
          <a:xfrm>
            <a:off x="6084890" y="958852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084890" y="3860800"/>
            <a:ext cx="2879725" cy="216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en-US" altLang="zh-HK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HK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這個涵洞小小的，只能讓小車通過，如果大車開進去，就會卡住。</a:t>
            </a:r>
            <a:endPara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0" y="147638"/>
            <a:ext cx="8305800" cy="8112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同一策略貫穿單元，精熟學習</a:t>
            </a:r>
          </a:p>
        </p:txBody>
      </p:sp>
      <p:graphicFrame>
        <p:nvGraphicFramePr>
          <p:cNvPr id="95266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686969"/>
              </p:ext>
            </p:extLst>
          </p:nvPr>
        </p:nvGraphicFramePr>
        <p:xfrm>
          <a:off x="384175" y="4292600"/>
          <a:ext cx="8186738" cy="2255838"/>
        </p:xfrm>
        <a:graphic>
          <a:graphicData uri="http://schemas.openxmlformats.org/drawingml/2006/table">
            <a:tbl>
              <a:tblPr/>
              <a:tblGrid>
                <a:gridCol w="124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2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23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單元一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教學模式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第一課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貨車卡涵洞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老師介紹故事結構元素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師生共作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故事結構摘大意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第二課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危機就是轉機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師生共作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故事結構摘大意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第三課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所羅門王的智慧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小組自學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333500" y="1262067"/>
            <a:ext cx="1223963" cy="5032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背景</a:t>
            </a:r>
          </a:p>
        </p:txBody>
      </p:sp>
      <p:sp>
        <p:nvSpPr>
          <p:cNvPr id="24" name="矩形 23"/>
          <p:cNvSpPr/>
          <p:nvPr/>
        </p:nvSpPr>
        <p:spPr>
          <a:xfrm>
            <a:off x="1333500" y="1795463"/>
            <a:ext cx="1223963" cy="5048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起因</a:t>
            </a:r>
          </a:p>
        </p:txBody>
      </p:sp>
      <p:sp>
        <p:nvSpPr>
          <p:cNvPr id="25" name="矩形 24"/>
          <p:cNvSpPr/>
          <p:nvPr/>
        </p:nvSpPr>
        <p:spPr>
          <a:xfrm>
            <a:off x="1333500" y="2328867"/>
            <a:ext cx="1223963" cy="5048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問題</a:t>
            </a:r>
          </a:p>
        </p:txBody>
      </p:sp>
      <p:sp>
        <p:nvSpPr>
          <p:cNvPr id="26" name="矩形 25"/>
          <p:cNvSpPr/>
          <p:nvPr/>
        </p:nvSpPr>
        <p:spPr>
          <a:xfrm>
            <a:off x="1333500" y="2862267"/>
            <a:ext cx="1223963" cy="5048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解決</a:t>
            </a:r>
          </a:p>
        </p:txBody>
      </p:sp>
      <p:sp>
        <p:nvSpPr>
          <p:cNvPr id="27" name="矩形 26"/>
          <p:cNvSpPr/>
          <p:nvPr/>
        </p:nvSpPr>
        <p:spPr>
          <a:xfrm>
            <a:off x="1333500" y="3411542"/>
            <a:ext cx="1223963" cy="5032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結果</a:t>
            </a:r>
          </a:p>
        </p:txBody>
      </p:sp>
      <p:sp>
        <p:nvSpPr>
          <p:cNvPr id="28" name="矩形 27"/>
          <p:cNvSpPr/>
          <p:nvPr/>
        </p:nvSpPr>
        <p:spPr>
          <a:xfrm>
            <a:off x="2595565" y="1262067"/>
            <a:ext cx="875009" cy="5032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主角</a:t>
            </a:r>
          </a:p>
        </p:txBody>
      </p:sp>
      <p:sp>
        <p:nvSpPr>
          <p:cNvPr id="29" name="矩形 28"/>
          <p:cNvSpPr/>
          <p:nvPr/>
        </p:nvSpPr>
        <p:spPr>
          <a:xfrm>
            <a:off x="3616072" y="1262067"/>
            <a:ext cx="875009" cy="5032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時間</a:t>
            </a:r>
          </a:p>
        </p:txBody>
      </p:sp>
      <p:sp>
        <p:nvSpPr>
          <p:cNvPr id="30" name="矩形 29"/>
          <p:cNvSpPr/>
          <p:nvPr/>
        </p:nvSpPr>
        <p:spPr>
          <a:xfrm>
            <a:off x="4636577" y="1262066"/>
            <a:ext cx="875010" cy="5032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0906D6-9EAA-4DAA-99FD-A0ABE67A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62BF80-26FA-4C76-B79A-54DC31A8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298092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4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. 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前言：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265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（一）成功的心理學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2651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（二）證據本位的有效的教學方法？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0640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301624" y="184150"/>
            <a:ext cx="8446839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新詞解碼策略</a:t>
            </a:r>
            <a:r>
              <a:rPr lang="en-US" altLang="zh-TW" dirty="0">
                <a:solidFill>
                  <a:schemeClr val="tx2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責任逐漸轉移給學生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2"/>
          <p:cNvGrpSpPr>
            <a:grpSpLocks/>
          </p:cNvGrpSpPr>
          <p:nvPr/>
        </p:nvGrpSpPr>
        <p:grpSpPr bwMode="auto">
          <a:xfrm>
            <a:off x="129444" y="2420888"/>
            <a:ext cx="8797925" cy="4122738"/>
            <a:chOff x="107504" y="2618853"/>
            <a:chExt cx="8797734" cy="4122515"/>
          </a:xfrm>
        </p:grpSpPr>
        <p:sp>
          <p:nvSpPr>
            <p:cNvPr id="4" name="圓角矩形 3"/>
            <p:cNvSpPr/>
            <p:nvPr/>
          </p:nvSpPr>
          <p:spPr>
            <a:xfrm>
              <a:off x="107504" y="3204609"/>
              <a:ext cx="1728750" cy="1754092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拆詞釋義</a:t>
              </a:r>
              <a:endPara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107504" y="4988863"/>
              <a:ext cx="1728750" cy="1741393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上下文</a:t>
              </a:r>
              <a:endPara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推詞義</a:t>
              </a:r>
              <a:endPara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1841016" y="3204609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1778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</a:t>
              </a: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841016" y="3788778"/>
              <a:ext cx="787383" cy="585755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TS</a:t>
              </a: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1841016" y="4374533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628399" y="2618853"/>
              <a:ext cx="785796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L1</a:t>
              </a: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414195" y="2618853"/>
              <a:ext cx="787383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L2</a:t>
              </a: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4212690" y="2618853"/>
              <a:ext cx="785796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L4</a:t>
              </a: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4998486" y="2618853"/>
              <a:ext cx="785795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L5</a:t>
              </a: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5784281" y="2618853"/>
              <a:ext cx="787383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L7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6551027" y="2618853"/>
              <a:ext cx="787383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L8</a:t>
              </a: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7352697" y="2618853"/>
              <a:ext cx="785796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L10</a:t>
              </a: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8119443" y="2618853"/>
              <a:ext cx="785795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L11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2628399" y="3204609"/>
              <a:ext cx="785796" cy="584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1778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3414195" y="3204609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4212690" y="3204609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4998486" y="3204609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5784281" y="3204609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6551027" y="3204609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352697" y="3204609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8119443" y="3204609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2628399" y="3799889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414195" y="3799889"/>
              <a:ext cx="787383" cy="584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TS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4212690" y="3799889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4998486" y="3799889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5784281" y="3799889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6551027" y="3799889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7352697" y="3799889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8119443" y="3799889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2628399" y="4384058"/>
              <a:ext cx="785796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8" name="圓角矩形 37"/>
            <p:cNvSpPr/>
            <p:nvPr/>
          </p:nvSpPr>
          <p:spPr>
            <a:xfrm>
              <a:off x="3414195" y="4384058"/>
              <a:ext cx="787383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9" name="圓角矩形 38"/>
            <p:cNvSpPr/>
            <p:nvPr/>
          </p:nvSpPr>
          <p:spPr>
            <a:xfrm>
              <a:off x="4212690" y="4384058"/>
              <a:ext cx="785796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4998486" y="4384058"/>
              <a:ext cx="785795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5784281" y="4384058"/>
              <a:ext cx="787383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6551027" y="4384058"/>
              <a:ext cx="787383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3" name="圓角矩形 42"/>
            <p:cNvSpPr/>
            <p:nvPr/>
          </p:nvSpPr>
          <p:spPr>
            <a:xfrm>
              <a:off x="7352697" y="4384058"/>
              <a:ext cx="785796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4" name="圓角矩形 43"/>
            <p:cNvSpPr/>
            <p:nvPr/>
          </p:nvSpPr>
          <p:spPr>
            <a:xfrm>
              <a:off x="8119443" y="4384058"/>
              <a:ext cx="785795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5" name="圓角矩形 44"/>
            <p:cNvSpPr/>
            <p:nvPr/>
          </p:nvSpPr>
          <p:spPr>
            <a:xfrm>
              <a:off x="1836254" y="4976163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1778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</a:t>
              </a:r>
            </a:p>
          </p:txBody>
        </p:sp>
        <p:sp>
          <p:nvSpPr>
            <p:cNvPr id="46" name="圓角矩形 45"/>
            <p:cNvSpPr/>
            <p:nvPr/>
          </p:nvSpPr>
          <p:spPr>
            <a:xfrm>
              <a:off x="1836254" y="5560332"/>
              <a:ext cx="785795" cy="585755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TS</a:t>
              </a:r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1836254" y="6146087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8" name="圓角矩形 47"/>
            <p:cNvSpPr/>
            <p:nvPr/>
          </p:nvSpPr>
          <p:spPr>
            <a:xfrm>
              <a:off x="2622049" y="4976163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49" name="圓角矩形 48"/>
            <p:cNvSpPr/>
            <p:nvPr/>
          </p:nvSpPr>
          <p:spPr>
            <a:xfrm>
              <a:off x="3409432" y="4976163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0" name="圓角矩形 49"/>
            <p:cNvSpPr/>
            <p:nvPr/>
          </p:nvSpPr>
          <p:spPr>
            <a:xfrm>
              <a:off x="4206340" y="4976163"/>
              <a:ext cx="785796" cy="584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defTabSz="17780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defTabSz="1778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ctr" defTabSz="1778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</a:t>
              </a:r>
            </a:p>
          </p:txBody>
        </p:sp>
        <p:sp>
          <p:nvSpPr>
            <p:cNvPr id="51" name="圓角矩形 50"/>
            <p:cNvSpPr/>
            <p:nvPr/>
          </p:nvSpPr>
          <p:spPr>
            <a:xfrm>
              <a:off x="4992136" y="4976163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5779519" y="4976163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3" name="圓角矩形 52"/>
            <p:cNvSpPr/>
            <p:nvPr/>
          </p:nvSpPr>
          <p:spPr>
            <a:xfrm>
              <a:off x="6546264" y="4976163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4" name="圓角矩形 53"/>
            <p:cNvSpPr/>
            <p:nvPr/>
          </p:nvSpPr>
          <p:spPr>
            <a:xfrm>
              <a:off x="7346347" y="4976163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5" name="圓角矩形 54"/>
            <p:cNvSpPr/>
            <p:nvPr/>
          </p:nvSpPr>
          <p:spPr>
            <a:xfrm>
              <a:off x="8113093" y="4976163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6" name="圓角矩形 55"/>
            <p:cNvSpPr/>
            <p:nvPr/>
          </p:nvSpPr>
          <p:spPr>
            <a:xfrm>
              <a:off x="2622049" y="5571443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7" name="圓角矩形 56"/>
            <p:cNvSpPr/>
            <p:nvPr/>
          </p:nvSpPr>
          <p:spPr>
            <a:xfrm>
              <a:off x="3409432" y="5571443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8" name="圓角矩形 57"/>
            <p:cNvSpPr/>
            <p:nvPr/>
          </p:nvSpPr>
          <p:spPr>
            <a:xfrm>
              <a:off x="4206340" y="5571443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9" name="圓角矩形 58"/>
            <p:cNvSpPr/>
            <p:nvPr/>
          </p:nvSpPr>
          <p:spPr>
            <a:xfrm>
              <a:off x="4992136" y="5571443"/>
              <a:ext cx="787383" cy="584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TS</a:t>
              </a:r>
            </a:p>
          </p:txBody>
        </p:sp>
        <p:sp>
          <p:nvSpPr>
            <p:cNvPr id="60" name="圓角矩形 59"/>
            <p:cNvSpPr/>
            <p:nvPr/>
          </p:nvSpPr>
          <p:spPr>
            <a:xfrm>
              <a:off x="5779519" y="5571443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1" name="圓角矩形 60"/>
            <p:cNvSpPr/>
            <p:nvPr/>
          </p:nvSpPr>
          <p:spPr>
            <a:xfrm>
              <a:off x="6546264" y="5571443"/>
              <a:ext cx="785796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2" name="圓角矩形 61"/>
            <p:cNvSpPr/>
            <p:nvPr/>
          </p:nvSpPr>
          <p:spPr>
            <a:xfrm>
              <a:off x="7346347" y="5571443"/>
              <a:ext cx="787383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3" name="圓角矩形 62"/>
            <p:cNvSpPr/>
            <p:nvPr/>
          </p:nvSpPr>
          <p:spPr>
            <a:xfrm>
              <a:off x="8113093" y="5571443"/>
              <a:ext cx="785795" cy="584168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4" name="圓角矩形 63"/>
            <p:cNvSpPr/>
            <p:nvPr/>
          </p:nvSpPr>
          <p:spPr>
            <a:xfrm>
              <a:off x="2622049" y="6155612"/>
              <a:ext cx="787383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5" name="圓角矩形 64"/>
            <p:cNvSpPr/>
            <p:nvPr/>
          </p:nvSpPr>
          <p:spPr>
            <a:xfrm>
              <a:off x="3409432" y="6155612"/>
              <a:ext cx="785796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6" name="圓角矩形 65"/>
            <p:cNvSpPr/>
            <p:nvPr/>
          </p:nvSpPr>
          <p:spPr>
            <a:xfrm>
              <a:off x="4206340" y="6155612"/>
              <a:ext cx="785796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7" name="圓角矩形 66"/>
            <p:cNvSpPr/>
            <p:nvPr/>
          </p:nvSpPr>
          <p:spPr>
            <a:xfrm>
              <a:off x="4992136" y="6155612"/>
              <a:ext cx="787383" cy="585756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8" name="圓角矩形 67"/>
            <p:cNvSpPr/>
            <p:nvPr/>
          </p:nvSpPr>
          <p:spPr>
            <a:xfrm>
              <a:off x="5779519" y="6155612"/>
              <a:ext cx="785795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9" name="圓角矩形 68"/>
            <p:cNvSpPr/>
            <p:nvPr/>
          </p:nvSpPr>
          <p:spPr>
            <a:xfrm>
              <a:off x="6546264" y="6155612"/>
              <a:ext cx="785796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0" name="圓角矩形 69"/>
            <p:cNvSpPr/>
            <p:nvPr/>
          </p:nvSpPr>
          <p:spPr>
            <a:xfrm>
              <a:off x="7346347" y="6155612"/>
              <a:ext cx="787383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1" name="圓角矩形 70"/>
            <p:cNvSpPr/>
            <p:nvPr/>
          </p:nvSpPr>
          <p:spPr>
            <a:xfrm>
              <a:off x="8113093" y="6155612"/>
              <a:ext cx="785795" cy="58575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778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Ss</a:t>
              </a:r>
              <a:endPara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00" name="圓角矩形 99"/>
          <p:cNvSpPr/>
          <p:nvPr/>
        </p:nvSpPr>
        <p:spPr>
          <a:xfrm>
            <a:off x="106365" y="1741488"/>
            <a:ext cx="5186362" cy="608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0" marR="0" lvl="0" indent="0" algn="ctr" defTabSz="1778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教學型態有差異：責任逐漸轉移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zh-TW" altLang="en-US" dirty="0"/>
              <a:t>（二）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字母拼讀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直接教學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lvl="0"/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無經驗的大學生，對國一下低成就生一對一教學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小時，效果值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2.09 </a:t>
            </a:r>
            <a:r>
              <a:rPr lang="en-US" altLang="zh-TW" sz="1800" dirty="0">
                <a:solidFill>
                  <a:srgbClr val="000000"/>
                </a:solidFill>
              </a:rPr>
              <a:t>(</a:t>
            </a:r>
            <a:r>
              <a:rPr lang="zh-TW" altLang="en-US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曾世杰、李瑋婷、陳淑麗，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en-US" altLang="zh-TW" sz="1800" dirty="0">
                <a:solidFill>
                  <a:srgbClr val="000000"/>
                </a:solidFill>
              </a:rPr>
              <a:t>)</a:t>
            </a:r>
            <a:endParaRPr lang="en-US" altLang="zh-TW" sz="2400" dirty="0">
              <a:solidFill>
                <a:srgbClr val="000000"/>
              </a:solidFill>
            </a:endParaRPr>
          </a:p>
          <a:p>
            <a:pPr lvl="0"/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 10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師生比，高一低成就生教學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小時，效果值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1.30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孫翌軒、曾世杰，</a:t>
            </a: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2014)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小二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1:20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師生比，效果值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1.62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8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Tzeng</a:t>
            </a:r>
            <a:r>
              <a:rPr lang="en-US" altLang="zh-TW" sz="1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&amp; Chen, 2024)</a:t>
            </a:r>
          </a:p>
          <a:p>
            <a:pPr lvl="0"/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小四聽障與智障學生，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1:2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，宜蘭育英國小方姿文碩論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24326" y="1453344"/>
            <a:ext cx="4819674" cy="49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18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DISTAR</a:t>
            </a:r>
            <a:r>
              <a:rPr lang="zh-TW" altLang="en-US"/>
              <a:t>課程的逐字教案</a:t>
            </a:r>
          </a:p>
        </p:txBody>
      </p:sp>
      <p:pic>
        <p:nvPicPr>
          <p:cNvPr id="15363" name="內容版面配置區 3" descr="lesson_clip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00204"/>
            <a:ext cx="6248400" cy="4525963"/>
          </a:xfrm>
        </p:spPr>
      </p:pic>
    </p:spTree>
    <p:extLst>
      <p:ext uri="{BB962C8B-B14F-4D97-AF65-F5344CB8AC3E}">
        <p14:creationId xmlns:p14="http://schemas.microsoft.com/office/powerpoint/2010/main" val="4249820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我愛丟臉，上傳教學影帶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283" y="1600199"/>
            <a:ext cx="6991101" cy="49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08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教學的檢核點是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，不是知識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示範：教學示範、示範影帶、現場接手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刻意練習：在教室兩兩練習、跨組觀摩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現場教學：持續督導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以，口頭禪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Okay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為例。</a:t>
            </a:r>
          </a:p>
        </p:txBody>
      </p:sp>
    </p:spTree>
    <p:extLst>
      <p:ext uri="{BB962C8B-B14F-4D97-AF65-F5344CB8AC3E}">
        <p14:creationId xmlns:p14="http://schemas.microsoft.com/office/powerpoint/2010/main" val="445290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FA4197-A847-4E03-8818-035E59E3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32" y="5085184"/>
            <a:ext cx="7772400" cy="1362075"/>
          </a:xfrm>
        </p:spPr>
        <p:txBody>
          <a:bodyPr/>
          <a:lstStyle/>
          <a:p>
            <a:r>
              <a:rPr lang="zh-TW" altLang="en-US" dirty="0"/>
              <a:t>蘭嶼朗島來的小巴諾學英文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C6A5DB-048C-4344-9F38-548898132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239" y="4509120"/>
            <a:ext cx="7772400" cy="636091"/>
          </a:xfrm>
        </p:spPr>
        <p:txBody>
          <a:bodyPr/>
          <a:lstStyle/>
          <a:p>
            <a:r>
              <a:rPr lang="en-US" altLang="zh-TW" dirty="0"/>
              <a:t>https://www.facebook.com/share/v/17WC8LFLFh/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0489BF0-E8FF-4FA8-84DC-AED02110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32656"/>
            <a:ext cx="4239140" cy="44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36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刻意練習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的特色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Ericsson &amp; Pool, 2017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8288" indent="-268288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必須定義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清楚明確的目標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練習必須刻意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，必須全神貫注、有意識的行動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有教練提供好的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，學習者根據回饋調整努力方向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學生必須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跨出舒適圈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能產生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有效的心智表徵</a:t>
            </a:r>
            <a:endParaRPr lang="en-US" altLang="zh-TW" sz="2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不斷調整先備技能，著重特定面向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持續改善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，直到成為專家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p"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3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927985"/>
            <a:ext cx="5328592" cy="1869167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zh-TW" altLang="en-US" kern="0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（三）、</a:t>
            </a:r>
            <a:r>
              <a:rPr lang="en-US" altLang="zh-TW" kern="0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GRR</a:t>
            </a:r>
            <a:r>
              <a:rPr lang="zh-TW" altLang="en-US" kern="0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的師培：</a:t>
            </a:r>
            <a:br>
              <a:rPr lang="en-US" altLang="zh-TW" kern="0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zh-TW" altLang="en-US" kern="0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補救教學實習跨課程設計</a:t>
            </a:r>
            <a:br>
              <a:rPr lang="en-US" altLang="zh-TW" kern="0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2770148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29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c-USER\Downloads\if_Picture16_32895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33" y="1628800"/>
            <a:ext cx="1484256" cy="148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79" y="1628802"/>
            <a:ext cx="1512169" cy="15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Webc-USER\Downloads\if_Picture3_3289574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52" y="5339810"/>
            <a:ext cx="1287600" cy="12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ebc-USER\Downloads\if_Picture3_3289574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77" y="5349614"/>
            <a:ext cx="1221467" cy="12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2" y="3669002"/>
            <a:ext cx="1137283" cy="113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3668998"/>
            <a:ext cx="1223824" cy="122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0" y="5349614"/>
            <a:ext cx="1277799" cy="12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Webc-USER\Downloads\if_Picture11_328956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77511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69" y="5229200"/>
            <a:ext cx="1623362" cy="162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4" y="3565873"/>
            <a:ext cx="12620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54" y="3424367"/>
            <a:ext cx="1551425" cy="15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90" y="5149134"/>
            <a:ext cx="16224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37603" y="260648"/>
            <a:ext cx="7743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實戰經驗太少：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傳統教育實習模式的困境</a:t>
            </a:r>
          </a:p>
        </p:txBody>
      </p:sp>
    </p:spTree>
    <p:extLst>
      <p:ext uri="{BB962C8B-B14F-4D97-AF65-F5344CB8AC3E}">
        <p14:creationId xmlns:p14="http://schemas.microsoft.com/office/powerpoint/2010/main" val="1365691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49493"/>
            <a:ext cx="1296144" cy="114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53" y="5340276"/>
            <a:ext cx="1141217" cy="100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58" y="3252461"/>
            <a:ext cx="1222454" cy="107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5" y="4756985"/>
            <a:ext cx="1177322" cy="103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4797181" y="1249491"/>
            <a:ext cx="1358996" cy="1143308"/>
            <a:chOff x="3851920" y="2668588"/>
            <a:chExt cx="1008112" cy="104844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603" y="2907211"/>
              <a:ext cx="638745" cy="638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3851920" y="2668588"/>
              <a:ext cx="1008112" cy="104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43" y="1643115"/>
            <a:ext cx="1258186" cy="112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0" y="3252464"/>
            <a:ext cx="1241929" cy="111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8" y="1643114"/>
            <a:ext cx="1281174" cy="114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8" y="5314734"/>
            <a:ext cx="1152128" cy="103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50" y="4815488"/>
            <a:ext cx="1207372" cy="108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C:\Users\Webc-USER\Downloads\if_26_human_behaviour_swag_communication_style_hair_101179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37" y="3304385"/>
            <a:ext cx="1459174" cy="14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Webc-USER\Downloads\if_26_human_behaviour_swag_communication_style_hair_1_101178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0" y="3252465"/>
            <a:ext cx="1563023" cy="15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423437" y="2787191"/>
            <a:ext cx="75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 </a:t>
            </a:r>
            <a:r>
              <a:rPr lang="en-US" altLang="zh-TW" sz="4000" dirty="0"/>
              <a:t>???</a:t>
            </a:r>
            <a:endParaRPr lang="zh-TW" alt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02" y="3742334"/>
            <a:ext cx="13176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19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>
            <a:extLst>
              <a:ext uri="{FF2B5EF4-FFF2-40B4-BE49-F238E27FC236}">
                <a16:creationId xmlns:a16="http://schemas.microsoft.com/office/drawing/2014/main" id="{11FD5347-ADEE-47E9-9E91-A9F69EE7B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/>
              <a:t>習得無助的實驗</a:t>
            </a:r>
            <a:br>
              <a:rPr lang="en-US" altLang="zh-TW"/>
            </a:br>
            <a:r>
              <a:rPr lang="en-US" altLang="zh-TW" sz="3600"/>
              <a:t>Maier &amp; </a:t>
            </a:r>
            <a:r>
              <a:rPr lang="en-US" altLang="zh-TW" sz="3600" err="1"/>
              <a:t>Segliman</a:t>
            </a:r>
            <a:r>
              <a:rPr lang="en-US" altLang="zh-TW" sz="3600"/>
              <a:t>(1967)</a:t>
            </a:r>
            <a:endParaRPr lang="zh-TW" sz="3600"/>
          </a:p>
        </p:txBody>
      </p:sp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0BABDD2D-9862-4477-AF7A-93E987ABB5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4950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TW" sz="3600">
                <a:solidFill>
                  <a:srgbClr val="141414"/>
                </a:solidFill>
                <a:ea typeface="新細明體" panose="02020500000000000000" pitchFamily="18" charset="-120"/>
              </a:rPr>
              <a:t>24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隻狗分為</a:t>
            </a:r>
            <a:r>
              <a:rPr lang="en-US" altLang="zh-TW" sz="3600">
                <a:solidFill>
                  <a:srgbClr val="141414"/>
                </a:solidFill>
                <a:ea typeface="新細明體" panose="02020500000000000000" pitchFamily="18" charset="-120"/>
              </a:rPr>
              <a:t>3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組：</a:t>
            </a:r>
            <a:endParaRPr lang="en-US" altLang="zh-TW" sz="3600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marL="0" indent="0" eaLnBrk="1" hangingPunct="1">
              <a:buFontTx/>
              <a:buNone/>
            </a:pPr>
            <a:endParaRPr lang="en-US" altLang="zh-TW" sz="3600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marL="0" indent="0" eaLnBrk="1" hangingPunct="1"/>
            <a:r>
              <a:rPr lang="zh-TW" altLang="en-US" sz="3600">
                <a:solidFill>
                  <a:schemeClr val="tx1"/>
                </a:solidFill>
                <a:ea typeface="新細明體" panose="02020500000000000000" pitchFamily="18" charset="-120"/>
              </a:rPr>
              <a:t>第一組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: </a:t>
            </a:r>
            <a:r>
              <a:rPr lang="zh-TW" altLang="en-US" sz="3600">
                <a:solidFill>
                  <a:srgbClr val="C00000"/>
                </a:solidFill>
                <a:ea typeface="新細明體" panose="02020500000000000000" pitchFamily="18" charset="-120"/>
              </a:rPr>
              <a:t>自我控制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逃避電擊</a:t>
            </a:r>
          </a:p>
          <a:p>
            <a:pPr marL="0" indent="0" eaLnBrk="1" hangingPunct="1"/>
            <a:r>
              <a:rPr lang="zh-TW" altLang="en-US" sz="3600">
                <a:solidFill>
                  <a:schemeClr val="tx1"/>
                </a:solidFill>
                <a:ea typeface="新細明體" panose="02020500000000000000" pitchFamily="18" charset="-120"/>
              </a:rPr>
              <a:t>第二組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: </a:t>
            </a:r>
            <a:r>
              <a:rPr lang="zh-TW" altLang="en-US" sz="3600">
                <a:solidFill>
                  <a:srgbClr val="C00000"/>
                </a:solidFill>
                <a:ea typeface="新細明體" panose="02020500000000000000" pitchFamily="18" charset="-120"/>
              </a:rPr>
              <a:t>不可自我控制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，跟著第一組被電擊</a:t>
            </a:r>
            <a:endParaRPr lang="en-US" altLang="zh-TW" sz="3600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marL="0" indent="0" eaLnBrk="1" hangingPunct="1"/>
            <a:r>
              <a:rPr lang="zh-TW" altLang="en-US" sz="3600">
                <a:solidFill>
                  <a:schemeClr val="tx1"/>
                </a:solidFill>
                <a:ea typeface="新細明體" panose="02020500000000000000" pitchFamily="18" charset="-120"/>
              </a:rPr>
              <a:t>第三組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: </a:t>
            </a:r>
            <a:r>
              <a:rPr lang="zh-TW" altLang="en-US" sz="3600">
                <a:solidFill>
                  <a:srgbClr val="C00000"/>
                </a:solidFill>
                <a:ea typeface="新細明體" panose="02020500000000000000" pitchFamily="18" charset="-120"/>
              </a:rPr>
              <a:t>對照組</a:t>
            </a:r>
            <a:r>
              <a:rPr lang="en-US" altLang="zh-TW" sz="3600">
                <a:solidFill>
                  <a:srgbClr val="141414"/>
                </a:solidFill>
                <a:ea typeface="新細明體" panose="02020500000000000000" pitchFamily="18" charset="-120"/>
              </a:rPr>
              <a:t>:</a:t>
            </a:r>
            <a:r>
              <a:rPr lang="zh-TW" altLang="en-US" sz="3600">
                <a:solidFill>
                  <a:srgbClr val="141414"/>
                </a:solidFill>
                <a:ea typeface="新細明體" panose="02020500000000000000" pitchFamily="18" charset="-120"/>
              </a:rPr>
              <a:t>　不接受任何電擊。</a:t>
            </a:r>
          </a:p>
          <a:p>
            <a:pPr marL="0" indent="0" eaLnBrk="1" hangingPunct="1"/>
            <a:endParaRPr lang="zh-TW" altLang="en-US" sz="3600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marL="0" indent="0" eaLnBrk="1" hangingPunct="1"/>
            <a:endParaRPr lang="en-US" altLang="zh-TW" sz="3600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marL="0" indent="0" eaLnBrk="1" hangingPunct="1">
              <a:buFontTx/>
              <a:buNone/>
            </a:pPr>
            <a:endParaRPr lang="zh-TW" altLang="en-US" sz="3600">
              <a:solidFill>
                <a:srgbClr val="141414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9"/>
          <p:cNvGrpSpPr/>
          <p:nvPr/>
        </p:nvGrpSpPr>
        <p:grpSpPr>
          <a:xfrm>
            <a:off x="383821" y="806152"/>
            <a:ext cx="5256584" cy="3945622"/>
            <a:chOff x="461686" y="582662"/>
            <a:chExt cx="5256584" cy="3945622"/>
          </a:xfrm>
        </p:grpSpPr>
        <p:grpSp>
          <p:nvGrpSpPr>
            <p:cNvPr id="5" name="群組 7"/>
            <p:cNvGrpSpPr/>
            <p:nvPr/>
          </p:nvGrpSpPr>
          <p:grpSpPr>
            <a:xfrm>
              <a:off x="461686" y="582662"/>
              <a:ext cx="5256584" cy="3318055"/>
              <a:chOff x="110552" y="852235"/>
              <a:chExt cx="8208912" cy="5544617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10552" y="852235"/>
                <a:ext cx="8208912" cy="554461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266" y="1204319"/>
                <a:ext cx="1296144" cy="11433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8417" y="5295104"/>
                <a:ext cx="1141217" cy="10066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1522" y="3207289"/>
                <a:ext cx="1222454" cy="1078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840" y="4711813"/>
                <a:ext cx="1177322" cy="1038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群組 2"/>
              <p:cNvGrpSpPr/>
              <p:nvPr/>
            </p:nvGrpSpPr>
            <p:grpSpPr>
              <a:xfrm>
                <a:off x="4822646" y="1204319"/>
                <a:ext cx="1358996" cy="1143308"/>
                <a:chOff x="3851920" y="2668588"/>
                <a:chExt cx="1008112" cy="1048444"/>
              </a:xfrm>
            </p:grpSpPr>
            <p:pic>
              <p:nvPicPr>
                <p:cNvPr id="2055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6603" y="2907211"/>
                  <a:ext cx="638745" cy="6387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3851920" y="2668588"/>
                  <a:ext cx="1008112" cy="104844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0708" y="1597942"/>
                <a:ext cx="1258186" cy="1127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104" y="3207289"/>
                <a:ext cx="1241929" cy="11126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104" y="1597942"/>
                <a:ext cx="1281174" cy="1147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9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1282" y="5269562"/>
                <a:ext cx="1152128" cy="1032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6115" y="4770312"/>
                <a:ext cx="1207372" cy="1081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1" name="Picture 13" descr="C:\Users\Webc-USER\Downloads\if_26_human_behaviour_swag_communication_style_hair_1011792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2633" y="3207289"/>
                <a:ext cx="1563023" cy="1563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14" descr="C:\Users\Webc-USER\Downloads\if_26_human_behaviour_swag_communication_style_hair_1_1011787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754" y="3207289"/>
                <a:ext cx="1563023" cy="1563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文字方塊 8"/>
            <p:cNvSpPr txBox="1"/>
            <p:nvPr/>
          </p:nvSpPr>
          <p:spPr>
            <a:xfrm>
              <a:off x="474440" y="4005064"/>
              <a:ext cx="15435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1st 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試教 </a:t>
              </a:r>
            </a:p>
          </p:txBody>
        </p:sp>
      </p:grpSp>
      <p:grpSp>
        <p:nvGrpSpPr>
          <p:cNvPr id="7" name="群組 11"/>
          <p:cNvGrpSpPr/>
          <p:nvPr/>
        </p:nvGrpSpPr>
        <p:grpSpPr>
          <a:xfrm>
            <a:off x="1991534" y="1926959"/>
            <a:ext cx="5280025" cy="3974881"/>
            <a:chOff x="2091654" y="1777539"/>
            <a:chExt cx="5280025" cy="397488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654" y="1777539"/>
              <a:ext cx="5280025" cy="334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2091654" y="5229200"/>
              <a:ext cx="159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sz="2800" baseline="30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nd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試教</a:t>
              </a:r>
            </a:p>
          </p:txBody>
        </p:sp>
      </p:grpSp>
      <p:grpSp>
        <p:nvGrpSpPr>
          <p:cNvPr id="8" name="群組 13"/>
          <p:cNvGrpSpPr/>
          <p:nvPr/>
        </p:nvGrpSpPr>
        <p:grpSpPr>
          <a:xfrm>
            <a:off x="3613490" y="2883801"/>
            <a:ext cx="5280025" cy="3907915"/>
            <a:chOff x="3457100" y="2276553"/>
            <a:chExt cx="5280025" cy="390791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100" y="2276553"/>
              <a:ext cx="5280025" cy="334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3470592" y="5661248"/>
              <a:ext cx="1509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en-US" altLang="zh-TW" sz="2800" baseline="30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rd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試教</a:t>
              </a: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6084169" y="71261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試教安排</a:t>
            </a:r>
          </a:p>
        </p:txBody>
      </p:sp>
    </p:spTree>
    <p:extLst>
      <p:ext uri="{BB962C8B-B14F-4D97-AF65-F5344CB8AC3E}">
        <p14:creationId xmlns:p14="http://schemas.microsoft.com/office/powerpoint/2010/main" val="21513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73154" y="3062079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試教節數＜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073155" y="4077076"/>
            <a:ext cx="5514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被督導觀課節數＜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/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平均來說，每學期每位師範生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73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補救教學實習一、二、三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zh-TW" altLang="en-US" dirty="0">
                <a:solidFill>
                  <a:schemeClr val="tx1"/>
                </a:solidFill>
              </a:rPr>
              <a:t>課程規劃</a:t>
            </a:r>
          </a:p>
        </p:txBody>
      </p:sp>
    </p:spTree>
    <p:extLst>
      <p:ext uri="{BB962C8B-B14F-4D97-AF65-F5344CB8AC3E}">
        <p14:creationId xmlns:p14="http://schemas.microsoft.com/office/powerpoint/2010/main" val="1332376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1"/>
          <p:cNvGrpSpPr/>
          <p:nvPr/>
        </p:nvGrpSpPr>
        <p:grpSpPr>
          <a:xfrm>
            <a:off x="675533" y="363121"/>
            <a:ext cx="5256584" cy="5184576"/>
            <a:chOff x="675533" y="363121"/>
            <a:chExt cx="5256584" cy="518457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280" y="836712"/>
              <a:ext cx="1432545" cy="1263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058" y="3789040"/>
              <a:ext cx="1467753" cy="1294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797" y="2329349"/>
              <a:ext cx="1368152" cy="1213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132" y="2299513"/>
              <a:ext cx="1489269" cy="1311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743" y="834209"/>
              <a:ext cx="1434585" cy="1263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982" y="3789040"/>
              <a:ext cx="1469843" cy="1294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75533" y="363121"/>
              <a:ext cx="5256584" cy="51845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95538" y="564939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新細明體"/>
                <a:ea typeface="新細明體"/>
              </a:rPr>
              <a:t>○</a:t>
            </a:r>
            <a:r>
              <a:rPr lang="zh-TW" altLang="en-US" sz="2400" dirty="0">
                <a:solidFill>
                  <a:prstClr val="black"/>
                </a:solidFill>
                <a:latin typeface="新細明體"/>
              </a:rPr>
              <a:t> 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國小提供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班低年級補救教學實習機會（一、四各４節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位國小專家教師為（兼任教師）</a:t>
            </a:r>
            <a:r>
              <a:rPr lang="zh-TW" altLang="en-US" sz="2400" b="1" dirty="0">
                <a:solidFill>
                  <a:prstClr val="black"/>
                </a:solidFill>
                <a:latin typeface="新細明體"/>
                <a:ea typeface="新細明體"/>
              </a:rPr>
              <a:t>＋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位大學老師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星期四晚上團體督導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 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</a:p>
        </p:txBody>
      </p:sp>
      <p:grpSp>
        <p:nvGrpSpPr>
          <p:cNvPr id="3" name="群組 8"/>
          <p:cNvGrpSpPr/>
          <p:nvPr/>
        </p:nvGrpSpPr>
        <p:grpSpPr>
          <a:xfrm>
            <a:off x="2624942" y="2100340"/>
            <a:ext cx="1357767" cy="1672903"/>
            <a:chOff x="2624941" y="2100336"/>
            <a:chExt cx="1357767" cy="1672903"/>
          </a:xfrm>
        </p:grpSpPr>
        <p:pic>
          <p:nvPicPr>
            <p:cNvPr id="7171" name="Picture 3" descr="C:\Users\Webc-USER\Downloads\if_Picture20_328955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941" y="2100336"/>
              <a:ext cx="1357767" cy="1357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2926732" y="331157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389503" y="3308698"/>
              <a:ext cx="360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</p:grpSp>
      <p:grpSp>
        <p:nvGrpSpPr>
          <p:cNvPr id="9" name="群組 9"/>
          <p:cNvGrpSpPr/>
          <p:nvPr/>
        </p:nvGrpSpPr>
        <p:grpSpPr>
          <a:xfrm>
            <a:off x="6732241" y="2174259"/>
            <a:ext cx="1368152" cy="1888495"/>
            <a:chOff x="6732240" y="2174255"/>
            <a:chExt cx="1368152" cy="1888495"/>
          </a:xfrm>
        </p:grpSpPr>
        <p:pic>
          <p:nvPicPr>
            <p:cNvPr id="7178" name="Picture 10" descr="C:\Users\Webc-USER\Downloads\if_Picture6_3289573 (1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174255"/>
              <a:ext cx="1368152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7208414" y="353953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2</a:t>
              </a:r>
              <a:endParaRPr lang="zh-TW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92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841"/>
            <a:ext cx="4896544" cy="368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347866" y="4869160"/>
            <a:ext cx="504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新細明體"/>
                <a:ea typeface="新細明體"/>
              </a:rPr>
              <a:t>█</a:t>
            </a:r>
            <a:endParaRPr lang="en-US" altLang="zh-TW" sz="2400" b="1" dirty="0">
              <a:solidFill>
                <a:srgbClr val="C00000"/>
              </a:solidFill>
              <a:latin typeface="新細明體"/>
              <a:ea typeface="新細明體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788024" y="4870327"/>
            <a:ext cx="541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新細明體"/>
                <a:ea typeface="新細明體"/>
              </a:rPr>
              <a:t>█</a:t>
            </a:r>
            <a:endParaRPr lang="en-US" altLang="zh-TW" sz="2400" b="1" dirty="0">
              <a:solidFill>
                <a:srgbClr val="7030A0"/>
              </a:solidFill>
              <a:latin typeface="新細明體"/>
              <a:ea typeface="新細明體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084168" y="4897899"/>
            <a:ext cx="51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新細明體"/>
                <a:ea typeface="新細明體"/>
              </a:rPr>
              <a:t>█</a:t>
            </a:r>
            <a:endParaRPr lang="en-US" altLang="zh-TW" sz="2400" b="1" dirty="0">
              <a:solidFill>
                <a:schemeClr val="accent3">
                  <a:lumMod val="75000"/>
                </a:schemeClr>
              </a:solidFill>
              <a:latin typeface="新細明體"/>
              <a:ea typeface="新細明體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1600" y="103187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它是跨年級分組</a:t>
            </a:r>
          </a:p>
        </p:txBody>
      </p:sp>
    </p:spTree>
    <p:extLst>
      <p:ext uri="{BB962C8B-B14F-4D97-AF65-F5344CB8AC3E}">
        <p14:creationId xmlns:p14="http://schemas.microsoft.com/office/powerpoint/2010/main" val="377598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對師資生而言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525963"/>
          </a:xfrm>
        </p:spPr>
        <p:txBody>
          <a:bodyPr>
            <a:normAutofit/>
          </a:bodyPr>
          <a:lstStyle/>
          <a:p>
            <a:pPr marL="720725" indent="-720725">
              <a:buFont typeface="+mj-ea"/>
              <a:buAutoNum type="ea1ChtPeriod"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刻意練習（試教）的機會大增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725" indent="-720725">
              <a:buFont typeface="+mj-ea"/>
              <a:buAutoNum type="ea1ChtPeriod"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跳出舒適區（被個別督導、團體督導）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725" indent="-720725">
              <a:buFont typeface="+mj-ea"/>
              <a:buAutoNum type="ea1ChtPeriod"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做</a:t>
            </a:r>
            <a:r>
              <a:rPr lang="zh-HK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中學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、動機更強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：更想當老師、整合學科知識、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720725" indent="-720725">
              <a:buFont typeface="+mj-ea"/>
              <a:buAutoNum type="ea1ChtPeriod"/>
            </a:pPr>
            <a:r>
              <a:rPr lang="zh-HK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逐步責任轉移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的學習歷程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720725" indent="-720725">
              <a:buFont typeface="+mj-ea"/>
              <a:buAutoNum type="ea1Cht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領會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長期的師生關係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與班級經營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720725" indent="-720725">
              <a:buFont typeface="+mj-ea"/>
              <a:buAutoNum type="ea1ChtPeriod"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大學生經濟壓力降低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：補救教學鐘點費，減輕了工讀的壓力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ea"/>
              <a:buAutoNum type="ea1Cht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0997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Aft>
                <a:spcPts val="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</a:t>
            </a:r>
            <a:r>
              <a:rPr lang="zh-HK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對</a:t>
            </a:r>
            <a:r>
              <a:rPr lang="zh-TW" altLang="en-US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師培大學</a:t>
            </a:r>
            <a:r>
              <a:rPr lang="zh-HK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而言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525963"/>
          </a:xfrm>
        </p:spPr>
        <p:txBody>
          <a:bodyPr>
            <a:normAutofit/>
          </a:bodyPr>
          <a:lstStyle/>
          <a:p>
            <a:pPr marL="809625" lvl="0" indent="-809625">
              <a:buFont typeface="+mj-ea"/>
              <a:buAutoNum type="ea1ChtPeriod"/>
            </a:pPr>
            <a:r>
              <a:rPr lang="zh-HK" altLang="zh-TW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任課教師教學負荷減輕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：同儕督導＋臨床教師就近指導</a:t>
            </a:r>
            <a:endParaRPr lang="en-US" altLang="zh-HK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809625" lvl="0" indent="-809625">
              <a:buFont typeface="+mj-ea"/>
              <a:buAutoNum type="ea1ChtPeriod"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教學成效良好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HK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學生對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課程</a:t>
            </a:r>
            <a:r>
              <a:rPr lang="zh-HK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的評價大幅提高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809625" lvl="0" indent="-809625">
              <a:buFont typeface="+mj-ea"/>
              <a:buAutoNum type="ea1ChtPeriod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大學師培教師更清楚了解現場需求</a:t>
            </a:r>
            <a:endParaRPr lang="en-US" altLang="zh-HK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marL="809625" lvl="0" indent="-809625">
              <a:buFont typeface="+mj-ea"/>
              <a:buAutoNum type="ea1ChtPeriod"/>
            </a:pPr>
            <a:endParaRPr lang="en-US" altLang="zh-HK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5261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ebc-USER\Downloads\if_10_26986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4158447"/>
            <a:ext cx="2026658" cy="20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ebc-USER\Downloads\if_11_26986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1" y="4302463"/>
            <a:ext cx="1882642" cy="18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683568" y="247288"/>
            <a:ext cx="7776864" cy="3181712"/>
          </a:xfrm>
          <a:prstGeom prst="wedgeRoundRectCallout">
            <a:avLst>
              <a:gd name="adj1" fmla="val 30915"/>
              <a:gd name="adj2" fmla="val 75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81877" y="620689"/>
            <a:ext cx="5976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這個課很具體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、</a:t>
            </a:r>
            <a:r>
              <a:rPr lang="zh-HK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直接地讓師資生了解現場的需求和自己需要加強的地方，每一個（師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培</a:t>
            </a:r>
            <a:r>
              <a:rPr lang="zh-HK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生）都很投入，學長姐帶學弟妹，不但讓老師負荷減輕，也讓學習過程隨時都有品質監控</a:t>
            </a:r>
            <a:r>
              <a:rPr lang="zh-TW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HK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學習也變得主動了。（國小教師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HRF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）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0572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Webc-USER\Downloads\if_10_26986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4302463"/>
            <a:ext cx="2026658" cy="20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Webc-USER\Downloads\if_11_26986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1" y="4302463"/>
            <a:ext cx="1882642" cy="18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1432695" y="763815"/>
            <a:ext cx="6866783" cy="2664296"/>
          </a:xfrm>
          <a:prstGeom prst="wedgeRoundRectCallout">
            <a:avLst>
              <a:gd name="adj1" fmla="val -30949"/>
              <a:gd name="adj2" fmla="val 79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79712" y="1268762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我覺得補救教學實習的師資生</a:t>
            </a: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都能</a:t>
            </a:r>
            <a:r>
              <a:rPr lang="zh-HK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互相幫忙，在實況中學習</a:t>
            </a:r>
            <a:r>
              <a:rPr lang="zh-TW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HK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又肯接受指導</a:t>
            </a:r>
            <a:r>
              <a:rPr lang="zh-TW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HK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進步的很快。教學比許多大五實習生都要強多了。（國小教師</a:t>
            </a:r>
            <a:r>
              <a:rPr lang="en-US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HML</a:t>
            </a:r>
            <a:r>
              <a:rPr lang="zh-HK" altLang="zh-TW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）</a:t>
            </a:r>
            <a:endParaRPr lang="zh-TW" alt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7751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124744"/>
            <a:ext cx="7200800" cy="5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55578" y="332657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（五）、碩班教育研究法的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GROR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</a:p>
        </p:txBody>
      </p:sp>
    </p:spTree>
    <p:extLst>
      <p:ext uri="{BB962C8B-B14F-4D97-AF65-F5344CB8AC3E}">
        <p14:creationId xmlns:p14="http://schemas.microsoft.com/office/powerpoint/2010/main" val="372532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26" descr="狗學習無助">
            <a:extLst>
              <a:ext uri="{FF2B5EF4-FFF2-40B4-BE49-F238E27FC236}">
                <a16:creationId xmlns:a16="http://schemas.microsoft.com/office/drawing/2014/main" id="{CF53B7C8-7C64-4403-95BA-354F702A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716280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標題 5">
            <a:extLst>
              <a:ext uri="{FF2B5EF4-FFF2-40B4-BE49-F238E27FC236}">
                <a16:creationId xmlns:a16="http://schemas.microsoft.com/office/drawing/2014/main" id="{7F035B39-3516-46EF-93DC-763B5C1AD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TW" altLang="en-US" sz="3600">
                <a:ea typeface="新細明體" panose="02020500000000000000" pitchFamily="18" charset="-120"/>
              </a:rPr>
              <a:t>前述實驗一天之後，三組狗都來進行這個逃避電擊的實驗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研究法：最重要卻最難教的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課程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Font typeface="+mj-lt"/>
              <a:buAutoNum type="arabicPeriod"/>
            </a:pPr>
            <a:r>
              <a:rPr lang="en-US" altLang="zh-TW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PBL</a:t>
            </a:r>
            <a:r>
              <a:rPr lang="zh-TW" altLang="en-US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的教學設計</a:t>
            </a:r>
            <a:r>
              <a:rPr lang="zh-TW" altLang="en-US" kern="100" dirty="0">
                <a:cs typeface="Times New Roman"/>
              </a:rPr>
              <a:t>：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要不懂的學生把不懂的東西，講給不懂的同學聽，讓他們不懂</a:t>
            </a:r>
            <a:r>
              <a:rPr lang="zh-TW" altLang="en-US" kern="100" dirty="0">
                <a:cs typeface="Times New Roman"/>
              </a:rPr>
              <a:t>。</a:t>
            </a:r>
            <a:endParaRPr lang="en-US" altLang="zh-TW" kern="100" dirty="0"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zh-TW" altLang="zh-TW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課程要求</a:t>
            </a:r>
            <a:r>
              <a:rPr lang="zh-TW" altLang="en-US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學生期末交出論文計畫的初稿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，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造成研究生極大的焦慮，期末交出的計畫初稿乏善可陳，研究生有很高的挫折感，自責天分不足，教研法太難。</a:t>
            </a:r>
          </a:p>
          <a:p>
            <a:pPr lvl="0">
              <a:buFont typeface="+mj-lt"/>
              <a:buAutoNum type="arabicPeriod"/>
            </a:pPr>
            <a:r>
              <a:rPr lang="zh-TW" altLang="zh-TW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教科書</a:t>
            </a:r>
            <a:r>
              <a:rPr lang="zh-TW" altLang="en-US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看起來和生活脫節，讓沒有先備經驗的研究生讀來索然無味，無法自學。</a:t>
            </a:r>
          </a:p>
          <a:p>
            <a:pPr lvl="0">
              <a:buFont typeface="+mj-lt"/>
              <a:buAutoNum type="arabicPeriod"/>
            </a:pPr>
            <a:r>
              <a:rPr lang="zh-TW" altLang="zh-TW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老師</a:t>
            </a:r>
            <a:r>
              <a:rPr lang="zh-TW" altLang="en-US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講授：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容易流為單面溝通，不易引起學習動機。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532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kern="100" dirty="0">
                <a:cs typeface="Times New Roman"/>
              </a:rPr>
              <a:t>刻意練習</a:t>
            </a:r>
            <a:r>
              <a:rPr lang="zh-TW" altLang="zh-TW" sz="4000" kern="100" dirty="0">
                <a:cs typeface="Times New Roman"/>
              </a:rPr>
              <a:t>第一步：界定</a:t>
            </a:r>
            <a:r>
              <a:rPr lang="zh-TW" altLang="zh-TW" sz="4000" kern="100" dirty="0">
                <a:solidFill>
                  <a:srgbClr val="C00000"/>
                </a:solidFill>
                <a:cs typeface="Times New Roman"/>
              </a:rPr>
              <a:t>學習表現</a:t>
            </a:r>
            <a:r>
              <a:rPr lang="zh-TW" altLang="zh-TW" sz="4000" kern="100" dirty="0">
                <a:cs typeface="Times New Roman"/>
              </a:rPr>
              <a:t>的目標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buFont typeface="+mj-lt"/>
              <a:buAutoNum type="arabicPeriod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學習表現</a:t>
            </a:r>
            <a:r>
              <a:rPr lang="zh-TW" altLang="en-US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希望學生在課程後展現的行為技能</a:t>
            </a:r>
            <a:r>
              <a:rPr lang="zh-TW" altLang="en-US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zh-TW" altLang="zh-TW" sz="30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lvl="0">
              <a:buFont typeface="+mj-lt"/>
              <a:buAutoNum type="arabicPeriod"/>
            </a:pP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本課程設定的學習表現：</a:t>
            </a:r>
          </a:p>
          <a:p>
            <a:pPr lvl="0">
              <a:buFont typeface="Wingdings"/>
              <a:buChar char="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能閱讀典型的學術論文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：真實實驗研究、準實驗研究、單一受試設計、事後回溯研究、相關（迴歸）研究、描述</a:t>
            </a:r>
            <a:r>
              <a:rPr lang="zh-TW" altLang="en-US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（調查）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研究、個案研究。</a:t>
            </a:r>
          </a:p>
          <a:p>
            <a:pPr lvl="0">
              <a:buFont typeface="Wingdings"/>
              <a:buChar char="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閱讀論文後</a:t>
            </a:r>
            <a:r>
              <a:rPr lang="zh-TW" altLang="en-US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能</a:t>
            </a: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提出評述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(critiques): 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清楚辨識該論文的研究假設、研究問題、自變項、依變項、預測變項、取樣、內在效度的威脅、各種研究設計，並能指出論文</a:t>
            </a:r>
            <a:r>
              <a:rPr lang="zh-TW" altLang="en-US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是否回答了研究問題，它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在方法上的優缺點。</a:t>
            </a:r>
          </a:p>
          <a:p>
            <a:pPr lvl="0">
              <a:buFont typeface="Wingdings"/>
              <a:buChar char="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能</a:t>
            </a:r>
            <a:r>
              <a:rPr lang="zh-TW" altLang="en-US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依學術規矩口頭</a:t>
            </a: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報告文章，並加以評述。</a:t>
            </a:r>
            <a:endParaRPr lang="en-US" altLang="zh-TW" sz="3000" b="1" kern="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lvl="0">
              <a:buFont typeface="Wingdings"/>
              <a:buChar char=""/>
            </a:pPr>
            <a:r>
              <a:rPr lang="zh-TW" altLang="en-US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能在匿名的調查裡，表現對本課程的喜愛與肯定。</a:t>
            </a:r>
            <a:endParaRPr lang="zh-TW" altLang="zh-TW" sz="3000" b="1" kern="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8652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kern="100" dirty="0">
                <a:cs typeface="Times New Roman"/>
              </a:rPr>
              <a:t>評量方式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Font typeface="+mj-lt"/>
              <a:buAutoNum type="arabicPeriod"/>
            </a:pPr>
            <a:r>
              <a:rPr lang="en-US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14</a:t>
            </a: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次小考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(28%)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：上課的前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10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分鐘，選擇是非或填充共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10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題，滿分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10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分。</a:t>
            </a:r>
          </a:p>
          <a:p>
            <a:pPr lvl="0">
              <a:buFont typeface="+mj-lt"/>
              <a:buAutoNum type="arabicPeriod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口頭報告與口考答詢</a:t>
            </a:r>
            <a:r>
              <a:rPr lang="en-US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(12%)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：分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6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組，按論文口試的慣例，以投影片報告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15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分鐘，報告本課指定的期刊論文，報告人當天抽籤決定，報告後同組皆有回答教師詢問的義務。</a:t>
            </a:r>
          </a:p>
          <a:p>
            <a:pPr lvl="0">
              <a:buFont typeface="+mj-lt"/>
              <a:buAutoNum type="arabicPeriod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期中考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（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30%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）：事前給真實的學術文章，從文章裡出題。</a:t>
            </a:r>
          </a:p>
          <a:p>
            <a:pPr lvl="0">
              <a:buFont typeface="+mj-lt"/>
              <a:buAutoNum type="arabicPeriod"/>
            </a:pPr>
            <a:r>
              <a:rPr lang="zh-TW" altLang="zh-TW" sz="3000" b="1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期末考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（</a:t>
            </a:r>
            <a:r>
              <a:rPr lang="en-US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30%</a:t>
            </a:r>
            <a:r>
              <a:rPr lang="zh-TW" altLang="zh-TW" sz="3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）：事前給真實的學術文章，從文章裡出題。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1588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kern="100" dirty="0">
                <a:cs typeface="Times New Roman"/>
              </a:rPr>
              <a:t>GRR</a:t>
            </a:r>
            <a:r>
              <a:rPr lang="zh-TW" altLang="zh-TW" kern="100" dirty="0">
                <a:cs typeface="Times New Roman"/>
              </a:rPr>
              <a:t>的教學步驟與教學內容規劃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en-US" altLang="zh-TW" sz="2800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I Do, You Watch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：說明何謂自變項、依變項、內在效度（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Internal Validity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）、真實的實驗設計</a:t>
            </a:r>
          </a:p>
          <a:p>
            <a:pPr lvl="0">
              <a:buFont typeface="+mj-lt"/>
              <a:buAutoNum type="arabicPeriod"/>
            </a:pPr>
            <a:r>
              <a:rPr lang="en-US" altLang="zh-TW" sz="2800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I Do, You Help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: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教師領讀學術文章，舉大量實例，學生回答教師提出的問題</a:t>
            </a:r>
          </a:p>
          <a:p>
            <a:pPr lvl="0">
              <a:buFont typeface="+mj-lt"/>
              <a:buAutoNum type="arabicPeriod"/>
            </a:pPr>
            <a:r>
              <a:rPr lang="en-US" altLang="zh-TW" sz="2800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You Do, I Help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: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研究生討論、小考、口頭報告、期中考的模擬考</a:t>
            </a:r>
          </a:p>
          <a:p>
            <a:pPr lvl="0">
              <a:buFont typeface="+mj-lt"/>
              <a:buAutoNum type="arabicPeriod"/>
            </a:pPr>
            <a:r>
              <a:rPr lang="en-US" altLang="zh-TW" sz="2800" kern="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You Do, I Watch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: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研讀真正的學術論文，能口頭報告，並在期中考正確回答教師提出的相關問題。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7664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145"/>
            <a:ext cx="9032262" cy="628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47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表層經驗會影響深層結構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用每個人都有的經驗，說明研究設計，例如：</a:t>
            </a:r>
            <a:endParaRPr lang="en-US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pPr lvl="0">
              <a:buFont typeface="Wingdings"/>
              <a:buChar char=""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中藥店老闆說，我這個轉骨方已經有幾百個人吃過，最好的時機是國小五六年級到國中三年級，每一個小朋友都長高了十幾二十公分。</a:t>
            </a:r>
          </a:p>
          <a:p>
            <a:pPr lvl="0">
              <a:buFont typeface="Wingdings"/>
              <a:buChar char=""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某校長說，自從本學期初實施晨間靜思語教學後，學生的專心行為大有進步，期末時學生們上課的情況好了很多。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33644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老師上課認真，態度溫柔而堅定，善用例子來講解艱澀的研究法。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老師準備教材非常用心，教學內容豐富，雖然每次上課都要考試會有壓力，但老師細心的講解，讓我更了解研究法，也因此更會用不同的角度了解生活中的事物。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教學簡明扼要，強調學生對問題的反思，增強邏輯思考能力，感謝老師用心教學。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老師願意傾聽同學的困難，而且老師覺得學生學不會是老師的問題。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曾老師會用各種不同的方法讓我們學會主動思考，而且告訴我們教研法不僅在學術上用得到，還可以運用在生活上，讓自己變聰明。 謝謝曾老師的用心，讓我受益良多。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漸漸培養有脈絡的邏輯思考方式，與建構完整且扎實的研究法概念。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pPr marL="266700" lvl="3" indent="-266700">
              <a:buFont typeface="標楷體"/>
              <a:buChar char="◎"/>
            </a:pPr>
            <a:r>
              <a:rPr lang="zh-TW" altLang="zh-TW" kern="100" dirty="0">
                <a:solidFill>
                  <a:srgbClr val="000000"/>
                </a:solidFill>
                <a:latin typeface="Times New Roman"/>
                <a:ea typeface="標楷體"/>
                <a:cs typeface="Times New Roman"/>
              </a:rPr>
              <a:t>老師對每位同學學習的進度都有掌握，也願意一次一次的教授同學不理解的問題</a:t>
            </a:r>
            <a:endParaRPr lang="zh-TW" altLang="zh-TW" kern="100" dirty="0">
              <a:latin typeface="Times New Roman"/>
              <a:cs typeface="Times New Roman"/>
            </a:endParaRP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115617" y="548682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/>
              <a:t>112</a:t>
            </a:r>
            <a:r>
              <a:rPr lang="zh-TW" altLang="en-US" sz="4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教學意見調查</a:t>
            </a:r>
            <a:r>
              <a:rPr lang="zh-TW" altLang="en-US" sz="3600" dirty="0"/>
              <a:t>：</a:t>
            </a:r>
            <a:r>
              <a:rPr lang="en-US" altLang="zh-TW" sz="3600" dirty="0"/>
              <a:t>4.89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28235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106914-20C9-4909-BE37-B90D632F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四、教學實踐研究計畫的撰寫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5D8BCEA-1FAF-4338-B9AB-98C59978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566" y="2678906"/>
            <a:ext cx="7772400" cy="1500187"/>
          </a:xfrm>
        </p:spPr>
        <p:txBody>
          <a:bodyPr/>
          <a:lstStyle/>
          <a:p>
            <a:r>
              <a:rPr lang="zh-TW" altLang="en-US" dirty="0"/>
              <a:t>請亞大老師參考所提供的研究計畫</a:t>
            </a:r>
          </a:p>
        </p:txBody>
      </p:sp>
    </p:spTree>
    <p:extLst>
      <p:ext uri="{BB962C8B-B14F-4D97-AF65-F5344CB8AC3E}">
        <p14:creationId xmlns:p14="http://schemas.microsoft.com/office/powerpoint/2010/main" val="4242820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90A2D2-230D-47FC-A63D-758C19FB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教學實踐研究計畫宗旨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8D254-C1F8-41E9-9DC2-7F97FA8C7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2400" b="0" i="0" dirty="0">
                <a:solidFill>
                  <a:schemeClr val="bg1">
                    <a:lumMod val="6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透過「教學實踐研究計畫」，補助個別教師，建立持續性的同儕審閱與輔導模式，推動專屬社群之建立與對話，累積教學研究案件之成果，建置成果發表平台及專業人才庫。透過不同任務之同步推展，積極鼓勵大專校院投入資源，鼓勵大專校院投入資源</a:t>
            </a:r>
            <a:endParaRPr lang="en-US" altLang="zh-TW" sz="2400" b="0" i="0" dirty="0">
              <a:solidFill>
                <a:schemeClr val="bg1">
                  <a:lumMod val="6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357188" algn="just">
              <a:buFont typeface="Wingdings" panose="05000000000000000000" pitchFamily="2" charset="2"/>
              <a:buChar char="l"/>
            </a:pPr>
            <a:r>
              <a:rPr lang="zh-TW" altLang="en-US" sz="2800" b="0" i="0" dirty="0">
                <a:solidFill>
                  <a:srgbClr val="4C4C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協助大學教師增進教學能力</a:t>
            </a:r>
            <a:endParaRPr lang="en-US" altLang="zh-TW" sz="2800" b="0" i="0" dirty="0">
              <a:solidFill>
                <a:srgbClr val="4C4C4D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357188" algn="just">
              <a:buFont typeface="Wingdings" panose="05000000000000000000" pitchFamily="2" charset="2"/>
              <a:buChar char="l"/>
            </a:pPr>
            <a:r>
              <a:rPr lang="zh-TW" altLang="en-US" sz="2800" b="0" i="0" dirty="0">
                <a:solidFill>
                  <a:srgbClr val="4C4C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經由完整且優良之教案在課堂上的正式實施，提升教學品質</a:t>
            </a:r>
            <a:endParaRPr lang="en-US" altLang="zh-TW" sz="2800" b="0" i="0" dirty="0">
              <a:solidFill>
                <a:srgbClr val="4C4C4D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357188" algn="just">
              <a:buFont typeface="Wingdings" panose="05000000000000000000" pitchFamily="2" charset="2"/>
              <a:buChar char="l"/>
            </a:pPr>
            <a:r>
              <a:rPr lang="zh-TW" altLang="en-US" sz="2800" b="0" i="0" dirty="0">
                <a:solidFill>
                  <a:srgbClr val="4C4C4D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幫助學生增進知識學習的相關成效。</a:t>
            </a:r>
            <a:endParaRPr lang="zh-TW" altLang="en-US" sz="2800" b="1" i="0" dirty="0">
              <a:solidFill>
                <a:srgbClr val="4C4C4D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51971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999301-F3BF-47AF-BC75-BBDC2200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04664"/>
            <a:ext cx="7543800" cy="1044665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重點提醒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A25767-2046-4638-95EF-A17AB95B3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57188" indent="-357188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計畫看重的是大學教學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357188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計畫要能看見成效 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357188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教師教學：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改變了什麼？（題庫、影音庫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357188">
              <a:buFont typeface="Wingdings" panose="05000000000000000000" pitchFamily="2" charset="2"/>
              <a:buChar char="ü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從哪裡看見進步（前後測、對照組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）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357188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計畫要以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教學研究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的形式執行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marR="0" lvl="0" indent="357188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有價值的研究問題</a:t>
            </a: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38163" marR="0" lvl="0" indent="357188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合理的解決方案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（理論與課程設計）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38163" marR="0" lvl="0" indent="357188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zh-TW" altLang="en-US" sz="280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有說服力的成效評估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57188" indent="-357188">
              <a:buFont typeface="Wingdings" panose="05000000000000000000" pitchFamily="2" charset="2"/>
              <a:buChar char="l"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909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FE1C09C7-BDA9-442A-9A62-710B9EC46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1967</a:t>
            </a:r>
            <a:r>
              <a:rPr lang="zh-TW" altLang="zh-TW" sz="3200"/>
              <a:t>年的結論：</a:t>
            </a:r>
            <a:r>
              <a:rPr lang="zh-TW" altLang="zh-TW"/>
              <a:t>無助感是學來的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A4D96549-0800-4D45-89E7-068B7DDB4F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solidFill>
                  <a:srgbClr val="141414"/>
                </a:solidFill>
                <a:ea typeface="新細明體" panose="02020500000000000000" pitchFamily="18" charset="-120"/>
              </a:rPr>
              <a:t>第二組的狗好像在說：</a:t>
            </a:r>
            <a:r>
              <a:rPr lang="zh-TW" altLang="en-US">
                <a:solidFill>
                  <a:srgbClr val="C00000"/>
                </a:solidFill>
                <a:ea typeface="新細明體" panose="02020500000000000000" pitchFamily="18" charset="-120"/>
              </a:rPr>
              <a:t>我做什麼都沒用了啦</a:t>
            </a:r>
            <a:r>
              <a:rPr lang="en-US" altLang="zh-TW">
                <a:solidFill>
                  <a:srgbClr val="C00000"/>
                </a:solidFill>
                <a:ea typeface="新細明體" panose="02020500000000000000" pitchFamily="18" charset="-120"/>
              </a:rPr>
              <a:t>…</a:t>
            </a:r>
          </a:p>
          <a:p>
            <a:pPr eaLnBrk="1" hangingPunct="1"/>
            <a:r>
              <a:rPr lang="zh-TW" altLang="en-US">
                <a:solidFill>
                  <a:srgbClr val="141414"/>
                </a:solidFill>
                <a:ea typeface="新細明體" panose="02020500000000000000" pitchFamily="18" charset="-120"/>
              </a:rPr>
              <a:t>顯然的，動物是可以學會牠們的行為是無益的，是於事無補的，因此牠們變得被動，不再主動去做任何事。</a:t>
            </a:r>
            <a:endParaRPr lang="en-US" altLang="zh-TW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en-US" altLang="zh-TW">
              <a:solidFill>
                <a:srgbClr val="141414"/>
              </a:solidFill>
              <a:ea typeface="新細明體" panose="02020500000000000000" pitchFamily="18" charset="-120"/>
            </a:endParaRPr>
          </a:p>
          <a:p>
            <a:pPr eaLnBrk="1" hangingPunct="1"/>
            <a:endParaRPr lang="en-US" altLang="zh-TW">
              <a:solidFill>
                <a:srgbClr val="141414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2E67FB-9963-45AB-A592-B1922C87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進展監控的重要性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217D3B-8C75-4F97-950C-2018777BB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302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標題 1">
            <a:extLst>
              <a:ext uri="{FF2B5EF4-FFF2-40B4-BE49-F238E27FC236}">
                <a16:creationId xmlns:a16="http://schemas.microsoft.com/office/drawing/2014/main" id="{A4399726-1DDC-4A5C-813C-065B071FF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163" y="274638"/>
            <a:ext cx="8229600" cy="1143000"/>
          </a:xfrm>
        </p:spPr>
        <p:txBody>
          <a:bodyPr/>
          <a:lstStyle/>
          <a:p>
            <a:r>
              <a:rPr lang="zh-TW" altLang="en-US" dirty="0"/>
              <a:t>有效的教學原則</a:t>
            </a:r>
          </a:p>
        </p:txBody>
      </p:sp>
      <p:grpSp>
        <p:nvGrpSpPr>
          <p:cNvPr id="3" name="群組 7">
            <a:extLst>
              <a:ext uri="{FF2B5EF4-FFF2-40B4-BE49-F238E27FC236}">
                <a16:creationId xmlns:a16="http://schemas.microsoft.com/office/drawing/2014/main" id="{ECEC39B9-2359-4182-B8CA-C12511D52BEF}"/>
              </a:ext>
            </a:extLst>
          </p:cNvPr>
          <p:cNvGrpSpPr>
            <a:grpSpLocks/>
          </p:cNvGrpSpPr>
          <p:nvPr/>
        </p:nvGrpSpPr>
        <p:grpSpPr bwMode="auto">
          <a:xfrm>
            <a:off x="685807" y="1749425"/>
            <a:ext cx="7707313" cy="4508500"/>
            <a:chOff x="686358" y="1750199"/>
            <a:chExt cx="7707166" cy="4507961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群組 2">
              <a:extLst>
                <a:ext uri="{FF2B5EF4-FFF2-40B4-BE49-F238E27FC236}">
                  <a16:creationId xmlns:a16="http://schemas.microsoft.com/office/drawing/2014/main" id="{C951C143-0F53-41D9-B622-1418622B0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815" y="1750199"/>
              <a:ext cx="7685674" cy="1459777"/>
              <a:chOff x="718207" y="2130081"/>
              <a:chExt cx="7685674" cy="1459777"/>
            </a:xfrm>
            <a:grpFill/>
          </p:grpSpPr>
          <p:sp>
            <p:nvSpPr>
              <p:cNvPr id="2" name="圓角矩形 1">
                <a:extLst>
                  <a:ext uri="{FF2B5EF4-FFF2-40B4-BE49-F238E27FC236}">
                    <a16:creationId xmlns:a16="http://schemas.microsoft.com/office/drawing/2014/main" id="{9DDEB0DD-0EBE-4B7B-AD9B-74970545F1BD}"/>
                  </a:ext>
                </a:extLst>
              </p:cNvPr>
              <p:cNvSpPr/>
              <p:nvPr/>
            </p:nvSpPr>
            <p:spPr>
              <a:xfrm>
                <a:off x="718625" y="2133256"/>
                <a:ext cx="2484390" cy="1457150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早期介入</a:t>
                </a:r>
              </a:p>
            </p:txBody>
          </p:sp>
          <p:sp>
            <p:nvSpPr>
              <p:cNvPr id="18" name="圓角矩形 17">
                <a:extLst>
                  <a:ext uri="{FF2B5EF4-FFF2-40B4-BE49-F238E27FC236}">
                    <a16:creationId xmlns:a16="http://schemas.microsoft.com/office/drawing/2014/main" id="{44BA70F9-6281-4C18-AFCF-C5CA0E359822}"/>
                  </a:ext>
                </a:extLst>
              </p:cNvPr>
              <p:cNvSpPr/>
              <p:nvPr/>
            </p:nvSpPr>
            <p:spPr>
              <a:xfrm>
                <a:off x="3290326" y="2133256"/>
                <a:ext cx="2519315" cy="1457150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頻繁重覆</a:t>
                </a:r>
              </a:p>
            </p:txBody>
          </p:sp>
          <p:sp>
            <p:nvSpPr>
              <p:cNvPr id="19" name="圓角矩形 18">
                <a:extLst>
                  <a:ext uri="{FF2B5EF4-FFF2-40B4-BE49-F238E27FC236}">
                    <a16:creationId xmlns:a16="http://schemas.microsoft.com/office/drawing/2014/main" id="{B3DB8B4D-8C41-4881-AFFF-9CDEE645BAC3}"/>
                  </a:ext>
                </a:extLst>
              </p:cNvPr>
              <p:cNvSpPr/>
              <p:nvPr/>
            </p:nvSpPr>
            <p:spPr>
              <a:xfrm>
                <a:off x="5884251" y="2130081"/>
                <a:ext cx="2519315" cy="1457150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給學生成功的機會</a:t>
                </a:r>
              </a:p>
            </p:txBody>
          </p:sp>
        </p:grpSp>
        <p:grpSp>
          <p:nvGrpSpPr>
            <p:cNvPr id="5" name="群組 19">
              <a:extLst>
                <a:ext uri="{FF2B5EF4-FFF2-40B4-BE49-F238E27FC236}">
                  <a16:creationId xmlns:a16="http://schemas.microsoft.com/office/drawing/2014/main" id="{F472ACBC-F338-492A-8177-895523A5B2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358" y="3265142"/>
              <a:ext cx="7707165" cy="1469965"/>
              <a:chOff x="718207" y="2130081"/>
              <a:chExt cx="7707165" cy="1469965"/>
            </a:xfrm>
            <a:grpFill/>
          </p:grpSpPr>
          <p:sp>
            <p:nvSpPr>
              <p:cNvPr id="21" name="圓角矩形 20">
                <a:extLst>
                  <a:ext uri="{FF2B5EF4-FFF2-40B4-BE49-F238E27FC236}">
                    <a16:creationId xmlns:a16="http://schemas.microsoft.com/office/drawing/2014/main" id="{1037080F-CF3C-4572-B8C7-1E37809AD79D}"/>
                  </a:ext>
                </a:extLst>
              </p:cNvPr>
              <p:cNvSpPr/>
              <p:nvPr/>
            </p:nvSpPr>
            <p:spPr>
              <a:xfrm>
                <a:off x="718207" y="2132607"/>
                <a:ext cx="2501852" cy="1457151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明示教學</a:t>
                </a:r>
              </a:p>
            </p:txBody>
          </p:sp>
          <p:sp>
            <p:nvSpPr>
              <p:cNvPr id="22" name="圓角矩形 21">
                <a:extLst>
                  <a:ext uri="{FF2B5EF4-FFF2-40B4-BE49-F238E27FC236}">
                    <a16:creationId xmlns:a16="http://schemas.microsoft.com/office/drawing/2014/main" id="{86043B52-5F95-458D-9655-0AA1D526435B}"/>
                  </a:ext>
                </a:extLst>
              </p:cNvPr>
              <p:cNvSpPr/>
              <p:nvPr/>
            </p:nvSpPr>
            <p:spPr>
              <a:xfrm>
                <a:off x="3323245" y="2142131"/>
                <a:ext cx="2506614" cy="1457151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結構化的</a:t>
                </a:r>
                <a:endParaRPr lang="en-US" altLang="zh-TW" sz="3200" dirty="0">
                  <a:solidFill>
                    <a:schemeClr val="bg1">
                      <a:lumMod val="10000"/>
                    </a:schemeClr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教學程序</a:t>
                </a:r>
              </a:p>
            </p:txBody>
          </p:sp>
          <p:sp>
            <p:nvSpPr>
              <p:cNvPr id="23" name="圓角矩形 22">
                <a:extLst>
                  <a:ext uri="{FF2B5EF4-FFF2-40B4-BE49-F238E27FC236}">
                    <a16:creationId xmlns:a16="http://schemas.microsoft.com/office/drawing/2014/main" id="{AB1C33A4-4C01-4971-B025-EA3D54F6ECAE}"/>
                  </a:ext>
                </a:extLst>
              </p:cNvPr>
              <p:cNvSpPr/>
              <p:nvPr/>
            </p:nvSpPr>
            <p:spPr>
              <a:xfrm>
                <a:off x="5906058" y="2129432"/>
                <a:ext cx="2519315" cy="1457151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教學無空檔</a:t>
                </a:r>
              </a:p>
            </p:txBody>
          </p:sp>
        </p:grpSp>
        <p:grpSp>
          <p:nvGrpSpPr>
            <p:cNvPr id="6" name="群組 23">
              <a:extLst>
                <a:ext uri="{FF2B5EF4-FFF2-40B4-BE49-F238E27FC236}">
                  <a16:creationId xmlns:a16="http://schemas.microsoft.com/office/drawing/2014/main" id="{01E6A810-E0C5-46A7-90E9-6F2A13632F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833" y="4776612"/>
              <a:ext cx="7693691" cy="1481548"/>
              <a:chOff x="750864" y="2119195"/>
              <a:chExt cx="7693691" cy="1481548"/>
            </a:xfrm>
            <a:grpFill/>
          </p:grpSpPr>
          <p:sp>
            <p:nvSpPr>
              <p:cNvPr id="25" name="圓角矩形 24">
                <a:extLst>
                  <a:ext uri="{FF2B5EF4-FFF2-40B4-BE49-F238E27FC236}">
                    <a16:creationId xmlns:a16="http://schemas.microsoft.com/office/drawing/2014/main" id="{2DAF5993-F394-4D73-A042-FD64EA26BCCC}"/>
                  </a:ext>
                </a:extLst>
              </p:cNvPr>
              <p:cNvSpPr/>
              <p:nvPr/>
            </p:nvSpPr>
            <p:spPr>
              <a:xfrm>
                <a:off x="750089" y="2134068"/>
                <a:ext cx="2495502" cy="1455564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教導策略</a:t>
                </a:r>
              </a:p>
              <a:p>
                <a:pPr algn="ctr" eaLnBrk="1" hangingPunct="1">
                  <a:defRPr/>
                </a:pPr>
                <a:endParaRPr lang="zh-TW" altLang="en-US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6" name="圓角矩形 25">
                <a:extLst>
                  <a:ext uri="{FF2B5EF4-FFF2-40B4-BE49-F238E27FC236}">
                    <a16:creationId xmlns:a16="http://schemas.microsoft.com/office/drawing/2014/main" id="{0D91E715-BEC9-4A3F-8808-456EFD7653DD}"/>
                  </a:ext>
                </a:extLst>
              </p:cNvPr>
              <p:cNvSpPr/>
              <p:nvPr/>
            </p:nvSpPr>
            <p:spPr>
              <a:xfrm>
                <a:off x="3334490" y="2143592"/>
                <a:ext cx="2520902" cy="1457151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新材料與先備經驗連結</a:t>
                </a:r>
              </a:p>
            </p:txBody>
          </p:sp>
          <p:sp>
            <p:nvSpPr>
              <p:cNvPr id="27" name="圓角矩形 26">
                <a:extLst>
                  <a:ext uri="{FF2B5EF4-FFF2-40B4-BE49-F238E27FC236}">
                    <a16:creationId xmlns:a16="http://schemas.microsoft.com/office/drawing/2014/main" id="{3FA36204-896A-411E-8F08-20B725E33E10}"/>
                  </a:ext>
                </a:extLst>
              </p:cNvPr>
              <p:cNvSpPr/>
              <p:nvPr/>
            </p:nvSpPr>
            <p:spPr>
              <a:xfrm>
                <a:off x="5923653" y="2119783"/>
                <a:ext cx="2520902" cy="1457151"/>
              </a:xfrm>
              <a:prstGeom prst="round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3200" dirty="0">
                    <a:solidFill>
                      <a:schemeClr val="bg1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進展監控</a:t>
                </a:r>
              </a:p>
            </p:txBody>
          </p:sp>
        </p:grpSp>
      </p:grp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4CBBA92F-9490-4EDA-9811-2B68495A414B}"/>
              </a:ext>
            </a:extLst>
          </p:cNvPr>
          <p:cNvSpPr/>
          <p:nvPr/>
        </p:nvSpPr>
        <p:spPr>
          <a:xfrm>
            <a:off x="5889625" y="4776788"/>
            <a:ext cx="2486025" cy="1452562"/>
          </a:xfrm>
          <a:prstGeom prst="roundRect">
            <a:avLst/>
          </a:prstGeom>
          <a:solidFill>
            <a:srgbClr val="FFFFE1"/>
          </a:solidFill>
          <a:ln w="57150">
            <a:solidFill>
              <a:schemeClr val="accent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3200" dirty="0">
                <a:solidFill>
                  <a:schemeClr val="bg1">
                    <a:lumMod val="10000"/>
                  </a:schemeClr>
                </a:solidFill>
                <a:latin typeface="標楷體" pitchFamily="65" charset="-120"/>
                <a:ea typeface="標楷體" pitchFamily="65" charset="-120"/>
              </a:rPr>
              <a:t>進展監控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102" descr="Untitled-6">
            <a:extLst>
              <a:ext uri="{FF2B5EF4-FFF2-40B4-BE49-F238E27FC236}">
                <a16:creationId xmlns:a16="http://schemas.microsoft.com/office/drawing/2014/main" id="{E0FFD87B-EC24-49D1-A9F9-B7B119F3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171450"/>
            <a:ext cx="9667875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3" name="Picture 101" descr="card5">
            <a:extLst>
              <a:ext uri="{FF2B5EF4-FFF2-40B4-BE49-F238E27FC236}">
                <a16:creationId xmlns:a16="http://schemas.microsoft.com/office/drawing/2014/main" id="{FEDB4EF6-0E4B-44A1-A7D2-F35727073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7"/>
          <a:stretch>
            <a:fillRect/>
          </a:stretch>
        </p:blipFill>
        <p:spPr bwMode="auto">
          <a:xfrm>
            <a:off x="-811213" y="-198438"/>
            <a:ext cx="2106613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4" name="Picture 100" descr="card4">
            <a:extLst>
              <a:ext uri="{FF2B5EF4-FFF2-40B4-BE49-F238E27FC236}">
                <a16:creationId xmlns:a16="http://schemas.microsoft.com/office/drawing/2014/main" id="{FE35631F-DC80-4CAE-A6CC-555DA562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/>
          <a:stretch>
            <a:fillRect/>
          </a:stretch>
        </p:blipFill>
        <p:spPr bwMode="auto">
          <a:xfrm>
            <a:off x="-823913" y="-161925"/>
            <a:ext cx="2241551" cy="745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5" name="Picture 99" descr="card2">
            <a:extLst>
              <a:ext uri="{FF2B5EF4-FFF2-40B4-BE49-F238E27FC236}">
                <a16:creationId xmlns:a16="http://schemas.microsoft.com/office/drawing/2014/main" id="{6AD00F55-E786-45D7-86DB-EA121816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7"/>
          <a:stretch>
            <a:fillRect/>
          </a:stretch>
        </p:blipFill>
        <p:spPr bwMode="auto">
          <a:xfrm>
            <a:off x="-1171575" y="-171450"/>
            <a:ext cx="2719388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6" name="Rectangle 105">
            <a:extLst>
              <a:ext uri="{FF2B5EF4-FFF2-40B4-BE49-F238E27FC236}">
                <a16:creationId xmlns:a16="http://schemas.microsoft.com/office/drawing/2014/main" id="{471D2252-F6B1-44D9-85FE-1A92632D0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39688"/>
            <a:ext cx="1524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zh-TW" sz="1800">
              <a:ea typeface="新細明體" panose="02020500000000000000" pitchFamily="18" charset="-120"/>
            </a:endParaRPr>
          </a:p>
        </p:txBody>
      </p:sp>
      <p:pic>
        <p:nvPicPr>
          <p:cNvPr id="296967" name="Picture 98" descr="card1">
            <a:extLst>
              <a:ext uri="{FF2B5EF4-FFF2-40B4-BE49-F238E27FC236}">
                <a16:creationId xmlns:a16="http://schemas.microsoft.com/office/drawing/2014/main" id="{1C1ED6BC-98ED-43D7-B88C-6A8BC063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3"/>
          <a:stretch>
            <a:fillRect/>
          </a:stretch>
        </p:blipFill>
        <p:spPr bwMode="auto">
          <a:xfrm>
            <a:off x="-808038" y="-173038"/>
            <a:ext cx="2500313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8" name="Picture 112">
            <a:extLst>
              <a:ext uri="{FF2B5EF4-FFF2-40B4-BE49-F238E27FC236}">
                <a16:creationId xmlns:a16="http://schemas.microsoft.com/office/drawing/2014/main" id="{01C7722C-B798-4A89-B731-211332A0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/>
          <a:stretch>
            <a:fillRect/>
          </a:stretch>
        </p:blipFill>
        <p:spPr bwMode="auto">
          <a:xfrm>
            <a:off x="-1141413" y="-168275"/>
            <a:ext cx="2730501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Picture 113">
            <a:extLst>
              <a:ext uri="{FF2B5EF4-FFF2-40B4-BE49-F238E27FC236}">
                <a16:creationId xmlns:a16="http://schemas.microsoft.com/office/drawing/2014/main" id="{090CBC3B-E743-4C7D-9832-ABD71895A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/>
          <a:stretch>
            <a:fillRect/>
          </a:stretch>
        </p:blipFill>
        <p:spPr bwMode="auto">
          <a:xfrm>
            <a:off x="-1296988" y="-174625"/>
            <a:ext cx="2787651" cy="745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Picture 115">
            <a:extLst>
              <a:ext uri="{FF2B5EF4-FFF2-40B4-BE49-F238E27FC236}">
                <a16:creationId xmlns:a16="http://schemas.microsoft.com/office/drawing/2014/main" id="{2F4274AA-D982-4FF3-A742-AE6DC9AC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9"/>
          <a:stretch>
            <a:fillRect/>
          </a:stretch>
        </p:blipFill>
        <p:spPr bwMode="auto">
          <a:xfrm>
            <a:off x="-1296988" y="-125413"/>
            <a:ext cx="2719388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1" name="Picture 116">
            <a:extLst>
              <a:ext uri="{FF2B5EF4-FFF2-40B4-BE49-F238E27FC236}">
                <a16:creationId xmlns:a16="http://schemas.microsoft.com/office/drawing/2014/main" id="{9E006603-A3A2-4AF4-B710-B997CB40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4"/>
          <a:stretch>
            <a:fillRect/>
          </a:stretch>
        </p:blipFill>
        <p:spPr bwMode="auto">
          <a:xfrm>
            <a:off x="-1476375" y="-144463"/>
            <a:ext cx="2774950" cy="742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9CF2DC7-B588-4BF9-B907-7A4A21F8F817}"/>
              </a:ext>
            </a:extLst>
          </p:cNvPr>
          <p:cNvSpPr/>
          <p:nvPr/>
        </p:nvSpPr>
        <p:spPr>
          <a:xfrm>
            <a:off x="2028825" y="168275"/>
            <a:ext cx="5032375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常常考試好嗎？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76271492-8EF0-4CCC-8423-7783D5217FE7}"/>
              </a:ext>
            </a:extLst>
          </p:cNvPr>
          <p:cNvSpPr/>
          <p:nvPr/>
        </p:nvSpPr>
        <p:spPr>
          <a:xfrm>
            <a:off x="1289050" y="2636838"/>
            <a:ext cx="2736850" cy="8651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好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7ABA48C2-6DDF-4114-82DB-D28754E1FBB9}"/>
              </a:ext>
            </a:extLst>
          </p:cNvPr>
          <p:cNvSpPr/>
          <p:nvPr/>
        </p:nvSpPr>
        <p:spPr>
          <a:xfrm>
            <a:off x="5400675" y="2636838"/>
            <a:ext cx="2801938" cy="118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不好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B652628D-014C-4D34-9EDA-43BF45C5FF0E}"/>
              </a:ext>
            </a:extLst>
          </p:cNvPr>
          <p:cNvSpPr/>
          <p:nvPr/>
        </p:nvSpPr>
        <p:spPr>
          <a:xfrm>
            <a:off x="1150938" y="2636838"/>
            <a:ext cx="2874962" cy="1187450"/>
          </a:xfrm>
          <a:prstGeom prst="roundRect">
            <a:avLst/>
          </a:prstGeom>
          <a:solidFill>
            <a:srgbClr val="FFD1D1"/>
          </a:solidFill>
          <a:ln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102" descr="Untitled-6">
            <a:extLst>
              <a:ext uri="{FF2B5EF4-FFF2-40B4-BE49-F238E27FC236}">
                <a16:creationId xmlns:a16="http://schemas.microsoft.com/office/drawing/2014/main" id="{E92C677E-534E-4F28-9F73-6CC39ED0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38" y="-213483"/>
            <a:ext cx="9667875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1" name="Picture 101" descr="card5">
            <a:extLst>
              <a:ext uri="{FF2B5EF4-FFF2-40B4-BE49-F238E27FC236}">
                <a16:creationId xmlns:a16="http://schemas.microsoft.com/office/drawing/2014/main" id="{EB0D5BED-845D-4ED1-B036-26CC9737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7"/>
          <a:stretch>
            <a:fillRect/>
          </a:stretch>
        </p:blipFill>
        <p:spPr bwMode="auto">
          <a:xfrm>
            <a:off x="-811213" y="-198438"/>
            <a:ext cx="2106613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2" name="Picture 100" descr="card4">
            <a:extLst>
              <a:ext uri="{FF2B5EF4-FFF2-40B4-BE49-F238E27FC236}">
                <a16:creationId xmlns:a16="http://schemas.microsoft.com/office/drawing/2014/main" id="{10C45E9E-EBFD-4BC4-895A-7AFCA1B28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/>
          <a:stretch>
            <a:fillRect/>
          </a:stretch>
        </p:blipFill>
        <p:spPr bwMode="auto">
          <a:xfrm>
            <a:off x="-823913" y="-161925"/>
            <a:ext cx="2241551" cy="745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3" name="Picture 99" descr="card2">
            <a:extLst>
              <a:ext uri="{FF2B5EF4-FFF2-40B4-BE49-F238E27FC236}">
                <a16:creationId xmlns:a16="http://schemas.microsoft.com/office/drawing/2014/main" id="{0306EFF1-319F-41F2-BD0A-5E869BE3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7"/>
          <a:stretch>
            <a:fillRect/>
          </a:stretch>
        </p:blipFill>
        <p:spPr bwMode="auto">
          <a:xfrm>
            <a:off x="-1171575" y="-171450"/>
            <a:ext cx="2719388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4" name="Rectangle 105">
            <a:extLst>
              <a:ext uri="{FF2B5EF4-FFF2-40B4-BE49-F238E27FC236}">
                <a16:creationId xmlns:a16="http://schemas.microsoft.com/office/drawing/2014/main" id="{7B1D629B-AAC2-4F95-9FFA-DDA61784F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39688"/>
            <a:ext cx="1524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zh-TW" sz="1800">
              <a:ea typeface="新細明體" panose="02020500000000000000" pitchFamily="18" charset="-120"/>
            </a:endParaRPr>
          </a:p>
        </p:txBody>
      </p:sp>
      <p:pic>
        <p:nvPicPr>
          <p:cNvPr id="299015" name="Picture 98" descr="card1">
            <a:extLst>
              <a:ext uri="{FF2B5EF4-FFF2-40B4-BE49-F238E27FC236}">
                <a16:creationId xmlns:a16="http://schemas.microsoft.com/office/drawing/2014/main" id="{456DAA42-7910-4F73-9D3E-B3B15B37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3"/>
          <a:stretch>
            <a:fillRect/>
          </a:stretch>
        </p:blipFill>
        <p:spPr bwMode="auto">
          <a:xfrm>
            <a:off x="-808038" y="-173038"/>
            <a:ext cx="2500313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112">
            <a:extLst>
              <a:ext uri="{FF2B5EF4-FFF2-40B4-BE49-F238E27FC236}">
                <a16:creationId xmlns:a16="http://schemas.microsoft.com/office/drawing/2014/main" id="{3EB20D7C-5370-44BC-8744-B4788989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/>
          <a:stretch>
            <a:fillRect/>
          </a:stretch>
        </p:blipFill>
        <p:spPr bwMode="auto">
          <a:xfrm>
            <a:off x="-1141413" y="-168275"/>
            <a:ext cx="2730501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Picture 113">
            <a:extLst>
              <a:ext uri="{FF2B5EF4-FFF2-40B4-BE49-F238E27FC236}">
                <a16:creationId xmlns:a16="http://schemas.microsoft.com/office/drawing/2014/main" id="{4BFA21B0-D2D6-4ADF-B8C3-0F1E0790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/>
          <a:stretch>
            <a:fillRect/>
          </a:stretch>
        </p:blipFill>
        <p:spPr bwMode="auto">
          <a:xfrm>
            <a:off x="-1296988" y="-174625"/>
            <a:ext cx="2787651" cy="745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Picture 115">
            <a:extLst>
              <a:ext uri="{FF2B5EF4-FFF2-40B4-BE49-F238E27FC236}">
                <a16:creationId xmlns:a16="http://schemas.microsoft.com/office/drawing/2014/main" id="{66C98E99-C351-4296-BB02-BA12CD5B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9"/>
          <a:stretch>
            <a:fillRect/>
          </a:stretch>
        </p:blipFill>
        <p:spPr bwMode="auto">
          <a:xfrm>
            <a:off x="-1296988" y="-125413"/>
            <a:ext cx="2719388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9" name="Picture 116">
            <a:extLst>
              <a:ext uri="{FF2B5EF4-FFF2-40B4-BE49-F238E27FC236}">
                <a16:creationId xmlns:a16="http://schemas.microsoft.com/office/drawing/2014/main" id="{3ED9861D-0C9B-4EC6-9B1F-27ACDC221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4"/>
          <a:stretch>
            <a:fillRect/>
          </a:stretch>
        </p:blipFill>
        <p:spPr bwMode="auto">
          <a:xfrm>
            <a:off x="-1476375" y="-144463"/>
            <a:ext cx="2774950" cy="742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9EAAF1E-7B1C-4374-92D6-BA0F30B7C113}"/>
              </a:ext>
            </a:extLst>
          </p:cNvPr>
          <p:cNvSpPr/>
          <p:nvPr/>
        </p:nvSpPr>
        <p:spPr>
          <a:xfrm>
            <a:off x="1547813" y="168275"/>
            <a:ext cx="6056312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評量的目的是什麼</a:t>
            </a:r>
            <a:r>
              <a:rPr lang="en-US" altLang="zh-TW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39397E5F-4DA7-455D-87E4-3B03A0DC46CA}"/>
              </a:ext>
            </a:extLst>
          </p:cNvPr>
          <p:cNvSpPr/>
          <p:nvPr/>
        </p:nvSpPr>
        <p:spPr>
          <a:xfrm>
            <a:off x="1368425" y="2168525"/>
            <a:ext cx="2663825" cy="108108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ln w="1905"/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比出高下</a:t>
            </a: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9C183EC2-1905-41AD-B03B-1F1E8C0718B8}"/>
              </a:ext>
            </a:extLst>
          </p:cNvPr>
          <p:cNvSpPr/>
          <p:nvPr/>
        </p:nvSpPr>
        <p:spPr>
          <a:xfrm>
            <a:off x="4967288" y="2168525"/>
            <a:ext cx="3744912" cy="108108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ln w="1905"/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瞭解精熟程度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F0D450B6-5322-42B1-A759-F2CB1EE97DAF}"/>
              </a:ext>
            </a:extLst>
          </p:cNvPr>
          <p:cNvSpPr/>
          <p:nvPr/>
        </p:nvSpPr>
        <p:spPr>
          <a:xfrm>
            <a:off x="4967288" y="2168525"/>
            <a:ext cx="3744912" cy="1081088"/>
          </a:xfrm>
          <a:prstGeom prst="roundRect">
            <a:avLst/>
          </a:prstGeom>
          <a:solidFill>
            <a:srgbClr val="FFCC99"/>
          </a:solidFill>
          <a:ln w="38100">
            <a:solidFill>
              <a:srgbClr val="FF993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ln w="1905"/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瞭解精熟程度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102" descr="Untitled-6">
            <a:extLst>
              <a:ext uri="{FF2B5EF4-FFF2-40B4-BE49-F238E27FC236}">
                <a16:creationId xmlns:a16="http://schemas.microsoft.com/office/drawing/2014/main" id="{551A5C94-1722-4FEF-9C22-E1FB9ED9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171450"/>
            <a:ext cx="9667875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59" name="Picture 101" descr="card5">
            <a:extLst>
              <a:ext uri="{FF2B5EF4-FFF2-40B4-BE49-F238E27FC236}">
                <a16:creationId xmlns:a16="http://schemas.microsoft.com/office/drawing/2014/main" id="{3E8AF049-38B6-4FFA-829C-CEDCFDBD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7"/>
          <a:stretch>
            <a:fillRect/>
          </a:stretch>
        </p:blipFill>
        <p:spPr bwMode="auto">
          <a:xfrm>
            <a:off x="-811213" y="-198438"/>
            <a:ext cx="2106613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0" name="Picture 100" descr="card4">
            <a:extLst>
              <a:ext uri="{FF2B5EF4-FFF2-40B4-BE49-F238E27FC236}">
                <a16:creationId xmlns:a16="http://schemas.microsoft.com/office/drawing/2014/main" id="{2696112C-26C4-4856-BA9C-A6449D86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/>
          <a:stretch>
            <a:fillRect/>
          </a:stretch>
        </p:blipFill>
        <p:spPr bwMode="auto">
          <a:xfrm>
            <a:off x="-823913" y="-161925"/>
            <a:ext cx="2241551" cy="745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1" name="Picture 99" descr="card2">
            <a:extLst>
              <a:ext uri="{FF2B5EF4-FFF2-40B4-BE49-F238E27FC236}">
                <a16:creationId xmlns:a16="http://schemas.microsoft.com/office/drawing/2014/main" id="{A431E87A-0EAB-452F-8700-1006F0BA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7"/>
          <a:stretch>
            <a:fillRect/>
          </a:stretch>
        </p:blipFill>
        <p:spPr bwMode="auto">
          <a:xfrm>
            <a:off x="-1171575" y="-171450"/>
            <a:ext cx="2719388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2" name="Rectangle 105">
            <a:extLst>
              <a:ext uri="{FF2B5EF4-FFF2-40B4-BE49-F238E27FC236}">
                <a16:creationId xmlns:a16="http://schemas.microsoft.com/office/drawing/2014/main" id="{02BA3764-8247-4981-8493-08549C027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39688"/>
            <a:ext cx="1524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zh-TW" sz="1800">
              <a:ea typeface="新細明體" panose="02020500000000000000" pitchFamily="18" charset="-120"/>
            </a:endParaRPr>
          </a:p>
        </p:txBody>
      </p:sp>
      <p:pic>
        <p:nvPicPr>
          <p:cNvPr id="301063" name="Picture 98" descr="card1">
            <a:extLst>
              <a:ext uri="{FF2B5EF4-FFF2-40B4-BE49-F238E27FC236}">
                <a16:creationId xmlns:a16="http://schemas.microsoft.com/office/drawing/2014/main" id="{30B97807-BFBB-439A-A670-A57DDE13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3"/>
          <a:stretch>
            <a:fillRect/>
          </a:stretch>
        </p:blipFill>
        <p:spPr bwMode="auto">
          <a:xfrm>
            <a:off x="-808038" y="-173038"/>
            <a:ext cx="2500313" cy="745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4" name="Picture 112">
            <a:extLst>
              <a:ext uri="{FF2B5EF4-FFF2-40B4-BE49-F238E27FC236}">
                <a16:creationId xmlns:a16="http://schemas.microsoft.com/office/drawing/2014/main" id="{82E3078F-73C4-47DB-A1E9-3D28B51FB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/>
          <a:stretch>
            <a:fillRect/>
          </a:stretch>
        </p:blipFill>
        <p:spPr bwMode="auto">
          <a:xfrm>
            <a:off x="-1141413" y="-168275"/>
            <a:ext cx="2730501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5" name="Picture 113">
            <a:extLst>
              <a:ext uri="{FF2B5EF4-FFF2-40B4-BE49-F238E27FC236}">
                <a16:creationId xmlns:a16="http://schemas.microsoft.com/office/drawing/2014/main" id="{C8C51E35-42E1-4869-BBE7-767743DC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/>
          <a:stretch>
            <a:fillRect/>
          </a:stretch>
        </p:blipFill>
        <p:spPr bwMode="auto">
          <a:xfrm>
            <a:off x="-1296988" y="-174625"/>
            <a:ext cx="2787651" cy="745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6" name="Picture 115">
            <a:extLst>
              <a:ext uri="{FF2B5EF4-FFF2-40B4-BE49-F238E27FC236}">
                <a16:creationId xmlns:a16="http://schemas.microsoft.com/office/drawing/2014/main" id="{78F8EC6D-4284-4E13-99EC-918CE890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9"/>
          <a:stretch>
            <a:fillRect/>
          </a:stretch>
        </p:blipFill>
        <p:spPr bwMode="auto">
          <a:xfrm>
            <a:off x="-1296988" y="-125413"/>
            <a:ext cx="2719388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7" name="Picture 116">
            <a:extLst>
              <a:ext uri="{FF2B5EF4-FFF2-40B4-BE49-F238E27FC236}">
                <a16:creationId xmlns:a16="http://schemas.microsoft.com/office/drawing/2014/main" id="{8E254061-D536-4B23-9F01-5B362349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4"/>
          <a:stretch>
            <a:fillRect/>
          </a:stretch>
        </p:blipFill>
        <p:spPr bwMode="auto">
          <a:xfrm>
            <a:off x="-1476375" y="-144463"/>
            <a:ext cx="2774950" cy="742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19FB56B-938D-4DB9-B682-4D0CFC89F9C2}"/>
              </a:ext>
            </a:extLst>
          </p:cNvPr>
          <p:cNvSpPr/>
          <p:nvPr/>
        </p:nvSpPr>
        <p:spPr>
          <a:xfrm>
            <a:off x="1763713" y="168275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進展監控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49C7F35-59A6-4B33-B9D5-BC457AF51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557338"/>
            <a:ext cx="8064500" cy="43894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zh-TW" altLang="en-US" sz="3200" b="1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設定達成的目標</a:t>
            </a:r>
          </a:p>
          <a:p>
            <a:pPr lvl="1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zh-TW" altLang="en-US" sz="3200" b="1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持續的進展監控</a:t>
            </a:r>
          </a:p>
          <a:p>
            <a:pPr lvl="1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zh-TW" altLang="en-US" sz="3200" b="1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評估教學的有效性</a:t>
            </a:r>
          </a:p>
          <a:p>
            <a:pPr lvl="1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zh-TW" altLang="en-US" sz="3200" b="1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建立數據本位的管理系統</a:t>
            </a:r>
            <a:endParaRPr lang="en-US" altLang="zh-TW" sz="3200" b="1" kern="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lnSpc>
                <a:spcPts val="3300"/>
              </a:lnSpc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zh-TW" altLang="en-US" sz="32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別忘了，每一位學生的能力不一樣，</a:t>
            </a:r>
            <a:endParaRPr lang="en-US" altLang="zh-TW" sz="32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eaLnBrk="1" hangingPunct="1">
              <a:lnSpc>
                <a:spcPts val="3300"/>
              </a:lnSpc>
              <a:spcBef>
                <a:spcPct val="50000"/>
              </a:spcBef>
              <a:buFont typeface="Wingdings 2" pitchFamily="18" charset="2"/>
              <a:buNone/>
              <a:defRPr/>
            </a:pPr>
            <a:r>
              <a:rPr lang="zh-TW" altLang="en-US" sz="32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最好能有差異化的學習目標</a:t>
            </a:r>
            <a:r>
              <a:rPr lang="en-US" altLang="zh-TW" sz="32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2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標題 1">
            <a:extLst>
              <a:ext uri="{FF2B5EF4-FFF2-40B4-BE49-F238E27FC236}">
                <a16:creationId xmlns:a16="http://schemas.microsoft.com/office/drawing/2014/main" id="{E7840FC2-0280-4582-90B7-B3EFDCF0F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8001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四組大學生，背</a:t>
            </a:r>
            <a:r>
              <a:rPr lang="en-US" altLang="zh-TW" sz="40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40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個史瓦濟蘭的單字</a:t>
            </a:r>
            <a:br>
              <a:rPr lang="en-US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表</a:t>
            </a:r>
            <a:r>
              <a:rPr lang="en-US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實驗中每一組</a:t>
            </a:r>
            <a:r>
              <a:rPr lang="zh-TW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用功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(S)</a:t>
            </a:r>
            <a:r>
              <a:rPr lang="zh-TW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zh-TW" sz="28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小考</a:t>
            </a:r>
            <a:r>
              <a:rPr lang="en-US" altLang="zh-TW" sz="28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(T)</a:t>
            </a:r>
            <a:r>
              <a:rPr lang="zh-TW" altLang="zh-TW" sz="2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的嘗試次數</a:t>
            </a:r>
            <a:endParaRPr lang="zh-TW" altLang="en-US" sz="28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2F451DE-FEA6-4E23-BD7B-EF184D2AC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531387"/>
              </p:ext>
            </p:extLst>
          </p:nvPr>
        </p:nvGraphicFramePr>
        <p:xfrm>
          <a:off x="722313" y="2384425"/>
          <a:ext cx="7715250" cy="2988790"/>
        </p:xfrm>
        <a:graphic>
          <a:graphicData uri="http://schemas.openxmlformats.org/drawingml/2006/table">
            <a:tbl>
              <a:tblPr/>
              <a:tblGrid>
                <a:gridCol w="912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218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組別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Ｓ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Ｔ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Ｓ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Ｔ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Ｓ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Ｔ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Ｓ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Ｔ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CCC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 T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320.0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0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SnT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26.8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236.8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3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STn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27.9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11.8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3.3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243.0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8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SnTn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27.1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27.1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C4C4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154.8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3175" name="矩形 4">
            <a:extLst>
              <a:ext uri="{FF2B5EF4-FFF2-40B4-BE49-F238E27FC236}">
                <a16:creationId xmlns:a16="http://schemas.microsoft.com/office/drawing/2014/main" id="{1A2EE78F-4E8D-4082-A91D-0FBC0CEA0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5583558"/>
            <a:ext cx="5599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Karpicke &amp; Roediger</a:t>
            </a:r>
            <a:r>
              <a:rPr lang="zh-TW" altLang="zh-TW" sz="24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24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2008; Science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lang="zh-TW" altLang="en-US" sz="1800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圖片 2">
            <a:extLst>
              <a:ext uri="{FF2B5EF4-FFF2-40B4-BE49-F238E27FC236}">
                <a16:creationId xmlns:a16="http://schemas.microsoft.com/office/drawing/2014/main" id="{BA9B7C93-C96D-4A32-857D-38F8C332F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427537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80F9F8-509A-4466-AC4B-51E3C8F93B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zh-TW" alt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結論：記憶提取練習對學習非常重要！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72E350-E87F-49A2-A07C-072421F218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97333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31A4CD-40FF-4137-BE72-E7A861E6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直接來看案例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450F6D-D9C8-4E9C-9A5C-7AFB82218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曾世杰 </a:t>
            </a:r>
          </a:p>
        </p:txBody>
      </p:sp>
    </p:spTree>
    <p:extLst>
      <p:ext uri="{BB962C8B-B14F-4D97-AF65-F5344CB8AC3E}">
        <p14:creationId xmlns:p14="http://schemas.microsoft.com/office/powerpoint/2010/main" val="399588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Questions</a:t>
            </a:r>
            <a:r>
              <a:rPr lang="zh-TW" altLang="en-US" dirty="0"/>
              <a:t> </a:t>
            </a:r>
            <a:r>
              <a:rPr lang="en-US" altLang="zh-TW" dirty="0"/>
              <a:t>&amp; Discussion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Thank you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318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763500-B77E-46A0-8393-182C141D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163" y="3224213"/>
            <a:ext cx="5964237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TW" altLang="zh-TW" sz="4900" b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愛的教育？</a:t>
            </a:r>
            <a:br>
              <a:rPr lang="en-US" altLang="zh-TW" sz="4900" b="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49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沒有失敗的學校？</a:t>
            </a:r>
            <a:br>
              <a:rPr lang="en-US" altLang="zh-TW" sz="4900" b="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4900" b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完全尊重接納、無條件關注？</a:t>
            </a:r>
            <a:br>
              <a:rPr lang="en-US" altLang="zh-TW" sz="4900" b="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zh-TW" sz="4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標題 1">
            <a:extLst>
              <a:ext uri="{FF2B5EF4-FFF2-40B4-BE49-F238E27FC236}">
                <a16:creationId xmlns:a16="http://schemas.microsoft.com/office/drawing/2014/main" id="{6F868794-DAF0-4507-A7F4-FA9EE0685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850" y="404813"/>
            <a:ext cx="8229600" cy="1143000"/>
          </a:xfrm>
        </p:spPr>
        <p:txBody>
          <a:bodyPr/>
          <a:lstStyle/>
          <a:p>
            <a:endParaRPr lang="zh-TW" altLang="zh-TW"/>
          </a:p>
        </p:txBody>
      </p:sp>
      <p:pic>
        <p:nvPicPr>
          <p:cNvPr id="135171" name="內容版面配置區 3">
            <a:extLst>
              <a:ext uri="{FF2B5EF4-FFF2-40B4-BE49-F238E27FC236}">
                <a16:creationId xmlns:a16="http://schemas.microsoft.com/office/drawing/2014/main" id="{8AA6E630-67D8-4768-B63D-C08FAC7CAF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0"/>
            <a:ext cx="8496300" cy="6915150"/>
          </a:xfrm>
        </p:spPr>
      </p:pic>
      <p:sp>
        <p:nvSpPr>
          <p:cNvPr id="135172" name="文字方塊 4">
            <a:extLst>
              <a:ext uri="{FF2B5EF4-FFF2-40B4-BE49-F238E27FC236}">
                <a16:creationId xmlns:a16="http://schemas.microsoft.com/office/drawing/2014/main" id="{588C6765-9215-42E6-A94E-5A40975E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989138"/>
            <a:ext cx="36004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習得無助研究</a:t>
            </a:r>
            <a:r>
              <a:rPr lang="en-US" altLang="zh-TW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神經科學的啟示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3622</Words>
  <Application>Microsoft Office PowerPoint</Application>
  <PresentationFormat>如螢幕大小 (4:3)</PresentationFormat>
  <Paragraphs>404</Paragraphs>
  <Slides>79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79</vt:i4>
      </vt:variant>
    </vt:vector>
  </HeadingPairs>
  <TitlesOfParts>
    <vt:vector size="95" baseType="lpstr">
      <vt:lpstr>SimSun</vt:lpstr>
      <vt:lpstr>微軟正黑體</vt:lpstr>
      <vt:lpstr>新細明體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Office 佈景主題</vt:lpstr>
      <vt:lpstr>回顧</vt:lpstr>
      <vt:lpstr>6_預設簡報設計</vt:lpstr>
      <vt:lpstr>1_回顧</vt:lpstr>
      <vt:lpstr>Default Design</vt:lpstr>
      <vt:lpstr>PowerPoint 簡報</vt:lpstr>
      <vt:lpstr>大綱</vt:lpstr>
      <vt:lpstr>那個做教學研究的…</vt:lpstr>
      <vt:lpstr>PowerPoint 簡報</vt:lpstr>
      <vt:lpstr>習得無助的實驗 Maier &amp; Segliman(1967)</vt:lpstr>
      <vt:lpstr>前述實驗一天之後，三組狗都來進行這個逃避電擊的實驗</vt:lpstr>
      <vt:lpstr>1967年的結論：無助感是學來的</vt:lpstr>
      <vt:lpstr>愛的教育？ 沒有失敗的學校？ 完全尊重接納、無條件關注？ </vt:lpstr>
      <vt:lpstr>PowerPoint 簡報</vt:lpstr>
      <vt:lpstr>PowerPoint 簡報</vt:lpstr>
      <vt:lpstr>重點不在習得無助， 而在於成功的經驗， 因為它引出對未來的期待…</vt:lpstr>
      <vt:lpstr>邱老師的快樂操鍊</vt:lpstr>
      <vt:lpstr>邱老師的快樂操鍊</vt:lpstr>
      <vt:lpstr>Hattie: 各種教學法(取向)的效果值</vt:lpstr>
      <vt:lpstr>什麼是效果值? (Effect Size)</vt:lpstr>
      <vt:lpstr>John Hattie:  Visible Learning</vt:lpstr>
      <vt:lpstr>PowerPoint 簡報</vt:lpstr>
      <vt:lpstr>PowerPoint 簡報</vt:lpstr>
      <vt:lpstr>PowerPoint 簡報</vt:lpstr>
      <vt:lpstr>刻意練習  輕簡介            比天賦更關鍵的學習法</vt:lpstr>
      <vt:lpstr>PowerPoint 簡報</vt:lpstr>
      <vt:lpstr>莫札特的絶對音感，天生的？</vt:lpstr>
      <vt:lpstr>職業球員的出生月份（異數，pp 33~44）</vt:lpstr>
      <vt:lpstr>天生的絶對音感？</vt:lpstr>
      <vt:lpstr>會不會打球，和星座有關？</vt:lpstr>
      <vt:lpstr>台灣孩子會不會讀書，和出生日期有關？（余民寧，2019）</vt:lpstr>
      <vt:lpstr>政大余民寧教授的發現＆建議</vt:lpstr>
      <vt:lpstr>刻意練習的特色（Ericsson &amp; Pool, 2017）</vt:lpstr>
      <vt:lpstr>確立目標後，個體在指導下跨出舒適區，精確地把有限的時間和認知資源，用在最需要學習的技能上。</vt:lpstr>
      <vt:lpstr>跨出舒適區一點點</vt:lpstr>
      <vt:lpstr>如何達成崇越盃自行車武嶺挑戰賽？</vt:lpstr>
      <vt:lpstr>享受挑戰 我愛丟臉 不是難的不做</vt:lpstr>
      <vt:lpstr>PowerPoint 簡報</vt:lpstr>
      <vt:lpstr>責任逐漸轉移的教學模式 The Gradual Release of Responsibility model of instruction (GROR, Pearson &amp; Gallagher, 1983). </vt:lpstr>
      <vt:lpstr>GRR教學四步驟（McVee et al., 2015）</vt:lpstr>
      <vt:lpstr>PowerPoint 簡報</vt:lpstr>
      <vt:lpstr>  （一）差異化教學怎麼做？   以看漫畫學語文差異畫教材為例</vt:lpstr>
      <vt:lpstr>貨車卡涵洞-課文1-3</vt:lpstr>
      <vt:lpstr>   同一策略貫穿單元，精熟學習</vt:lpstr>
      <vt:lpstr>新詞解碼策略—責任逐漸轉移給學生</vt:lpstr>
      <vt:lpstr>（二）字母拼讀直接教學100課</vt:lpstr>
      <vt:lpstr>DISTAR課程的逐字教案</vt:lpstr>
      <vt:lpstr>我愛丟臉，上傳教學影帶</vt:lpstr>
      <vt:lpstr>教學的檢核點是技能，不是知識</vt:lpstr>
      <vt:lpstr>蘭嶼朗島來的小巴諾學英文…</vt:lpstr>
      <vt:lpstr>刻意練習的特色（Ericsson &amp; Pool, 2017）</vt:lpstr>
      <vt:lpstr>（三）、GRR的師培： 補救教學實習跨課程設計 </vt:lpstr>
      <vt:lpstr>PowerPoint 簡報</vt:lpstr>
      <vt:lpstr>PowerPoint 簡報</vt:lpstr>
      <vt:lpstr>PowerPoint 簡報</vt:lpstr>
      <vt:lpstr>平均來說，每學期每位師範生…</vt:lpstr>
      <vt:lpstr>補救教學實習一、二、三</vt:lpstr>
      <vt:lpstr>PowerPoint 簡報</vt:lpstr>
      <vt:lpstr>PowerPoint 簡報</vt:lpstr>
      <vt:lpstr>優點對師資生而言</vt:lpstr>
      <vt:lpstr>優點對師培大學而言</vt:lpstr>
      <vt:lpstr>PowerPoint 簡報</vt:lpstr>
      <vt:lpstr>PowerPoint 簡報</vt:lpstr>
      <vt:lpstr>PowerPoint 簡報</vt:lpstr>
      <vt:lpstr>研究法：最重要卻最難教的課程</vt:lpstr>
      <vt:lpstr>刻意練習第一步：界定學習表現的目標</vt:lpstr>
      <vt:lpstr>評量方式</vt:lpstr>
      <vt:lpstr>GRR的教學步驟與教學內容規劃</vt:lpstr>
      <vt:lpstr>PowerPoint 簡報</vt:lpstr>
      <vt:lpstr>表層經驗會影響深層結構</vt:lpstr>
      <vt:lpstr>PowerPoint 簡報</vt:lpstr>
      <vt:lpstr>四、教學實踐研究計畫的撰寫</vt:lpstr>
      <vt:lpstr>教學實踐研究計畫宗旨</vt:lpstr>
      <vt:lpstr>重點提醒…</vt:lpstr>
      <vt:lpstr>進展監控的重要性</vt:lpstr>
      <vt:lpstr>有效的教學原則</vt:lpstr>
      <vt:lpstr>PowerPoint 簡報</vt:lpstr>
      <vt:lpstr>PowerPoint 簡報</vt:lpstr>
      <vt:lpstr>PowerPoint 簡報</vt:lpstr>
      <vt:lpstr>四組大學生，背40個史瓦濟蘭的單字  表1.實驗中每一組用功(S)和小考(T)的嘗試次數</vt:lpstr>
      <vt:lpstr>PowerPoint 簡報</vt:lpstr>
      <vt:lpstr>結論：記憶提取練習對學習非常重要！</vt:lpstr>
      <vt:lpstr>直接來看案例….</vt:lpstr>
      <vt:lpstr>Questions &amp;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tzengjay</cp:lastModifiedBy>
  <cp:revision>90</cp:revision>
  <dcterms:created xsi:type="dcterms:W3CDTF">2021-01-14T03:09:11Z</dcterms:created>
  <dcterms:modified xsi:type="dcterms:W3CDTF">2025-10-07T15:38:06Z</dcterms:modified>
</cp:coreProperties>
</file>