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71" r:id="rId2"/>
    <p:sldId id="277" r:id="rId3"/>
    <p:sldId id="278" r:id="rId4"/>
    <p:sldId id="279" r:id="rId5"/>
    <p:sldId id="280" r:id="rId6"/>
    <p:sldId id="281" r:id="rId7"/>
    <p:sldId id="282" r:id="rId8"/>
    <p:sldId id="283" r:id="rId9"/>
  </p:sldIdLst>
  <p:sldSz cx="12192000" cy="6858000"/>
  <p:notesSz cx="6858000" cy="9144000"/>
  <p:embeddedFontLst>
    <p:embeddedFont>
      <p:font typeface="DFKai-SB" panose="03000509000000000000" pitchFamily="65" charset="-120"/>
      <p:regular r:id="rId11"/>
    </p:embeddedFont>
    <p:embeddedFont>
      <p:font typeface="Play" panose="02020500000000000000" charset="0"/>
      <p:regular r:id="rId12"/>
      <p:bold r:id="rId13"/>
    </p:embeddedFont>
    <p:embeddedFont>
      <p:font typeface="微軟正黑體" panose="020B0604030504040204" pitchFamily="34" charset="-120"/>
      <p:regular r:id="rId14"/>
      <p:bold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7" roundtripDataSignature="AMtx7mjcaw5ReX1dKfTCxWDzQtpeHkJ15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027" autoAdjust="0"/>
  </p:normalViewPr>
  <p:slideViewPr>
    <p:cSldViewPr snapToGrid="0">
      <p:cViewPr varScale="1">
        <p:scale>
          <a:sx n="79" d="100"/>
          <a:sy n="79" d="100"/>
        </p:scale>
        <p:origin x="124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3" Type="http://schemas.openxmlformats.org/officeDocument/2006/relationships/slide" Target="slides/slide2.xml"/><Relationship Id="rId89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2" Type="http://schemas.openxmlformats.org/officeDocument/2006/relationships/slide" Target="slides/slide1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87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90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5" name="Google Shape;325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我們說了這麼多校園系統，現在拉高一層來看：什麼是「數位生活」？</a:t>
            </a:r>
          </a:p>
          <a:p>
            <a:endParaRPr dirty="0"/>
          </a:p>
          <a:p>
            <a:r>
              <a:rPr dirty="0"/>
              <a:t>數位生活由五個元件組成：帳號、裝置、網路、資料、平台服務。</a:t>
            </a:r>
          </a:p>
          <a:p>
            <a:endParaRPr dirty="0"/>
          </a:p>
          <a:p>
            <a:r>
              <a:rPr dirty="0"/>
              <a:t>手機只是你進入數位世界的入口，不是數位生活的全部。你的帳號可以在任何裝置登入，你的資料儲存在雲端，平台在後端 24 小時持續蒐集你的行為——這些都超出那塊螢幕的範圍。</a:t>
            </a:r>
          </a:p>
          <a:p>
            <a:endParaRPr dirty="0"/>
          </a:p>
          <a:p>
            <a:r>
              <a:rPr dirty="0"/>
              <a:t>很多同學以為「保護好手機就等於安全」，但帳號被盜不需要碰你的手機，資料洩漏也不需要。這五個元件，我們接下來會逐一看。</a:t>
            </a:r>
          </a:p>
          <a:p>
            <a:endParaRPr dirty="0"/>
          </a:p>
        </p:txBody>
      </p:sp>
      <p:sp>
        <p:nvSpPr>
          <p:cNvPr id="326" name="Google Shape;326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3" name="Google Shape;333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我們來把剛才說的五個元件放在一起看：帳號、裝置、網路、資料、平台服務。</a:t>
            </a:r>
          </a:p>
          <a:p>
            <a:endParaRPr dirty="0"/>
          </a:p>
          <a:p>
            <a:r>
              <a:rPr dirty="0"/>
              <a:t>這五個元件不是各自獨立的，它們互相連動。任何一個環節出問題，風險可能擴散到其他環節。</a:t>
            </a:r>
          </a:p>
          <a:p>
            <a:endParaRPr dirty="0"/>
          </a:p>
          <a:p>
            <a:r>
              <a:rPr dirty="0"/>
              <a:t>舉一個例子：你的 IG 帳號被盜（帳號層），攻擊者看到你分享的雲端相簿連結（資料層），然後拿你的 IG 帳號發訊息給你的朋友說「幫我匯錢」（平台層）。</a:t>
            </a:r>
          </a:p>
          <a:p>
            <a:endParaRPr dirty="0"/>
          </a:p>
          <a:p>
            <a:r>
              <a:rPr dirty="0"/>
              <a:t>一個入口，三個後果。這就是為什麼數位生活需要「整體」思維，而不是只守住某一個地方。</a:t>
            </a:r>
          </a:p>
          <a:p>
            <a:endParaRPr dirty="0"/>
          </a:p>
        </p:txBody>
      </p:sp>
      <p:sp>
        <p:nvSpPr>
          <p:cNvPr id="334" name="Google Shape;334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5" name="Google Shape;365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第一個元件：帳號，是你數位身分的入口。</a:t>
            </a:r>
          </a:p>
          <a:p>
            <a:endParaRPr dirty="0"/>
          </a:p>
          <a:p>
            <a:r>
              <a:rPr dirty="0"/>
              <a:t>你的帳號可以分成四類：校園相關（學號、信箱、學生系統）、大平台（Google、Apple、Microsoft）、社群（LINE、IG、Discord）、生活服務（銀行、支付、購物、外送）。</a:t>
            </a:r>
          </a:p>
          <a:p>
            <a:endParaRPr dirty="0"/>
          </a:p>
          <a:p>
            <a:r>
              <a:rPr dirty="0"/>
              <a:t>帳號被盜的後果不只是「無法登入」。如果是銀行帳號，直接是錢的問題。如果是社群帳號，攻擊者可能冒充你發訊息給朋友說「我急需借錢」，破壞你的人際信任。如果是學校帳號，可能涉及成績和個資。</a:t>
            </a:r>
          </a:p>
          <a:p>
            <a:endParaRPr dirty="0"/>
          </a:p>
          <a:p>
            <a:r>
              <a:rPr dirty="0"/>
              <a:t>保護帳號，就是保護「數位的你」。</a:t>
            </a:r>
          </a:p>
          <a:p>
            <a:endParaRPr dirty="0"/>
          </a:p>
        </p:txBody>
      </p:sp>
      <p:sp>
        <p:nvSpPr>
          <p:cNvPr id="366" name="Google Shape;366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4" name="Google Shape;394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第二個元件：裝置，是你進入數位世界的門。</a:t>
            </a:r>
          </a:p>
          <a:p>
            <a:endParaRPr dirty="0"/>
          </a:p>
          <a:p>
            <a:r>
              <a:rPr dirty="0"/>
              <a:t>你每天用的裝置有：手機、筆電、平板，還有越來越多的 IoT 裝置——智慧手錶、無線耳機、智慧音箱。這些裝置都在記錄資料，只是你可能沒有意識到。</a:t>
            </a:r>
          </a:p>
          <a:p>
            <a:endParaRPr dirty="0"/>
          </a:p>
          <a:p>
            <a:r>
              <a:rPr dirty="0"/>
              <a:t>有一個風險是很多大學生真的遇過的：圖書館借電腦做完報告，忘記登出，下一個使用者直接可以打開你的雲端硬碟和信箱。這不是駭客技術，就是一個小疏忽。</a:t>
            </a:r>
          </a:p>
          <a:p>
            <a:endParaRPr dirty="0"/>
          </a:p>
          <a:p>
            <a:r>
              <a:rPr dirty="0"/>
              <a:t>所以規則很簡單：用公用或借用的裝置，用完一定要登出。</a:t>
            </a:r>
          </a:p>
          <a:p>
            <a:endParaRPr dirty="0"/>
          </a:p>
        </p:txBody>
      </p:sp>
      <p:sp>
        <p:nvSpPr>
          <p:cNvPr id="395" name="Google Shape;395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3" name="Google Shape;423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第三個元件：網路，連線讓服務方便，也讓風險即時化。</a:t>
            </a:r>
          </a:p>
          <a:p>
            <a:endParaRPr dirty="0"/>
          </a:p>
          <a:p>
            <a:r>
              <a:rPr dirty="0"/>
              <a:t>你每天連線的環境不一樣：校園 Wi-Fi、宿舍網路、行動數據、公共 Wi-Fi，每一種的安全等級都不同。</a:t>
            </a:r>
          </a:p>
          <a:p>
            <a:endParaRPr dirty="0"/>
          </a:p>
          <a:p>
            <a:r>
              <a:rPr dirty="0"/>
              <a:t>這裡再強調一次分級的思維：低敏感操作，例如看影片、查資料，用公共 Wi-Fi 沒問題。高敏感操作，例如轉帳、輸入密碼、登入學校系統，應該用可信的網路或手機熱點。</a:t>
            </a:r>
          </a:p>
          <a:p>
            <a:endParaRPr dirty="0"/>
          </a:p>
          <a:p>
            <a:r>
              <a:rPr dirty="0"/>
              <a:t>多想一秒鐘——「我現在在什麼網路上，適合做這件事嗎？」這個習慣能擋掉很多不必要的風險。</a:t>
            </a:r>
          </a:p>
          <a:p>
            <a:endParaRPr dirty="0"/>
          </a:p>
        </p:txBody>
      </p:sp>
      <p:sp>
        <p:nvSpPr>
          <p:cNvPr id="424" name="Google Shape;424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2" name="Google Shape;452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第四個元件：資料，就是你留下的所有內容和行為紀錄。</a:t>
            </a:r>
          </a:p>
          <a:p>
            <a:endParaRPr dirty="0"/>
          </a:p>
          <a:p>
            <a:r>
              <a:rPr dirty="0"/>
              <a:t>資料分四類。第一類，個人資料：姓名、學號、電話。第二類，內容資料：你發的貼文、上傳的照片、寫的作業。第三類，行為資料：你搜尋什麼、瀏覽什麼、點擊什麼、停留多久。第四類，位置資料：打卡、導航、移動紀錄。</a:t>
            </a:r>
          </a:p>
          <a:p>
            <a:endParaRPr dirty="0"/>
          </a:p>
          <a:p>
            <a:r>
              <a:rPr dirty="0"/>
              <a:t>多數人只意識到第一類和第二類，但平台用來認識你的，主要是第三類——你的行為資料。</a:t>
            </a:r>
          </a:p>
          <a:p>
            <a:endParaRPr dirty="0"/>
          </a:p>
          <a:p>
            <a:r>
              <a:rPr dirty="0"/>
              <a:t>有一個概念叫「資料拼圖」：每一筆資料單看都很無害，你叫了一次外送、搜尋了一個關鍵字。但把幾百上千筆資料累積起來，就能拼出你的作息、消費能力、健康狀況、人際關係，精準到可能比你自己更了解你。</a:t>
            </a:r>
          </a:p>
          <a:p>
            <a:endParaRPr dirty="0"/>
          </a:p>
        </p:txBody>
      </p:sp>
      <p:sp>
        <p:nvSpPr>
          <p:cNvPr id="453" name="Google Shape;453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1" name="Google Shape;481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第五個元件：平台服務，也就是你把生活的各個部分交給的那些公司。</a:t>
            </a:r>
          </a:p>
          <a:p>
            <a:endParaRPr dirty="0"/>
          </a:p>
          <a:p>
            <a:r>
              <a:rPr dirty="0"/>
              <a:t>學校系統、雲端硬碟、社群、外送、購物、影音串流，還有越來越多的 AI 助理——這些平台提供了很大的便利，但你也在同時把大量的資料和注意力交給它們。</a:t>
            </a:r>
          </a:p>
          <a:p>
            <a:endParaRPr dirty="0"/>
          </a:p>
          <a:p>
            <a:r>
              <a:rPr dirty="0"/>
              <a:t>問大家一個思考問題：如果你最常用的那個平台明天突然倒閉或無法使用，你的生活會受到多大影響？這個答案，就是你「依賴程度」的指標。</a:t>
            </a:r>
          </a:p>
          <a:p>
            <a:endParaRPr dirty="0"/>
          </a:p>
          <a:p>
            <a:r>
              <a:rPr dirty="0"/>
              <a:t>服務越方便，你越依賴，平台對你的資料掌握也越多。理解這個關係，不是要你不用它，而是讓你知道這場交換的本質是什麼。</a:t>
            </a:r>
          </a:p>
          <a:p>
            <a:endParaRPr dirty="0"/>
          </a:p>
        </p:txBody>
      </p:sp>
      <p:sp>
        <p:nvSpPr>
          <p:cNvPr id="482" name="Google Shape;482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以下關於數位生活五元件的描述，何者正確？</a:t>
            </a:r>
            <a:endParaRPr lang="en-US" altLang="zh-TW" sz="1200" b="0" dirty="0">
              <a:solidFill>
                <a:srgbClr val="1A237E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答案</a:t>
            </a:r>
            <a:r>
              <a:rPr lang="en-US" altLang="zh-TW" sz="1200" b="0" dirty="0">
                <a:solidFill>
                  <a:srgbClr val="1A237E"/>
                </a:solidFill>
              </a:rPr>
              <a:t>: </a:t>
            </a:r>
            <a:r>
              <a:rPr lang="en-US" altLang="zh-TW" sz="1200" b="0" dirty="0">
                <a:solidFill>
                  <a:srgbClr val="1B5E20"/>
                </a:solidFill>
              </a:rPr>
              <a:t>B. </a:t>
            </a:r>
            <a:r>
              <a:rPr lang="zh-TW" altLang="en-US" sz="1200" b="0" dirty="0">
                <a:solidFill>
                  <a:srgbClr val="1B5E20"/>
                </a:solidFill>
              </a:rPr>
              <a:t>帳號、裝置、網路、資料、平台服務互相連動，任一環節出問題都可能影響其他</a:t>
            </a:r>
            <a:endParaRPr lang="en-US" altLang="zh-TW" sz="1200" b="0" dirty="0">
              <a:solidFill>
                <a:srgbClr val="1B5E20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解析：五元件是互相連動的系統，手機只是入口，資料儲存在雲端，帳號可在任何裝置登入。</a:t>
            </a:r>
            <a:endParaRPr lang="zh-TW" altLang="en-US" sz="1200" b="0" dirty="0">
              <a:solidFill>
                <a:srgbClr val="1A237E"/>
              </a:solidFill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01176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輔助字幕的圖片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7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7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7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7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7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7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7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6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6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" name="Google Shape;19;p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內容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6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個內容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6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6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6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6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輔助字幕的內容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7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7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7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7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6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Google Shape;328;p13" descr="/mnt/data/ghostwriter_images/generated/a_clean_corporate_educational_infographic_slide_wi_4_batch_3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FooterPill"/>
          <p:cNvSpPr/>
          <p:nvPr/>
        </p:nvSpPr>
        <p:spPr>
          <a:xfrm>
            <a:off x="320040" y="6540500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14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14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/>
          </a:p>
        </p:txBody>
      </p:sp>
      <p:sp>
        <p:nvSpPr>
          <p:cNvPr id="339" name="Google Shape;339;p14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 dirty="0" err="1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數位生活不是單一工具</a:t>
            </a:r>
            <a:endParaRPr sz="25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340" name="Google Shape;340;p14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它是一整套互相連動的系統</a:t>
            </a:r>
            <a:endParaRPr sz="16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341" name="Google Shape;341;p14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44" name="Google Shape;344;p14"/>
          <p:cNvSpPr/>
          <p:nvPr/>
        </p:nvSpPr>
        <p:spPr>
          <a:xfrm>
            <a:off x="713232" y="1600200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14"/>
          <p:cNvSpPr/>
          <p:nvPr/>
        </p:nvSpPr>
        <p:spPr>
          <a:xfrm>
            <a:off x="822960" y="1700784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14"/>
          <p:cNvSpPr/>
          <p:nvPr/>
        </p:nvSpPr>
        <p:spPr>
          <a:xfrm>
            <a:off x="822960" y="1754343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14"/>
          <p:cNvSpPr/>
          <p:nvPr/>
        </p:nvSpPr>
        <p:spPr>
          <a:xfrm>
            <a:off x="1280160" y="1700784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手機只是入口，不是全部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348" name="Google Shape;348;p14"/>
          <p:cNvSpPr/>
          <p:nvPr/>
        </p:nvSpPr>
        <p:spPr>
          <a:xfrm>
            <a:off x="713232" y="2313432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4"/>
          <p:cNvSpPr/>
          <p:nvPr/>
        </p:nvSpPr>
        <p:spPr>
          <a:xfrm>
            <a:off x="822960" y="2414016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14"/>
          <p:cNvSpPr/>
          <p:nvPr/>
        </p:nvSpPr>
        <p:spPr>
          <a:xfrm>
            <a:off x="822960" y="2467575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14"/>
          <p:cNvSpPr/>
          <p:nvPr/>
        </p:nvSpPr>
        <p:spPr>
          <a:xfrm>
            <a:off x="1280160" y="2414016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帳號決定你是誰、能使用哪些服務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352" name="Google Shape;352;p14"/>
          <p:cNvSpPr/>
          <p:nvPr/>
        </p:nvSpPr>
        <p:spPr>
          <a:xfrm>
            <a:off x="713232" y="3026664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14"/>
          <p:cNvSpPr/>
          <p:nvPr/>
        </p:nvSpPr>
        <p:spPr>
          <a:xfrm>
            <a:off x="822960" y="3127248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4"/>
          <p:cNvSpPr/>
          <p:nvPr/>
        </p:nvSpPr>
        <p:spPr>
          <a:xfrm>
            <a:off x="822960" y="3180807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14"/>
          <p:cNvSpPr/>
          <p:nvPr/>
        </p:nvSpPr>
        <p:spPr>
          <a:xfrm>
            <a:off x="1280160" y="3127248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資料會在平台、裝置與雲端之間流動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356" name="Google Shape;356;p14"/>
          <p:cNvSpPr/>
          <p:nvPr/>
        </p:nvSpPr>
        <p:spPr>
          <a:xfrm>
            <a:off x="713232" y="3739896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2" name="Google Shape;362;p14" descr="一張含有 文字, 螢幕擷取畫面, 圖表, 字型 的圖片  AI 產生的內容可能不正確。"/>
          <p:cNvPicPr preferRelativeResize="0"/>
          <p:nvPr/>
        </p:nvPicPr>
        <p:blipFill rotWithShape="1">
          <a:blip r:embed="rId3">
            <a:alphaModFix/>
          </a:blip>
          <a:srcRect l="-1137" t="671" r="1137" b="17229"/>
          <a:stretch/>
        </p:blipFill>
        <p:spPr>
          <a:xfrm>
            <a:off x="5673141" y="1531728"/>
            <a:ext cx="6431773" cy="3406031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14"/>
          <p:cNvSpPr/>
          <p:nvPr/>
        </p:nvSpPr>
        <p:spPr>
          <a:xfrm>
            <a:off x="822960" y="3840480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14"/>
          <p:cNvSpPr/>
          <p:nvPr/>
        </p:nvSpPr>
        <p:spPr>
          <a:xfrm>
            <a:off x="822960" y="3894039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14"/>
          <p:cNvSpPr/>
          <p:nvPr/>
        </p:nvSpPr>
        <p:spPr>
          <a:xfrm>
            <a:off x="1280160" y="3840480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平台把服務包裝成「方便</a:t>
            </a:r>
            <a:r>
              <a:rPr lang="en-US" sz="20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」，</a:t>
            </a: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但也蒐集行為資料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360" name="Google Shape;360;p14"/>
          <p:cNvSpPr/>
          <p:nvPr/>
        </p:nvSpPr>
        <p:spPr>
          <a:xfrm>
            <a:off x="713232" y="5715000"/>
            <a:ext cx="10744200" cy="530352"/>
          </a:xfrm>
          <a:prstGeom prst="roundRect">
            <a:avLst>
              <a:gd name="adj" fmla="val 20690"/>
            </a:avLst>
          </a:prstGeom>
          <a:solidFill>
            <a:srgbClr val="FFFFFF"/>
          </a:solidFill>
          <a:ln w="12700" cap="flat" cmpd="sng">
            <a:solidFill>
              <a:srgbClr val="CAD8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4"/>
          <p:cNvSpPr/>
          <p:nvPr/>
        </p:nvSpPr>
        <p:spPr>
          <a:xfrm>
            <a:off x="973836" y="5879592"/>
            <a:ext cx="1033272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Arial"/>
              <a:buNone/>
            </a:pPr>
            <a:r>
              <a:rPr lang="en-US" sz="2000" b="1" i="0" u="none" strike="noStrike" cap="none" dirty="0">
                <a:solidFill>
                  <a:srgbClr val="173EA5"/>
                </a:solidFill>
                <a:latin typeface="Arial"/>
                <a:ea typeface="Arial"/>
                <a:cs typeface="Arial"/>
                <a:sym typeface="Arial"/>
              </a:rPr>
              <a:t>💡 </a:t>
            </a:r>
            <a:r>
              <a:rPr lang="en-US" sz="2000" b="1" i="0" u="none" strike="noStrike" cap="none" dirty="0" err="1">
                <a:solidFill>
                  <a:srgbClr val="173EA5"/>
                </a:solidFill>
                <a:latin typeface="Arial"/>
                <a:ea typeface="Arial"/>
                <a:cs typeface="Arial"/>
                <a:sym typeface="Arial"/>
              </a:rPr>
              <a:t>數位生活</a:t>
            </a:r>
            <a:r>
              <a:rPr lang="en-US" sz="2000" b="1" i="0" u="none" strike="noStrike" cap="none" dirty="0">
                <a:solidFill>
                  <a:srgbClr val="173EA5"/>
                </a:solidFill>
                <a:latin typeface="Arial"/>
                <a:ea typeface="Arial"/>
                <a:cs typeface="Arial"/>
                <a:sym typeface="Arial"/>
              </a:rPr>
              <a:t> = </a:t>
            </a:r>
            <a:r>
              <a:rPr lang="en-US" sz="2000" b="1" i="0" u="none" strike="noStrike" cap="none" dirty="0" err="1">
                <a:solidFill>
                  <a:srgbClr val="173EA5"/>
                </a:solidFill>
                <a:latin typeface="Arial"/>
                <a:ea typeface="Arial"/>
                <a:cs typeface="Arial"/>
                <a:sym typeface="Arial"/>
              </a:rPr>
              <a:t>帳號</a:t>
            </a:r>
            <a:r>
              <a:rPr lang="en-US" sz="2000" b="1" i="0" u="none" strike="noStrike" cap="none" dirty="0">
                <a:solidFill>
                  <a:srgbClr val="173EA5"/>
                </a:solidFill>
                <a:latin typeface="Arial"/>
                <a:ea typeface="Arial"/>
                <a:cs typeface="Arial"/>
                <a:sym typeface="Arial"/>
              </a:rPr>
              <a:t> + </a:t>
            </a:r>
            <a:r>
              <a:rPr lang="en-US" sz="2000" b="1" i="0" u="none" strike="noStrike" cap="none" dirty="0" err="1">
                <a:solidFill>
                  <a:srgbClr val="173EA5"/>
                </a:solidFill>
                <a:latin typeface="Arial"/>
                <a:ea typeface="Arial"/>
                <a:cs typeface="Arial"/>
                <a:sym typeface="Arial"/>
              </a:rPr>
              <a:t>裝置</a:t>
            </a:r>
            <a:r>
              <a:rPr lang="en-US" sz="2000" b="1" i="0" u="none" strike="noStrike" cap="none" dirty="0">
                <a:solidFill>
                  <a:srgbClr val="173EA5"/>
                </a:solidFill>
                <a:latin typeface="Arial"/>
                <a:ea typeface="Arial"/>
                <a:cs typeface="Arial"/>
                <a:sym typeface="Arial"/>
              </a:rPr>
              <a:t> + </a:t>
            </a:r>
            <a:r>
              <a:rPr lang="en-US" sz="2000" b="1" i="0" u="none" strike="noStrike" cap="none" dirty="0" err="1">
                <a:solidFill>
                  <a:srgbClr val="173EA5"/>
                </a:solidFill>
                <a:latin typeface="Arial"/>
                <a:ea typeface="Arial"/>
                <a:cs typeface="Arial"/>
                <a:sym typeface="Arial"/>
              </a:rPr>
              <a:t>網路</a:t>
            </a:r>
            <a:r>
              <a:rPr lang="en-US" sz="2000" b="1" i="0" u="none" strike="noStrike" cap="none" dirty="0">
                <a:solidFill>
                  <a:srgbClr val="173EA5"/>
                </a:solidFill>
                <a:latin typeface="Arial"/>
                <a:ea typeface="Arial"/>
                <a:cs typeface="Arial"/>
                <a:sym typeface="Arial"/>
              </a:rPr>
              <a:t> + </a:t>
            </a:r>
            <a:r>
              <a:rPr lang="en-US" sz="2000" b="1" i="0" u="none" strike="noStrike" cap="none" dirty="0" err="1">
                <a:solidFill>
                  <a:srgbClr val="173EA5"/>
                </a:solidFill>
                <a:latin typeface="Arial"/>
                <a:ea typeface="Arial"/>
                <a:cs typeface="Arial"/>
                <a:sym typeface="Arial"/>
              </a:rPr>
              <a:t>資料</a:t>
            </a:r>
            <a:r>
              <a:rPr lang="en-US" sz="2000" b="1" i="0" u="none" strike="noStrike" cap="none" dirty="0">
                <a:solidFill>
                  <a:srgbClr val="173EA5"/>
                </a:solidFill>
                <a:latin typeface="Arial"/>
                <a:ea typeface="Arial"/>
                <a:cs typeface="Arial"/>
                <a:sym typeface="Arial"/>
              </a:rPr>
              <a:t> + </a:t>
            </a:r>
            <a:r>
              <a:rPr lang="en-US" sz="2000" b="1" i="0" u="none" strike="noStrike" cap="none" dirty="0" err="1">
                <a:solidFill>
                  <a:srgbClr val="173EA5"/>
                </a:solidFill>
                <a:latin typeface="Arial"/>
                <a:ea typeface="Arial"/>
                <a:cs typeface="Arial"/>
                <a:sym typeface="Arial"/>
              </a:rPr>
              <a:t>平台服務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FooterPill"/>
          <p:cNvSpPr/>
          <p:nvPr/>
        </p:nvSpPr>
        <p:spPr>
          <a:xfrm>
            <a:off x="304800" y="6601969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5"/>
          <p:cNvSpPr/>
          <p:nvPr/>
        </p:nvSpPr>
        <p:spPr>
          <a:xfrm>
            <a:off x="0" y="27673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15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1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15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 dirty="0" err="1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組成一：帳號</a:t>
            </a:r>
            <a:endParaRPr sz="25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372" name="Google Shape;372;p15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你的數位身分入口</a:t>
            </a:r>
            <a:endParaRPr sz="16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373" name="Google Shape;373;p15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6" name="Google Shape;376;p15"/>
          <p:cNvSpPr/>
          <p:nvPr/>
        </p:nvSpPr>
        <p:spPr>
          <a:xfrm>
            <a:off x="475238" y="1600200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15"/>
          <p:cNvSpPr/>
          <p:nvPr/>
        </p:nvSpPr>
        <p:spPr>
          <a:xfrm>
            <a:off x="584966" y="1700784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15"/>
          <p:cNvSpPr/>
          <p:nvPr/>
        </p:nvSpPr>
        <p:spPr>
          <a:xfrm>
            <a:off x="584966" y="1746504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15"/>
          <p:cNvSpPr/>
          <p:nvPr/>
        </p:nvSpPr>
        <p:spPr>
          <a:xfrm>
            <a:off x="1042166" y="1700784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學號、校園信箱、手機號碼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380" name="Google Shape;380;p15"/>
          <p:cNvSpPr/>
          <p:nvPr/>
        </p:nvSpPr>
        <p:spPr>
          <a:xfrm>
            <a:off x="475238" y="2313432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15"/>
          <p:cNvSpPr/>
          <p:nvPr/>
        </p:nvSpPr>
        <p:spPr>
          <a:xfrm>
            <a:off x="584966" y="2414016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15"/>
          <p:cNvSpPr/>
          <p:nvPr/>
        </p:nvSpPr>
        <p:spPr>
          <a:xfrm>
            <a:off x="584966" y="2459736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15"/>
          <p:cNvSpPr/>
          <p:nvPr/>
        </p:nvSpPr>
        <p:spPr>
          <a:xfrm>
            <a:off x="1042166" y="2414016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Google、Apple、Microsoft 帳號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384" name="Google Shape;384;p15"/>
          <p:cNvSpPr/>
          <p:nvPr/>
        </p:nvSpPr>
        <p:spPr>
          <a:xfrm>
            <a:off x="475238" y="3026664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15"/>
          <p:cNvSpPr/>
          <p:nvPr/>
        </p:nvSpPr>
        <p:spPr>
          <a:xfrm>
            <a:off x="584966" y="3127248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15"/>
          <p:cNvSpPr/>
          <p:nvPr/>
        </p:nvSpPr>
        <p:spPr>
          <a:xfrm>
            <a:off x="584966" y="3172968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15"/>
          <p:cNvSpPr/>
          <p:nvPr/>
        </p:nvSpPr>
        <p:spPr>
          <a:xfrm>
            <a:off x="1042166" y="3127248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LINE、IG、Discord 等社群帳號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388" name="Google Shape;388;p15"/>
          <p:cNvSpPr/>
          <p:nvPr/>
        </p:nvSpPr>
        <p:spPr>
          <a:xfrm>
            <a:off x="475238" y="3739896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15"/>
          <p:cNvSpPr/>
          <p:nvPr/>
        </p:nvSpPr>
        <p:spPr>
          <a:xfrm>
            <a:off x="584966" y="3840480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15"/>
          <p:cNvSpPr/>
          <p:nvPr/>
        </p:nvSpPr>
        <p:spPr>
          <a:xfrm>
            <a:off x="584966" y="3886200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15"/>
          <p:cNvSpPr/>
          <p:nvPr/>
        </p:nvSpPr>
        <p:spPr>
          <a:xfrm>
            <a:off x="1042166" y="3840480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zh-TW" altLang="en-US" sz="2000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網路</a:t>
            </a: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銀行、支付、購物與外送帳號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DECCED8-8152-01BB-5DE2-3F236B6F3A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2924" y="2243274"/>
            <a:ext cx="6928295" cy="4032504"/>
          </a:xfrm>
          <a:prstGeom prst="rect">
            <a:avLst/>
          </a:prstGeom>
        </p:spPr>
      </p:pic>
      <p:sp>
        <p:nvSpPr>
          <p:cNvPr id="441" name="FooterPill"/>
          <p:cNvSpPr/>
          <p:nvPr/>
        </p:nvSpPr>
        <p:spPr>
          <a:xfrm>
            <a:off x="304800" y="6573156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6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16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16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16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組成二：裝置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401" name="Google Shape;401;p16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25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你用來進入數位世界的門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402" name="Google Shape;402;p16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05" name="Google Shape;405;p16"/>
          <p:cNvSpPr/>
          <p:nvPr/>
        </p:nvSpPr>
        <p:spPr>
          <a:xfrm>
            <a:off x="713232" y="1600200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16"/>
          <p:cNvSpPr/>
          <p:nvPr/>
        </p:nvSpPr>
        <p:spPr>
          <a:xfrm>
            <a:off x="822960" y="1700784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16"/>
          <p:cNvSpPr/>
          <p:nvPr/>
        </p:nvSpPr>
        <p:spPr>
          <a:xfrm>
            <a:off x="822960" y="1754343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16"/>
          <p:cNvSpPr/>
          <p:nvPr/>
        </p:nvSpPr>
        <p:spPr>
          <a:xfrm>
            <a:off x="1205004" y="1700784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手機：最常用、最貼身、資料最多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409" name="Google Shape;409;p16"/>
          <p:cNvSpPr/>
          <p:nvPr/>
        </p:nvSpPr>
        <p:spPr>
          <a:xfrm>
            <a:off x="713232" y="2313432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16"/>
          <p:cNvSpPr/>
          <p:nvPr/>
        </p:nvSpPr>
        <p:spPr>
          <a:xfrm>
            <a:off x="822960" y="2414016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16"/>
          <p:cNvSpPr/>
          <p:nvPr/>
        </p:nvSpPr>
        <p:spPr>
          <a:xfrm>
            <a:off x="822960" y="2467575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16"/>
          <p:cNvSpPr/>
          <p:nvPr/>
        </p:nvSpPr>
        <p:spPr>
          <a:xfrm>
            <a:off x="1205004" y="2414016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筆電 / 平板：學習與作業主要工具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413" name="Google Shape;413;p16"/>
          <p:cNvSpPr/>
          <p:nvPr/>
        </p:nvSpPr>
        <p:spPr>
          <a:xfrm>
            <a:off x="713232" y="3026664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16"/>
          <p:cNvSpPr/>
          <p:nvPr/>
        </p:nvSpPr>
        <p:spPr>
          <a:xfrm>
            <a:off x="822960" y="3127248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p16"/>
          <p:cNvSpPr/>
          <p:nvPr/>
        </p:nvSpPr>
        <p:spPr>
          <a:xfrm>
            <a:off x="822960" y="3180807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16"/>
          <p:cNvSpPr/>
          <p:nvPr/>
        </p:nvSpPr>
        <p:spPr>
          <a:xfrm>
            <a:off x="1205004" y="3127248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智慧手錶、耳機、IoT 裝置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417" name="Google Shape;417;p16"/>
          <p:cNvSpPr/>
          <p:nvPr/>
        </p:nvSpPr>
        <p:spPr>
          <a:xfrm>
            <a:off x="713232" y="3739896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16"/>
          <p:cNvSpPr/>
          <p:nvPr/>
        </p:nvSpPr>
        <p:spPr>
          <a:xfrm>
            <a:off x="822960" y="3840480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16"/>
          <p:cNvSpPr/>
          <p:nvPr/>
        </p:nvSpPr>
        <p:spPr>
          <a:xfrm>
            <a:off x="822960" y="3894039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16"/>
          <p:cNvSpPr/>
          <p:nvPr/>
        </p:nvSpPr>
        <p:spPr>
          <a:xfrm>
            <a:off x="1205004" y="3840480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公用電腦與借用裝置更要小心登出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013F8897-A0A4-C056-BD10-2A8EC3C042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10" r="945"/>
          <a:stretch/>
        </p:blipFill>
        <p:spPr>
          <a:xfrm>
            <a:off x="5338724" y="2207100"/>
            <a:ext cx="6720841" cy="3916710"/>
          </a:xfrm>
          <a:prstGeom prst="rect">
            <a:avLst/>
          </a:prstGeom>
        </p:spPr>
      </p:pic>
      <p:sp>
        <p:nvSpPr>
          <p:cNvPr id="470" name="FooterPill"/>
          <p:cNvSpPr/>
          <p:nvPr/>
        </p:nvSpPr>
        <p:spPr>
          <a:xfrm>
            <a:off x="304800" y="6598000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17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17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1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17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組成三：網路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430" name="Google Shape;430;p17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連線讓服務變方便</a:t>
            </a:r>
            <a:r>
              <a:rPr lang="en-US" sz="16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，也讓風險變即時</a:t>
            </a:r>
            <a:endParaRPr sz="16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431" name="Google Shape;431;p17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34" name="Google Shape;434;p17"/>
          <p:cNvSpPr/>
          <p:nvPr/>
        </p:nvSpPr>
        <p:spPr>
          <a:xfrm>
            <a:off x="287348" y="1600200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17"/>
          <p:cNvSpPr/>
          <p:nvPr/>
        </p:nvSpPr>
        <p:spPr>
          <a:xfrm>
            <a:off x="397076" y="1700784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17"/>
          <p:cNvSpPr/>
          <p:nvPr/>
        </p:nvSpPr>
        <p:spPr>
          <a:xfrm>
            <a:off x="397076" y="1763052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17"/>
          <p:cNvSpPr/>
          <p:nvPr/>
        </p:nvSpPr>
        <p:spPr>
          <a:xfrm>
            <a:off x="854276" y="1700784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校園</a:t>
            </a:r>
            <a:r>
              <a:rPr lang="en-US" sz="20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Wi‑Fi、宿舍網路、手機行動網路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438" name="Google Shape;438;p17"/>
          <p:cNvSpPr/>
          <p:nvPr/>
        </p:nvSpPr>
        <p:spPr>
          <a:xfrm>
            <a:off x="287348" y="2313432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17"/>
          <p:cNvSpPr/>
          <p:nvPr/>
        </p:nvSpPr>
        <p:spPr>
          <a:xfrm>
            <a:off x="397076" y="2414016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17"/>
          <p:cNvSpPr/>
          <p:nvPr/>
        </p:nvSpPr>
        <p:spPr>
          <a:xfrm>
            <a:off x="397076" y="2476284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17"/>
          <p:cNvSpPr/>
          <p:nvPr/>
        </p:nvSpPr>
        <p:spPr>
          <a:xfrm>
            <a:off x="854276" y="2414016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咖啡廳、車站、商場公共 Wi‑Fi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442" name="Google Shape;442;p17"/>
          <p:cNvSpPr/>
          <p:nvPr/>
        </p:nvSpPr>
        <p:spPr>
          <a:xfrm>
            <a:off x="287348" y="3026664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17"/>
          <p:cNvSpPr/>
          <p:nvPr/>
        </p:nvSpPr>
        <p:spPr>
          <a:xfrm>
            <a:off x="397076" y="3127248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17"/>
          <p:cNvSpPr/>
          <p:nvPr/>
        </p:nvSpPr>
        <p:spPr>
          <a:xfrm>
            <a:off x="397076" y="3189516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17"/>
          <p:cNvSpPr/>
          <p:nvPr/>
        </p:nvSpPr>
        <p:spPr>
          <a:xfrm>
            <a:off x="854276" y="3127248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熱點分享與陌生網路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446" name="Google Shape;446;p17"/>
          <p:cNvSpPr/>
          <p:nvPr/>
        </p:nvSpPr>
        <p:spPr>
          <a:xfrm>
            <a:off x="287348" y="3739896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17"/>
          <p:cNvSpPr/>
          <p:nvPr/>
        </p:nvSpPr>
        <p:spPr>
          <a:xfrm>
            <a:off x="397076" y="3849189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17"/>
          <p:cNvSpPr/>
          <p:nvPr/>
        </p:nvSpPr>
        <p:spPr>
          <a:xfrm>
            <a:off x="397076" y="3902748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17"/>
          <p:cNvSpPr/>
          <p:nvPr/>
        </p:nvSpPr>
        <p:spPr>
          <a:xfrm>
            <a:off x="854276" y="3840480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不安全網路可能增加資料外洩或被誘導的風險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B8EBED0-4056-6491-A535-080233E876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1871" y="1042416"/>
            <a:ext cx="6107548" cy="4471416"/>
          </a:xfrm>
          <a:prstGeom prst="rect">
            <a:avLst/>
          </a:prstGeom>
        </p:spPr>
      </p:pic>
      <p:sp>
        <p:nvSpPr>
          <p:cNvPr id="499" name="FooterPill"/>
          <p:cNvSpPr/>
          <p:nvPr/>
        </p:nvSpPr>
        <p:spPr>
          <a:xfrm>
            <a:off x="304800" y="6594773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18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p18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18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18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組成四：資料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459" name="Google Shape;459;p18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你留下的內容與行為紀錄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460" name="Google Shape;460;p18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63" name="Google Shape;463;p18"/>
          <p:cNvSpPr/>
          <p:nvPr/>
        </p:nvSpPr>
        <p:spPr>
          <a:xfrm>
            <a:off x="425134" y="1600200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18"/>
          <p:cNvSpPr/>
          <p:nvPr/>
        </p:nvSpPr>
        <p:spPr>
          <a:xfrm>
            <a:off x="534862" y="1700784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18"/>
          <p:cNvSpPr/>
          <p:nvPr/>
        </p:nvSpPr>
        <p:spPr>
          <a:xfrm>
            <a:off x="534862" y="1754343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18"/>
          <p:cNvSpPr/>
          <p:nvPr/>
        </p:nvSpPr>
        <p:spPr>
          <a:xfrm>
            <a:off x="992062" y="1700784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個人資料：姓名、學號、電話、Email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467" name="Google Shape;467;p18"/>
          <p:cNvSpPr/>
          <p:nvPr/>
        </p:nvSpPr>
        <p:spPr>
          <a:xfrm>
            <a:off x="425134" y="2313432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p18"/>
          <p:cNvSpPr/>
          <p:nvPr/>
        </p:nvSpPr>
        <p:spPr>
          <a:xfrm>
            <a:off x="534862" y="2414016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18"/>
          <p:cNvSpPr/>
          <p:nvPr/>
        </p:nvSpPr>
        <p:spPr>
          <a:xfrm>
            <a:off x="534862" y="2467575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18"/>
          <p:cNvSpPr/>
          <p:nvPr/>
        </p:nvSpPr>
        <p:spPr>
          <a:xfrm>
            <a:off x="992062" y="2414016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內容資料：照片、文件、留言、作業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471" name="Google Shape;471;p18"/>
          <p:cNvSpPr/>
          <p:nvPr/>
        </p:nvSpPr>
        <p:spPr>
          <a:xfrm>
            <a:off x="425134" y="3026664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18"/>
          <p:cNvSpPr/>
          <p:nvPr/>
        </p:nvSpPr>
        <p:spPr>
          <a:xfrm>
            <a:off x="534862" y="3127248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18"/>
          <p:cNvSpPr/>
          <p:nvPr/>
        </p:nvSpPr>
        <p:spPr>
          <a:xfrm>
            <a:off x="534862" y="3180807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18"/>
          <p:cNvSpPr/>
          <p:nvPr/>
        </p:nvSpPr>
        <p:spPr>
          <a:xfrm>
            <a:off x="992062" y="3127248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行為資料：搜尋、瀏覽、點擊、觀看時間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475" name="Google Shape;475;p18"/>
          <p:cNvSpPr/>
          <p:nvPr/>
        </p:nvSpPr>
        <p:spPr>
          <a:xfrm>
            <a:off x="425134" y="3739896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p18"/>
          <p:cNvSpPr/>
          <p:nvPr/>
        </p:nvSpPr>
        <p:spPr>
          <a:xfrm>
            <a:off x="534862" y="3840480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18"/>
          <p:cNvSpPr/>
          <p:nvPr/>
        </p:nvSpPr>
        <p:spPr>
          <a:xfrm>
            <a:off x="534862" y="3894039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18"/>
          <p:cNvSpPr/>
          <p:nvPr/>
        </p:nvSpPr>
        <p:spPr>
          <a:xfrm>
            <a:off x="992062" y="3840480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位置資料：打卡、地圖導航、移動紀錄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B1790E6-108E-98DD-7C49-6BA62FC86A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7121" y="612657"/>
            <a:ext cx="6504879" cy="5405463"/>
          </a:xfrm>
          <a:prstGeom prst="rect">
            <a:avLst/>
          </a:prstGeom>
        </p:spPr>
      </p:pic>
      <p:sp>
        <p:nvSpPr>
          <p:cNvPr id="528" name="FooterPill"/>
          <p:cNvSpPr/>
          <p:nvPr/>
        </p:nvSpPr>
        <p:spPr>
          <a:xfrm>
            <a:off x="304800" y="6596050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9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9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19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19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組成五：平台服務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488" name="Google Shape;488;p19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服務越方便，越容易被依賴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489" name="Google Shape;489;p19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92" name="Google Shape;492;p19"/>
          <p:cNvSpPr/>
          <p:nvPr/>
        </p:nvSpPr>
        <p:spPr>
          <a:xfrm>
            <a:off x="475238" y="1600200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19"/>
          <p:cNvSpPr/>
          <p:nvPr/>
        </p:nvSpPr>
        <p:spPr>
          <a:xfrm>
            <a:off x="584966" y="1700784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19"/>
          <p:cNvSpPr/>
          <p:nvPr/>
        </p:nvSpPr>
        <p:spPr>
          <a:xfrm>
            <a:off x="584966" y="1754343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19"/>
          <p:cNvSpPr/>
          <p:nvPr/>
        </p:nvSpPr>
        <p:spPr>
          <a:xfrm>
            <a:off x="1042166" y="1700784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校園入口、學習平台、雲端硬碟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496" name="Google Shape;496;p19"/>
          <p:cNvSpPr/>
          <p:nvPr/>
        </p:nvSpPr>
        <p:spPr>
          <a:xfrm>
            <a:off x="475238" y="2313432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19"/>
          <p:cNvSpPr/>
          <p:nvPr/>
        </p:nvSpPr>
        <p:spPr>
          <a:xfrm>
            <a:off x="584966" y="2414016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19"/>
          <p:cNvSpPr/>
          <p:nvPr/>
        </p:nvSpPr>
        <p:spPr>
          <a:xfrm>
            <a:off x="584966" y="2467575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19"/>
          <p:cNvSpPr/>
          <p:nvPr/>
        </p:nvSpPr>
        <p:spPr>
          <a:xfrm>
            <a:off x="1042166" y="2414016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社群平台、短影音、通訊軟體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00" name="Google Shape;500;p19"/>
          <p:cNvSpPr/>
          <p:nvPr/>
        </p:nvSpPr>
        <p:spPr>
          <a:xfrm>
            <a:off x="475238" y="3026664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19"/>
          <p:cNvSpPr/>
          <p:nvPr/>
        </p:nvSpPr>
        <p:spPr>
          <a:xfrm>
            <a:off x="584966" y="3127248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19"/>
          <p:cNvSpPr/>
          <p:nvPr/>
        </p:nvSpPr>
        <p:spPr>
          <a:xfrm>
            <a:off x="584966" y="3180807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19"/>
          <p:cNvSpPr/>
          <p:nvPr/>
        </p:nvSpPr>
        <p:spPr>
          <a:xfrm>
            <a:off x="1042166" y="3127248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外送、網購、行動支付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04" name="Google Shape;504;p19"/>
          <p:cNvSpPr/>
          <p:nvPr/>
        </p:nvSpPr>
        <p:spPr>
          <a:xfrm>
            <a:off x="475238" y="3739896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19"/>
          <p:cNvSpPr/>
          <p:nvPr/>
        </p:nvSpPr>
        <p:spPr>
          <a:xfrm>
            <a:off x="584966" y="3840480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19"/>
          <p:cNvSpPr/>
          <p:nvPr/>
        </p:nvSpPr>
        <p:spPr>
          <a:xfrm>
            <a:off x="584966" y="3894039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19"/>
          <p:cNvSpPr/>
          <p:nvPr/>
        </p:nvSpPr>
        <p:spPr>
          <a:xfrm>
            <a:off x="1042166" y="3840480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AI 助理、文字生成、圖像生成、語音工具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7375508-3219-12DD-BBEB-09CEF1242A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6407" y="1392408"/>
            <a:ext cx="6275593" cy="3451391"/>
          </a:xfrm>
          <a:prstGeom prst="rect">
            <a:avLst/>
          </a:prstGeom>
        </p:spPr>
      </p:pic>
      <p:sp>
        <p:nvSpPr>
          <p:cNvPr id="557" name="FooterPill"/>
          <p:cNvSpPr/>
          <p:nvPr/>
        </p:nvSpPr>
        <p:spPr>
          <a:xfrm>
            <a:off x="320040" y="6583532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12192000" cy="1050000"/>
          </a:xfrm>
          <a:prstGeom prst="rect">
            <a:avLst/>
          </a:prstGeom>
          <a:solidFill>
            <a:srgbClr val="1E3A5F"/>
          </a:solidFill>
        </p:spPr>
        <p:txBody>
          <a:bodyPr wrap="none">
            <a:spAutoFit/>
          </a:bodyPr>
          <a:lstStyle/>
          <a:p>
            <a:pPr algn="l"/>
            <a:r>
              <a:rPr sz="2200" b="1" dirty="0">
                <a:solidFill>
                  <a:srgbClr val="FFFFFF"/>
                </a:solidFill>
              </a:rPr>
              <a:t>  📝  1-2  </a:t>
            </a:r>
            <a:r>
              <a:rPr sz="2200" b="1" dirty="0" err="1">
                <a:solidFill>
                  <a:srgbClr val="FFFFFF"/>
                </a:solidFill>
              </a:rPr>
              <a:t>練習與複習</a:t>
            </a:r>
            <a:endParaRPr sz="2200" b="1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0000" y="1150000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dirty="0">
                <a:solidFill>
                  <a:srgbClr val="1A237E"/>
                </a:solidFill>
              </a:rPr>
              <a:t>Q1.  </a:t>
            </a:r>
            <a:r>
              <a:rPr sz="2000" b="1" dirty="0" err="1">
                <a:solidFill>
                  <a:srgbClr val="1A237E"/>
                </a:solidFill>
              </a:rPr>
              <a:t>以下關於數位生活五元件的描述，何者正確</a:t>
            </a:r>
            <a:r>
              <a:rPr sz="20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00" y="1570000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dirty="0">
                <a:solidFill>
                  <a:srgbClr val="333333"/>
                </a:solidFill>
              </a:rPr>
              <a:t>      A. </a:t>
            </a:r>
            <a:r>
              <a:rPr sz="1800" dirty="0" err="1">
                <a:solidFill>
                  <a:srgbClr val="333333"/>
                </a:solidFill>
              </a:rPr>
              <a:t>手機就是數位生活的全部，保護手機就夠了</a:t>
            </a:r>
            <a:endParaRPr sz="1800" dirty="0">
              <a:solidFill>
                <a:srgbClr val="33333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00" y="2306000"/>
            <a:ext cx="1107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800" b="1" dirty="0">
                <a:solidFill>
                  <a:srgbClr val="1B5E20"/>
                </a:solidFill>
              </a:rPr>
              <a:t>✓  B. </a:t>
            </a:r>
            <a:r>
              <a:rPr sz="1800" b="1" dirty="0" err="1">
                <a:solidFill>
                  <a:srgbClr val="1B5E20"/>
                </a:solidFill>
              </a:rPr>
              <a:t>帳號、裝置、網路、資料、平台服務互相連動，任一環節出問題都可能影響其他</a:t>
            </a:r>
            <a:endParaRPr sz="1800" b="1" dirty="0">
              <a:solidFill>
                <a:srgbClr val="1B5E2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00" y="3042000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C. 只要不用社群媒體，就沒有數位足跡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00" y="3778000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D. 免費的平台服務不會蒐集使用者資料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00" y="4514000"/>
            <a:ext cx="11072000" cy="369332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800" i="1" dirty="0">
                <a:solidFill>
                  <a:srgbClr val="4E342E"/>
                </a:solidFill>
              </a:rPr>
              <a:t>💡  </a:t>
            </a:r>
            <a:r>
              <a:rPr sz="1800" i="1" dirty="0" err="1">
                <a:solidFill>
                  <a:srgbClr val="4E342E"/>
                </a:solidFill>
              </a:rPr>
              <a:t>解析：五元件是互相連動的系統，手機只是入口，資料儲存在雲端，帳號可在任何裝置登入</a:t>
            </a:r>
            <a:r>
              <a:rPr sz="180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588000"/>
            <a:ext cx="12192000" cy="27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100">
                <a:solidFill>
                  <a:srgbClr val="757575"/>
                </a:solidFill>
              </a:rPr>
              <a:t>亞洲大學資訊發展處　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3133</TotalTime>
  <Words>751</Words>
  <Application>Microsoft Office PowerPoint</Application>
  <PresentationFormat>寬螢幕</PresentationFormat>
  <Paragraphs>137</Paragraphs>
  <Slides>8</Slides>
  <Notes>8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Play</vt:lpstr>
      <vt:lpstr>微軟正黑體</vt:lpstr>
      <vt:lpstr>DFKai-SB</vt:lpstr>
      <vt:lpstr>Arial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黃宇辰</dc:creator>
  <cp:lastModifiedBy>杜若慈</cp:lastModifiedBy>
  <cp:revision>18</cp:revision>
  <dcterms:created xsi:type="dcterms:W3CDTF">2026-04-20T01:36:16Z</dcterms:created>
  <dcterms:modified xsi:type="dcterms:W3CDTF">2026-07-22T00:58:11Z</dcterms:modified>
</cp:coreProperties>
</file>