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7"/>
  </p:notesMasterIdLst>
  <p:sldIdLst>
    <p:sldId id="283" r:id="rId2"/>
    <p:sldId id="284" r:id="rId3"/>
    <p:sldId id="285" r:id="rId4"/>
    <p:sldId id="286" r:id="rId5"/>
    <p:sldId id="287" r:id="rId6"/>
  </p:sldIdLst>
  <p:sldSz cx="12192000" cy="6858000"/>
  <p:notesSz cx="6858000" cy="9144000"/>
  <p:embeddedFontLst>
    <p:embeddedFont>
      <p:font typeface="DFKai-SB" panose="03000509000000000000" pitchFamily="65" charset="-120"/>
      <p:regular r:id="rId8"/>
    </p:embeddedFont>
    <p:embeddedFont>
      <p:font typeface="Play" panose="02020500000000000000" charset="0"/>
      <p:regular r:id="rId9"/>
      <p:bold r:id="rId10"/>
    </p:embeddedFont>
    <p:embeddedFont>
      <p:font typeface="微軟正黑體" panose="020B0604030504040204" pitchFamily="34" charset="-120"/>
      <p:regular r:id="rId11"/>
      <p:bold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7" roundtripDataSignature="AMtx7mjcaw5ReX1dKfTCxWDzQtpeHkJ15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027" autoAdjust="0"/>
  </p:normalViewPr>
  <p:slideViewPr>
    <p:cSldViewPr snapToGrid="0">
      <p:cViewPr varScale="1">
        <p:scale>
          <a:sx n="61" d="100"/>
          <a:sy n="61" d="100"/>
        </p:scale>
        <p:origin x="72" y="5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3" Type="http://schemas.openxmlformats.org/officeDocument/2006/relationships/slide" Target="slides/slide2.xml"/><Relationship Id="rId89" Type="http://schemas.openxmlformats.org/officeDocument/2006/relationships/viewProps" Target="viewProp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2" Type="http://schemas.openxmlformats.org/officeDocument/2006/relationships/slide" Target="slides/slide1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87" Type="http://customschemas.google.com/relationships/presentationmetadata" Target="metadata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0" name="Google Shape;510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接下來我們把五個元件，放到你的真實生活場景裡看。第一個場景是學習與校園。</a:t>
            </a:r>
          </a:p>
          <a:p>
            <a:endParaRPr dirty="0"/>
          </a:p>
          <a:p>
            <a:r>
              <a:rPr dirty="0"/>
              <a:t>你的學生身份是一個高價值帳號，因為它連結了學籍、成績、財務、信箱、雲端文件。很多同學有個想法：「我又不是名人，沒人要盜我的帳號。」</a:t>
            </a:r>
          </a:p>
          <a:p>
            <a:endParaRPr dirty="0"/>
          </a:p>
          <a:p>
            <a:r>
              <a:rPr dirty="0"/>
              <a:t>但攻擊者要的不是「你是誰」，而是「你的帳號能打開什麼」。你的學校帳號能讓人查你的成績、存取你的信箱、甚至冒名你的身份發信給老師和同學。</a:t>
            </a:r>
          </a:p>
          <a:p>
            <a:endParaRPr dirty="0"/>
          </a:p>
          <a:p>
            <a:r>
              <a:rPr dirty="0"/>
              <a:t>在學習場景裡，幾乎每件事都綁帳號：選課、作業、Email、雲端。所以這個場景的帳號安全，格外重要。</a:t>
            </a:r>
          </a:p>
          <a:p>
            <a:endParaRPr dirty="0"/>
          </a:p>
        </p:txBody>
      </p:sp>
      <p:sp>
        <p:nvSpPr>
          <p:cNvPr id="511" name="Google Shape;511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8" name="Google Shape;51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學習場景的帳號接觸點很多。校園入口、學習平台、Email、雲端硬碟、AI 工具、單一登入 SSO——每一個都是一個潛在的風險點。</a:t>
            </a:r>
          </a:p>
          <a:p>
            <a:endParaRPr dirty="0"/>
          </a:p>
          <a:p>
            <a:r>
              <a:rPr dirty="0"/>
              <a:t>有兩個特別要注意。第一，Email 是釣魚攻擊最常見的入口，之後案例二會詳細說。</a:t>
            </a:r>
          </a:p>
          <a:p>
            <a:endParaRPr dirty="0"/>
          </a:p>
          <a:p>
            <a:r>
              <a:rPr dirty="0"/>
              <a:t>第二，SSO 是「用 Google 或學校帳號登入」的那個功能，很方便，但風險集中。想像一下，你用學校帳號連動了十幾個服務，這個根帳號一旦失守，十幾個服務同時暴露。便利和風險集中，是一體兩面的。</a:t>
            </a:r>
          </a:p>
          <a:p>
            <a:endParaRPr dirty="0"/>
          </a:p>
        </p:txBody>
      </p:sp>
      <p:sp>
        <p:nvSpPr>
          <p:cNvPr id="519" name="Google Shape;519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5" name="Google Shape;555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校園生活場景裡有很多觸點：校園 App、學生系統、圖書館、申請表單、密碼變更頁、校園通知。</a:t>
            </a:r>
          </a:p>
          <a:p>
            <a:endParaRPr dirty="0"/>
          </a:p>
          <a:p>
            <a:r>
              <a:rPr dirty="0"/>
              <a:t>有一個特別要提醒的：密碼變更頁是釣魚攻擊最愛仿冒的目標。原因是使用者在這個頁面「本來就預期要輸入密碼」，所以戒心最低。攻擊者只要做一個外觀相似的假頁面，放一個連結在信件或訊息裡，你點進去就掉入陷阱。</a:t>
            </a:r>
          </a:p>
          <a:p>
            <a:endParaRPr dirty="0"/>
          </a:p>
          <a:p>
            <a:r>
              <a:rPr dirty="0"/>
              <a:t>防禦的習慣很簡單：永遠自己在瀏覽器手動輸入官方網址，絕對不要從信件或訊息的連結進入任何登入頁面。這個習慣能擋掉大多數釣魚攻擊。</a:t>
            </a:r>
          </a:p>
          <a:p>
            <a:endParaRPr dirty="0"/>
          </a:p>
        </p:txBody>
      </p:sp>
      <p:sp>
        <p:nvSpPr>
          <p:cNvPr id="556" name="Google Shape;556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2" name="Google Shape;592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你的校園帳號比你想的更重要。</a:t>
            </a:r>
          </a:p>
          <a:p>
            <a:endParaRPr dirty="0"/>
          </a:p>
          <a:p>
            <a:r>
              <a:rPr dirty="0"/>
              <a:t>它不只是讓你選課查成績，它能讓人冒你的名義發信給全班同學和老師，進行詐騙。它能讓人存取你的雲端文件，看到你和同學的分組報告。它能讓人查詢你的個人資料和財務資訊。</a:t>
            </a:r>
          </a:p>
          <a:p>
            <a:endParaRPr dirty="0"/>
          </a:p>
          <a:p>
            <a:r>
              <a:rPr dirty="0"/>
              <a:t>保護帳號不是技術問題，是習慣問題。今天課結束後，有三件事可以立刻做：把預設密碼改掉、開啟雙重驗證、確認備用信箱已設定。</a:t>
            </a:r>
          </a:p>
          <a:p>
            <a:endParaRPr dirty="0"/>
          </a:p>
        </p:txBody>
      </p:sp>
      <p:sp>
        <p:nvSpPr>
          <p:cNvPr id="593" name="Google Shape;593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為什麼說「校園帳號是高價值帳號」？</a:t>
            </a:r>
            <a:endParaRPr lang="en-US" altLang="zh-TW" sz="1200" b="0" dirty="0">
              <a:solidFill>
                <a:srgbClr val="1A237E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答案</a:t>
            </a:r>
            <a:r>
              <a:rPr lang="en-US" altLang="zh-TW" sz="1200" b="0" dirty="0">
                <a:solidFill>
                  <a:srgbClr val="1A237E"/>
                </a:solidFill>
              </a:rPr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A. </a:t>
            </a:r>
            <a:r>
              <a:rPr lang="zh-TW" altLang="en-US" sz="1200" b="0" dirty="0">
                <a:solidFill>
                  <a:srgbClr val="1B5E20"/>
                </a:solidFill>
              </a:rPr>
              <a:t>因為它連結學籍、成績、信箱、雲端文件，被盜後果嚴重</a:t>
            </a:r>
            <a:br>
              <a:rPr lang="en-US" altLang="zh-TW" sz="1200" b="1" dirty="0">
                <a:solidFill>
                  <a:srgbClr val="1B5E20"/>
                </a:solidFill>
              </a:rPr>
            </a:br>
            <a:r>
              <a:rPr lang="zh-TW" altLang="en-US" sz="1200" i="1" dirty="0">
                <a:solidFill>
                  <a:srgbClr val="4E342E"/>
                </a:solidFill>
              </a:rPr>
              <a:t>解析：攻擊者在意的不是「你是誰」，而是「你的帳號能打開什麼」。</a:t>
            </a:r>
            <a:endParaRPr lang="zh-TW" altLang="en-US" sz="1200" b="1" dirty="0">
              <a:solidFill>
                <a:srgbClr val="1A237E"/>
              </a:solidFill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1962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圖片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7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7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7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6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" name="Google Shape;19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個內容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6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6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6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內容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7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7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6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" name="Google Shape;513;p20" descr="/mnt/data/ghostwriter_images/generated/a_clean_corporate_educational_presentation_slide_i_5_batch_4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2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21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21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21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學習場景：帳號在哪裡出現？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25" name="Google Shape;525;p21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上課、作業、雲端、Email</a:t>
            </a:r>
            <a:r>
              <a:rPr lang="en-US" sz="2000" b="1" i="0" u="none" strike="noStrike" cap="none" dirty="0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都離不開帳號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526" name="Google Shape;526;p21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29" name="Google Shape;529;p21"/>
          <p:cNvSpPr/>
          <p:nvPr/>
        </p:nvSpPr>
        <p:spPr>
          <a:xfrm>
            <a:off x="621792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21"/>
          <p:cNvSpPr/>
          <p:nvPr/>
        </p:nvSpPr>
        <p:spPr>
          <a:xfrm>
            <a:off x="804672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24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🏫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21"/>
          <p:cNvSpPr/>
          <p:nvPr/>
        </p:nvSpPr>
        <p:spPr>
          <a:xfrm>
            <a:off x="1399032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 dirty="0" err="1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校園入口</a:t>
            </a:r>
            <a:endParaRPr sz="1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32" name="Google Shape;532;p21"/>
          <p:cNvSpPr/>
          <p:nvPr/>
        </p:nvSpPr>
        <p:spPr>
          <a:xfrm>
            <a:off x="1399032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選課、查成績、繳費、通知。通常綁定學號或校園信箱</a:t>
            </a:r>
            <a:r>
              <a:rPr lang="en-US" sz="18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33" name="Google Shape;533;p21"/>
          <p:cNvSpPr/>
          <p:nvPr/>
        </p:nvSpPr>
        <p:spPr>
          <a:xfrm>
            <a:off x="4364736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21"/>
          <p:cNvSpPr/>
          <p:nvPr/>
        </p:nvSpPr>
        <p:spPr>
          <a:xfrm>
            <a:off x="4547616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24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📚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21"/>
          <p:cNvSpPr/>
          <p:nvPr/>
        </p:nvSpPr>
        <p:spPr>
          <a:xfrm>
            <a:off x="5141976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創課／學習平台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36" name="Google Shape;536;p21"/>
          <p:cNvSpPr/>
          <p:nvPr/>
        </p:nvSpPr>
        <p:spPr>
          <a:xfrm>
            <a:off x="5141976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教材、作業、測驗、課堂公告與學習紀錄</a:t>
            </a:r>
            <a:r>
              <a:rPr lang="en-US" sz="18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37" name="Google Shape;537;p21"/>
          <p:cNvSpPr/>
          <p:nvPr/>
        </p:nvSpPr>
        <p:spPr>
          <a:xfrm>
            <a:off x="8107680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21"/>
          <p:cNvSpPr/>
          <p:nvPr/>
        </p:nvSpPr>
        <p:spPr>
          <a:xfrm>
            <a:off x="8290560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24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✉️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21"/>
          <p:cNvSpPr/>
          <p:nvPr/>
        </p:nvSpPr>
        <p:spPr>
          <a:xfrm>
            <a:off x="8884920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Email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40" name="Google Shape;540;p21"/>
          <p:cNvSpPr/>
          <p:nvPr/>
        </p:nvSpPr>
        <p:spPr>
          <a:xfrm>
            <a:off x="8884920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老師通知、行政信件、社團消息，也常是釣魚入口</a:t>
            </a:r>
            <a:r>
              <a:rPr lang="en-US" sz="18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41" name="Google Shape;541;p21"/>
          <p:cNvSpPr/>
          <p:nvPr/>
        </p:nvSpPr>
        <p:spPr>
          <a:xfrm>
            <a:off x="621792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42" name="Google Shape;542;p21"/>
          <p:cNvSpPr/>
          <p:nvPr/>
        </p:nvSpPr>
        <p:spPr>
          <a:xfrm>
            <a:off x="804672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☁️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21"/>
          <p:cNvSpPr/>
          <p:nvPr/>
        </p:nvSpPr>
        <p:spPr>
          <a:xfrm>
            <a:off x="1399032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 dirty="0" err="1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雲端硬碟</a:t>
            </a:r>
            <a:endParaRPr sz="1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44" name="Google Shape;544;p21"/>
          <p:cNvSpPr/>
          <p:nvPr/>
        </p:nvSpPr>
        <p:spPr>
          <a:xfrm>
            <a:off x="1399032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報告、照片、分組文件；分享權限要特別注意</a:t>
            </a:r>
            <a:r>
              <a:rPr lang="en-US" sz="18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45" name="Google Shape;545;p21"/>
          <p:cNvSpPr/>
          <p:nvPr/>
        </p:nvSpPr>
        <p:spPr>
          <a:xfrm>
            <a:off x="4364736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46" name="Google Shape;546;p21"/>
          <p:cNvSpPr/>
          <p:nvPr/>
        </p:nvSpPr>
        <p:spPr>
          <a:xfrm>
            <a:off x="4547616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🤖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21"/>
          <p:cNvSpPr/>
          <p:nvPr/>
        </p:nvSpPr>
        <p:spPr>
          <a:xfrm>
            <a:off x="5141976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AI 工具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48" name="Google Shape;548;p21"/>
          <p:cNvSpPr/>
          <p:nvPr/>
        </p:nvSpPr>
        <p:spPr>
          <a:xfrm>
            <a:off x="5141976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查資料、寫摘要、生成圖片；也可能產生錯誤或看似可信的內容</a:t>
            </a:r>
            <a:r>
              <a:rPr lang="en-US" sz="18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49" name="Google Shape;549;p21"/>
          <p:cNvSpPr/>
          <p:nvPr/>
        </p:nvSpPr>
        <p:spPr>
          <a:xfrm>
            <a:off x="8107680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50" name="Google Shape;550;p21"/>
          <p:cNvSpPr/>
          <p:nvPr/>
        </p:nvSpPr>
        <p:spPr>
          <a:xfrm>
            <a:off x="8290560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🔑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21"/>
          <p:cNvSpPr/>
          <p:nvPr/>
        </p:nvSpPr>
        <p:spPr>
          <a:xfrm>
            <a:off x="8884920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單一登入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52" name="Google Shape;552;p21"/>
          <p:cNvSpPr/>
          <p:nvPr/>
        </p:nvSpPr>
        <p:spPr>
          <a:xfrm>
            <a:off x="8884920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方便，但一個帳號出問題，可能牽動很多服務</a:t>
            </a:r>
            <a:r>
              <a:rPr lang="en-US" sz="18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91A4528-E6FE-3DCA-FD04-1416CBBFD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2188" y="4310049"/>
            <a:ext cx="4412007" cy="2483073"/>
          </a:xfrm>
          <a:prstGeom prst="rect">
            <a:avLst/>
          </a:prstGeom>
        </p:spPr>
      </p:pic>
      <p:sp>
        <p:nvSpPr>
          <p:cNvPr id="602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2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22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22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22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校園場景：便利與風險並存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62" name="Google Shape;562;p22"/>
          <p:cNvSpPr/>
          <p:nvPr/>
        </p:nvSpPr>
        <p:spPr>
          <a:xfrm>
            <a:off x="530352" y="947494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不是只有上課才是數位生活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563" name="Google Shape;563;p22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66" name="Google Shape;566;p22"/>
          <p:cNvSpPr/>
          <p:nvPr/>
        </p:nvSpPr>
        <p:spPr>
          <a:xfrm>
            <a:off x="621792" y="1560142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67" name="Google Shape;567;p22"/>
          <p:cNvSpPr/>
          <p:nvPr/>
        </p:nvSpPr>
        <p:spPr>
          <a:xfrm>
            <a:off x="804672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🪪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22"/>
          <p:cNvSpPr/>
          <p:nvPr/>
        </p:nvSpPr>
        <p:spPr>
          <a:xfrm>
            <a:off x="1399032" y="1706446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學生系統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69" name="Google Shape;569;p22"/>
          <p:cNvSpPr/>
          <p:nvPr/>
        </p:nvSpPr>
        <p:spPr>
          <a:xfrm>
            <a:off x="1399032" y="2063062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個資、成績、選課、繳費資訊集中</a:t>
            </a:r>
            <a:r>
              <a:rPr lang="en-US" sz="18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70" name="Google Shape;570;p22"/>
          <p:cNvSpPr/>
          <p:nvPr/>
        </p:nvSpPr>
        <p:spPr>
          <a:xfrm>
            <a:off x="4364736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71" name="Google Shape;571;p22"/>
          <p:cNvSpPr/>
          <p:nvPr/>
        </p:nvSpPr>
        <p:spPr>
          <a:xfrm>
            <a:off x="4547616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🏛️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22"/>
          <p:cNvSpPr/>
          <p:nvPr/>
        </p:nvSpPr>
        <p:spPr>
          <a:xfrm>
            <a:off x="5141976" y="1706446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圖書館系統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73" name="Google Shape;573;p22"/>
          <p:cNvSpPr/>
          <p:nvPr/>
        </p:nvSpPr>
        <p:spPr>
          <a:xfrm>
            <a:off x="5141976" y="2044774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借閱、續借、電子資源登入</a:t>
            </a:r>
            <a:r>
              <a:rPr lang="en-US" sz="18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74" name="Google Shape;574;p22"/>
          <p:cNvSpPr/>
          <p:nvPr/>
        </p:nvSpPr>
        <p:spPr>
          <a:xfrm>
            <a:off x="8107680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75" name="Google Shape;575;p22"/>
          <p:cNvSpPr/>
          <p:nvPr/>
        </p:nvSpPr>
        <p:spPr>
          <a:xfrm>
            <a:off x="8290560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📱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22"/>
          <p:cNvSpPr/>
          <p:nvPr/>
        </p:nvSpPr>
        <p:spPr>
          <a:xfrm>
            <a:off x="8884920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校園 App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77" name="Google Shape;577;p22"/>
          <p:cNvSpPr/>
          <p:nvPr/>
        </p:nvSpPr>
        <p:spPr>
          <a:xfrm>
            <a:off x="8884920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通知、活動、場地預約、校園卡功能</a:t>
            </a:r>
            <a:r>
              <a:rPr lang="en-US" sz="18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78" name="Google Shape;578;p22"/>
          <p:cNvSpPr/>
          <p:nvPr/>
        </p:nvSpPr>
        <p:spPr>
          <a:xfrm>
            <a:off x="621792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79" name="Google Shape;579;p22"/>
          <p:cNvSpPr/>
          <p:nvPr/>
        </p:nvSpPr>
        <p:spPr>
          <a:xfrm>
            <a:off x="804672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🚌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22"/>
          <p:cNvSpPr/>
          <p:nvPr/>
        </p:nvSpPr>
        <p:spPr>
          <a:xfrm>
            <a:off x="1399032" y="323349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 dirty="0" err="1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校園通知</a:t>
            </a:r>
            <a:endParaRPr sz="1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81" name="Google Shape;581;p22"/>
          <p:cNvSpPr/>
          <p:nvPr/>
        </p:nvSpPr>
        <p:spPr>
          <a:xfrm>
            <a:off x="1399032" y="359011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行政公告、緊急通知、活動推播</a:t>
            </a:r>
            <a:r>
              <a:rPr lang="en-US" sz="18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82" name="Google Shape;582;p22"/>
          <p:cNvSpPr/>
          <p:nvPr/>
        </p:nvSpPr>
        <p:spPr>
          <a:xfrm>
            <a:off x="4364736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83" name="Google Shape;583;p22"/>
          <p:cNvSpPr/>
          <p:nvPr/>
        </p:nvSpPr>
        <p:spPr>
          <a:xfrm>
            <a:off x="4547616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🧾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22"/>
          <p:cNvSpPr/>
          <p:nvPr/>
        </p:nvSpPr>
        <p:spPr>
          <a:xfrm>
            <a:off x="5141976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申請表單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85" name="Google Shape;585;p22"/>
          <p:cNvSpPr/>
          <p:nvPr/>
        </p:nvSpPr>
        <p:spPr>
          <a:xfrm>
            <a:off x="5141976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獎學金、請假、證明文件申請</a:t>
            </a:r>
            <a:r>
              <a:rPr lang="en-US" sz="18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86" name="Google Shape;586;p22"/>
          <p:cNvSpPr/>
          <p:nvPr/>
        </p:nvSpPr>
        <p:spPr>
          <a:xfrm>
            <a:off x="8107680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87" name="Google Shape;587;p22"/>
          <p:cNvSpPr/>
          <p:nvPr/>
        </p:nvSpPr>
        <p:spPr>
          <a:xfrm>
            <a:off x="8290560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🔐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22"/>
          <p:cNvSpPr/>
          <p:nvPr/>
        </p:nvSpPr>
        <p:spPr>
          <a:xfrm>
            <a:off x="8884920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密碼變更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89" name="Google Shape;589;p22"/>
          <p:cNvSpPr/>
          <p:nvPr/>
        </p:nvSpPr>
        <p:spPr>
          <a:xfrm>
            <a:off x="8884920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密碼變更頁最容易被假網站仿冒</a:t>
            </a:r>
            <a:r>
              <a:rPr lang="en-US" sz="18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639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2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23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23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23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校園帳號為什麼重要？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99" name="Google Shape;599;p23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一組帳號可能打開很多門</a:t>
            </a:r>
            <a:endParaRPr sz="16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600" name="Google Shape;600;p23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03" name="Google Shape;603;p23"/>
          <p:cNvSpPr/>
          <p:nvPr/>
        </p:nvSpPr>
        <p:spPr>
          <a:xfrm>
            <a:off x="500290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23"/>
          <p:cNvSpPr/>
          <p:nvPr/>
        </p:nvSpPr>
        <p:spPr>
          <a:xfrm>
            <a:off x="610018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23"/>
          <p:cNvSpPr/>
          <p:nvPr/>
        </p:nvSpPr>
        <p:spPr>
          <a:xfrm>
            <a:off x="610018" y="1754343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23"/>
          <p:cNvSpPr/>
          <p:nvPr/>
        </p:nvSpPr>
        <p:spPr>
          <a:xfrm>
            <a:off x="1067218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能看見你的學籍、信箱與課程資料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607" name="Google Shape;607;p23"/>
          <p:cNvSpPr/>
          <p:nvPr/>
        </p:nvSpPr>
        <p:spPr>
          <a:xfrm>
            <a:off x="500290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23"/>
          <p:cNvSpPr/>
          <p:nvPr/>
        </p:nvSpPr>
        <p:spPr>
          <a:xfrm>
            <a:off x="610018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23"/>
          <p:cNvSpPr/>
          <p:nvPr/>
        </p:nvSpPr>
        <p:spPr>
          <a:xfrm>
            <a:off x="610018" y="2467575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23"/>
          <p:cNvSpPr/>
          <p:nvPr/>
        </p:nvSpPr>
        <p:spPr>
          <a:xfrm>
            <a:off x="1067218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可能連到雲端文件與分組資料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611" name="Google Shape;611;p23"/>
          <p:cNvSpPr/>
          <p:nvPr/>
        </p:nvSpPr>
        <p:spPr>
          <a:xfrm>
            <a:off x="500290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23"/>
          <p:cNvSpPr/>
          <p:nvPr/>
        </p:nvSpPr>
        <p:spPr>
          <a:xfrm>
            <a:off x="610018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23"/>
          <p:cNvSpPr/>
          <p:nvPr/>
        </p:nvSpPr>
        <p:spPr>
          <a:xfrm>
            <a:off x="610018" y="3180807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23"/>
          <p:cNvSpPr/>
          <p:nvPr/>
        </p:nvSpPr>
        <p:spPr>
          <a:xfrm>
            <a:off x="1067218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可被用來寄信給同學或老師，造成連鎖受害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615" name="Google Shape;615;p23"/>
          <p:cNvSpPr/>
          <p:nvPr/>
        </p:nvSpPr>
        <p:spPr>
          <a:xfrm>
            <a:off x="500290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23"/>
          <p:cNvSpPr/>
          <p:nvPr/>
        </p:nvSpPr>
        <p:spPr>
          <a:xfrm>
            <a:off x="610018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23"/>
          <p:cNvSpPr/>
          <p:nvPr/>
        </p:nvSpPr>
        <p:spPr>
          <a:xfrm>
            <a:off x="610018" y="3894039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23"/>
          <p:cNvSpPr/>
          <p:nvPr/>
        </p:nvSpPr>
        <p:spPr>
          <a:xfrm>
            <a:off x="1067218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若密碼重複使用，其他平台也可能受影響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619" name="Google Shape;619;p23"/>
          <p:cNvSpPr/>
          <p:nvPr/>
        </p:nvSpPr>
        <p:spPr>
          <a:xfrm>
            <a:off x="713232" y="5715000"/>
            <a:ext cx="10744200" cy="530352"/>
          </a:xfrm>
          <a:prstGeom prst="roundRect">
            <a:avLst>
              <a:gd name="adj" fmla="val 20690"/>
            </a:avLst>
          </a:prstGeom>
          <a:solidFill>
            <a:srgbClr val="FFFFFF"/>
          </a:solidFill>
          <a:ln w="12700" cap="flat" cmpd="sng">
            <a:solidFill>
              <a:srgbClr val="CAD8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23"/>
          <p:cNvSpPr/>
          <p:nvPr/>
        </p:nvSpPr>
        <p:spPr>
          <a:xfrm>
            <a:off x="941832" y="5833872"/>
            <a:ext cx="1033272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💡 </a:t>
            </a:r>
            <a:r>
              <a:rPr lang="en-US" sz="2000" b="1" i="0" u="none" strike="noStrike" cap="none" dirty="0" err="1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帳號不是只有登入功能，它代表你的數位身分</a:t>
            </a:r>
            <a:r>
              <a:rPr lang="en-US" sz="2000" b="1" i="0" u="none" strike="noStrike" cap="none" dirty="0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EC21988-0DF3-7C87-8CA6-EB8C3AA86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323" y="1335024"/>
            <a:ext cx="6161372" cy="3467615"/>
          </a:xfrm>
          <a:prstGeom prst="rect">
            <a:avLst/>
          </a:prstGeom>
        </p:spPr>
      </p:pic>
      <p:sp>
        <p:nvSpPr>
          <p:cNvPr id="670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289409" cy="430887"/>
          </a:xfrm>
          <a:prstGeom prst="rect">
            <a:avLst/>
          </a:prstGeom>
          <a:solidFill>
            <a:srgbClr val="1E3A5F"/>
          </a:solidFill>
        </p:spPr>
        <p:txBody>
          <a:bodyPr wrap="none">
            <a:spAutoFit/>
          </a:bodyPr>
          <a:lstStyle/>
          <a:p>
            <a:pPr algn="l"/>
            <a:r>
              <a:rPr sz="2200" b="1" dirty="0">
                <a:solidFill>
                  <a:srgbClr val="FFFFFF"/>
                </a:solidFill>
              </a:rPr>
              <a:t>  📝  </a:t>
            </a:r>
            <a:r>
              <a:rPr sz="2200" b="1" dirty="0" err="1">
                <a:solidFill>
                  <a:srgbClr val="FFFFFF"/>
                </a:solidFill>
              </a:rPr>
              <a:t>練習與複習</a:t>
            </a:r>
            <a:endParaRPr sz="2200" b="1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00" y="1150000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dirty="0">
                <a:solidFill>
                  <a:srgbClr val="1A237E"/>
                </a:solidFill>
              </a:rPr>
              <a:t>Q1.  </a:t>
            </a:r>
            <a:r>
              <a:rPr sz="2000" b="1" dirty="0" err="1">
                <a:solidFill>
                  <a:srgbClr val="1A237E"/>
                </a:solidFill>
              </a:rPr>
              <a:t>為什麼說「校園帳號是高價值帳號</a:t>
            </a:r>
            <a:r>
              <a:rPr sz="2000" b="1" dirty="0">
                <a:solidFill>
                  <a:srgbClr val="1A237E"/>
                </a:solidFill>
              </a:rPr>
              <a:t>」？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570000"/>
            <a:ext cx="1107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800" b="1" dirty="0">
                <a:solidFill>
                  <a:srgbClr val="1B5E20"/>
                </a:solidFill>
              </a:rPr>
              <a:t>✓  A. </a:t>
            </a:r>
            <a:r>
              <a:rPr sz="1800" b="1" dirty="0" err="1">
                <a:solidFill>
                  <a:srgbClr val="1B5E20"/>
                </a:solidFill>
              </a:rPr>
              <a:t>因為它連結學籍、成績、信箱、雲端文件，被盜後果嚴重</a:t>
            </a:r>
            <a:endParaRPr sz="1800" b="1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00" y="2246902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B. 因為校園帳號的密碼特別複雜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00" y="2923804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C. 攻擊者只針對名人，學生不容易被攻擊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3600706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D. 學校系統都有完善防護，不需要擔心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00" y="4277606"/>
            <a:ext cx="11072000" cy="369332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800" i="1" dirty="0">
                <a:solidFill>
                  <a:srgbClr val="4E342E"/>
                </a:solidFill>
              </a:rPr>
              <a:t>💡  </a:t>
            </a:r>
            <a:r>
              <a:rPr sz="1800" i="1" dirty="0" err="1">
                <a:solidFill>
                  <a:srgbClr val="4E342E"/>
                </a:solidFill>
              </a:rPr>
              <a:t>解析：攻擊者在意的不是「你是誰</a:t>
            </a:r>
            <a:r>
              <a:rPr sz="1800" i="1" dirty="0">
                <a:solidFill>
                  <a:srgbClr val="4E342E"/>
                </a:solidFill>
              </a:rPr>
              <a:t>」，</a:t>
            </a:r>
            <a:r>
              <a:rPr sz="1800" i="1" dirty="0" err="1">
                <a:solidFill>
                  <a:srgbClr val="4E342E"/>
                </a:solidFill>
              </a:rPr>
              <a:t>而是「你的帳號能打開什麼</a:t>
            </a:r>
            <a:r>
              <a:rPr sz="1800" i="1" dirty="0">
                <a:solidFill>
                  <a:srgbClr val="4E342E"/>
                </a:solidFill>
              </a:rPr>
              <a:t>」。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588000"/>
            <a:ext cx="12192000" cy="27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100">
                <a:solidFill>
                  <a:srgbClr val="757575"/>
                </a:solidFill>
              </a:rPr>
              <a:t>亞洲大學資訊發展處　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3145</TotalTime>
  <Words>452</Words>
  <Application>Microsoft Office PowerPoint</Application>
  <PresentationFormat>寬螢幕</PresentationFormat>
  <Paragraphs>92</Paragraphs>
  <Slides>5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0" baseType="lpstr">
      <vt:lpstr>微軟正黑體</vt:lpstr>
      <vt:lpstr>Play</vt:lpstr>
      <vt:lpstr>Arial</vt:lpstr>
      <vt:lpstr>DFKai-SB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黃宇辰</dc:creator>
  <cp:lastModifiedBy>杜若慈</cp:lastModifiedBy>
  <cp:revision>20</cp:revision>
  <dcterms:created xsi:type="dcterms:W3CDTF">2026-04-20T01:36:16Z</dcterms:created>
  <dcterms:modified xsi:type="dcterms:W3CDTF">2026-08-05T01:14:40Z</dcterms:modified>
</cp:coreProperties>
</file>