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embeddedFontLst>
    <p:embeddedFont>
      <p:font typeface="Play" panose="02020500000000000000" charset="0"/>
      <p:regular r:id="rId15"/>
      <p:bold r:id="rId16"/>
    </p:embeddedFont>
    <p:embeddedFont>
      <p:font typeface="標楷體" panose="03000509000000000000" pitchFamily="65" charset="-120"/>
      <p:regular r:id="rId17"/>
    </p:embeddedFont>
    <p:embeddedFont>
      <p:font typeface="標楷體" panose="03000509000000000000" pitchFamily="65" charset="-120"/>
      <p:regular r:id="rId17"/>
    </p:embeddedFont>
    <p:embeddedFont>
      <p:font typeface="微軟正黑體" panose="020B0604030504040204" pitchFamily="34" charset="-12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7" roundtripDataSignature="AMtx7mjcaw5ReX1dKfTCxWDzQtpeHkJ1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27" autoAdjust="0"/>
  </p:normalViewPr>
  <p:slideViewPr>
    <p:cSldViewPr snapToGrid="0">
      <p:cViewPr varScale="1">
        <p:scale>
          <a:sx n="61" d="100"/>
          <a:sy n="61" d="100"/>
        </p:scale>
        <p:origin x="72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87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90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 err="1"/>
              <a:t>接下來幾頁，我們來看學校的系統怎麼用。這對大一新生特別重要</a:t>
            </a:r>
            <a:r>
              <a:rPr dirty="0"/>
              <a:t>。</a:t>
            </a:r>
          </a:p>
          <a:p>
            <a:endParaRPr dirty="0"/>
          </a:p>
          <a:p>
            <a:r>
              <a:rPr dirty="0" err="1"/>
              <a:t>先說帳號。你登入校園入口，帳號是學號或職員編號，注意</a:t>
            </a:r>
            <a:r>
              <a:rPr lang="zh-TW" altLang="en-US" dirty="0"/>
              <a:t>，</a:t>
            </a:r>
            <a:r>
              <a:rPr dirty="0" err="1"/>
              <a:t>不需要輸入@live.asia.edu.tw，就直接輸入學號就好，很多新生會在這邊搞混</a:t>
            </a:r>
            <a:r>
              <a:rPr dirty="0"/>
              <a:t>。</a:t>
            </a:r>
          </a:p>
          <a:p>
            <a:endParaRPr dirty="0"/>
          </a:p>
          <a:p>
            <a:r>
              <a:rPr dirty="0" err="1"/>
              <a:t>密碼呢？入學預設是你的出生年月日，西元年加月加日，例如</a:t>
            </a:r>
            <a:r>
              <a:rPr dirty="0"/>
              <a:t> 20060315。</a:t>
            </a:r>
          </a:p>
          <a:p>
            <a:endParaRPr dirty="0"/>
          </a:p>
          <a:p>
            <a:r>
              <a:rPr dirty="0" err="1"/>
              <a:t>這個預設密碼最大的問題是</a:t>
            </a:r>
            <a:r>
              <a:rPr lang="en-US" dirty="0"/>
              <a:t>: </a:t>
            </a:r>
            <a:r>
              <a:rPr dirty="0" err="1"/>
              <a:t>任何知道你生日的人，都能登入你的帳號。所以進系統後，第一件事就是去改密碼，這是開學必做清單的第一項</a:t>
            </a:r>
            <a:r>
              <a:rPr dirty="0"/>
              <a:t>。</a:t>
            </a:r>
          </a:p>
          <a:p>
            <a:endParaRPr dirty="0"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雙重驗證（</a:t>
            </a:r>
            <a:r>
              <a:rPr lang="en-US" altLang="zh-TW" sz="1200" b="0" dirty="0">
                <a:solidFill>
                  <a:srgbClr val="1A237E"/>
                </a:solidFill>
              </a:rPr>
              <a:t>2FA</a:t>
            </a:r>
            <a:r>
              <a:rPr lang="zh-TW" altLang="en-US" sz="1200" b="0" dirty="0">
                <a:solidFill>
                  <a:srgbClr val="1A237E"/>
                </a:solidFill>
              </a:rPr>
              <a:t>）的主要功能是什麼？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</a:t>
            </a:r>
            <a:r>
              <a:rPr lang="zh-TW" altLang="en-US" sz="1200" b="0" dirty="0">
                <a:solidFill>
                  <a:srgbClr val="1A237E"/>
                </a:solidFill>
              </a:rPr>
              <a:t>　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即使密碼外洩，沒有你的手機也無法登入</a:t>
            </a: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2FA </a:t>
            </a:r>
            <a:r>
              <a:rPr lang="zh-TW" altLang="en-US" sz="1200" b="0" i="1" dirty="0">
                <a:solidFill>
                  <a:srgbClr val="4E342E"/>
                </a:solidFill>
              </a:rPr>
              <a:t>加入第二道驗證（你擁有的手機），讓攻擊者即使拿到密碼也無法單獨登入。</a:t>
            </a: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0649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忘記密碼或帳號被鎖，不用慌，有三個處理步驟。</a:t>
            </a:r>
          </a:p>
          <a:p>
            <a:endParaRPr dirty="0"/>
          </a:p>
          <a:p>
            <a:r>
              <a:rPr dirty="0"/>
              <a:t>第一步，先試校園入口的「忘記密碼」功能，系統會發一封重設連結到你的備用信箱。提醒一下，這個備用信箱要在入學時就設好，不然這個管道就沒辦法用。</a:t>
            </a:r>
          </a:p>
          <a:p>
            <a:endParaRPr dirty="0"/>
          </a:p>
          <a:p>
            <a:r>
              <a:rPr dirty="0"/>
              <a:t>第二步，如果是帳號被鎖，通常是輸入錯誤太多次觸發保護，等 15 分鐘後再試。</a:t>
            </a:r>
          </a:p>
          <a:p>
            <a:endParaRPr dirty="0"/>
          </a:p>
          <a:p>
            <a:r>
              <a:rPr dirty="0"/>
              <a:t>第三步，前兩個都不行，就直接帶學生證去資訊處臨櫃辦理。</a:t>
            </a:r>
          </a:p>
          <a:p>
            <a:endParaRPr dirty="0"/>
          </a:p>
          <a:p>
            <a:r>
              <a:rPr dirty="0"/>
              <a:t>有一件事要特別說：如果你收到私訊說「我可以立刻幫你解鎖」，或是一個陌生連結說「點這裡重設密碼」，這幾乎百分之百是詐騙。詐騙者最喜歡在你最焦急的時候出手，我們之後的案例會再看到這個手法。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收到私訊說「我可以立刻幫你解鎖帳號，點這個連結」，應該怎麼做？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C. </a:t>
            </a:r>
            <a:r>
              <a:rPr lang="zh-TW" altLang="en-US" sz="1200" b="0" dirty="0">
                <a:solidFill>
                  <a:srgbClr val="1B5E20"/>
                </a:solidFill>
              </a:rPr>
              <a:t>不要點擊；依正規管道處理（忘記密碼功能或臨櫃）</a:t>
            </a:r>
            <a:br>
              <a:rPr lang="en-US" altLang="zh-TW" sz="1200" b="0" dirty="0">
                <a:solidFill>
                  <a:srgbClr val="1B5E20"/>
                </a:solidFill>
              </a:rPr>
            </a:br>
            <a:r>
              <a:rPr lang="zh-TW" altLang="en-US" sz="1200" b="0" i="1" dirty="0">
                <a:solidFill>
                  <a:srgbClr val="4E342E"/>
                </a:solidFill>
              </a:rPr>
              <a:t>解析：詐騙者喜歡在你最焦急時出手。正規管道：忘記密碼功能 → 等 </a:t>
            </a:r>
            <a:r>
              <a:rPr lang="en-US" altLang="zh-TW" sz="1200" b="0" i="1" dirty="0">
                <a:solidFill>
                  <a:srgbClr val="4E342E"/>
                </a:solidFill>
              </a:rPr>
              <a:t>15 </a:t>
            </a:r>
            <a:r>
              <a:rPr lang="zh-TW" altLang="en-US" sz="1200" b="0" i="1" dirty="0">
                <a:solidFill>
                  <a:srgbClr val="4E342E"/>
                </a:solidFill>
              </a:rPr>
              <a:t>分鐘 → 臨櫃辦理。</a:t>
            </a: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6371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改密碼要注意兩件事。</a:t>
            </a:r>
          </a:p>
          <a:p>
            <a:endParaRPr dirty="0"/>
          </a:p>
          <a:p>
            <a:r>
              <a:rPr dirty="0"/>
              <a:t>第一，密碼強度：要有大小寫英文、數字、符號，例如 Asia@2025! 這樣的組合。你可以用一句好記的話來改編，例如「我是2006年的亞大生」→ WoShi2006@AU!，這樣的密碼強又好記。</a:t>
            </a:r>
          </a:p>
          <a:p>
            <a:endParaRPr dirty="0"/>
          </a:p>
          <a:p>
            <a:r>
              <a:rPr dirty="0"/>
              <a:t>第二，有一個很重要的連動機制：你的校園入口密碼一旦改了，創客系統、學生資訊系統、Outlook 信箱，全部會自動同步成一樣的帳密。</a:t>
            </a:r>
          </a:p>
          <a:p>
            <a:endParaRPr dirty="0"/>
          </a:p>
          <a:p>
            <a:r>
              <a:rPr dirty="0"/>
              <a:t>這是雙面刃：好處是你只需記一組密碼；壞處是這組密碼一旦外洩，三個系統同時都倒了。所以這組密碼要設得特別強，而且不能跟你在其他地方用的密碼一樣。</a:t>
            </a:r>
          </a:p>
          <a:p>
            <a:endParaRPr dirty="0"/>
          </a:p>
        </p:txBody>
      </p:sp>
      <p:sp>
        <p:nvSpPr>
          <p:cNvPr id="244" name="Google Shape;24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創客系統有兩種登入方法。一是透過校園入口，找到創客學習平台的連結點進去。二是直接在瀏覽器輸入創客系統的網址。</a:t>
            </a:r>
          </a:p>
          <a:p>
            <a:endParaRPr dirty="0"/>
          </a:p>
          <a:p>
            <a:r>
              <a:rPr dirty="0"/>
              <a:t>帳號密碼跟校園入口一樣，不用另外記一組。</a:t>
            </a:r>
          </a:p>
          <a:p>
            <a:endParaRPr dirty="0"/>
          </a:p>
          <a:p>
            <a:r>
              <a:rPr dirty="0"/>
              <a:t>創客系統在你大學四年的很多課程和活動都會用到，所以現在確認自己能登入進去，是有必要的。如果登不進去，先確認密碼有沒有改過；如果改過了還是進不去，可以到資訊處的服務台請同學幫你看。</a:t>
            </a:r>
          </a:p>
          <a:p>
            <a:endParaRPr dirty="0"/>
          </a:p>
        </p:txBody>
      </p:sp>
      <p:sp>
        <p:nvSpPr>
          <p:cNvPr id="265" name="Google Shape;26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學生資訊系統是你大學四年最常用的系統之一。成績查詢、選課、各項行政申請都在這裡。</a:t>
            </a:r>
          </a:p>
          <a:p>
            <a:endParaRPr dirty="0"/>
          </a:p>
          <a:p>
            <a:r>
              <a:rPr dirty="0"/>
              <a:t>帳密一樣是校園入口的帳密——如果你已經改過密碼，就用改過的那組。</a:t>
            </a:r>
          </a:p>
          <a:p>
            <a:endParaRPr dirty="0"/>
          </a:p>
          <a:p>
            <a:r>
              <a:rPr dirty="0"/>
              <a:t>這個系統很重要，因為裡面有你的成績、個資、財務資訊。問大家一個問題：如果這個帳號被盜，會發生什麼事？成績可能被竄改、個資可能外洩。所以這是你最該保護的帳號之一。等一下會說怎麼加強保護。</a:t>
            </a:r>
          </a:p>
          <a:p>
            <a:endParaRPr dirty="0"/>
          </a:p>
        </p:txBody>
      </p:sp>
      <p:sp>
        <p:nvSpPr>
          <p:cNvPr id="284" name="Google Shape;28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更改校園入口密碼後，哪些系統的帳密會自動同步？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校園入口、創客系統、學生資訊系統、</a:t>
            </a:r>
            <a:r>
              <a:rPr lang="en-US" altLang="zh-TW" sz="1200" b="0" dirty="0">
                <a:solidFill>
                  <a:srgbClr val="1B5E20"/>
                </a:solidFill>
              </a:rPr>
              <a:t>Outlook</a:t>
            </a:r>
            <a:r>
              <a:rPr lang="zh-TW" altLang="en-US" sz="1200" b="0" dirty="0">
                <a:solidFill>
                  <a:srgbClr val="1B5E20"/>
                </a:solidFill>
              </a:rPr>
              <a:t> 信箱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解析：三個系統同步是雙面刃：方便記憶，但這組密碼一旦外洩，三個系統同時暴露。</a:t>
            </a:r>
            <a:endParaRPr lang="en-US" altLang="zh-TW" sz="1200" b="0" i="1" dirty="0">
              <a:solidFill>
                <a:srgbClr val="4E342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altLang="zh-TW" sz="1200" b="0" i="1" dirty="0">
              <a:solidFill>
                <a:srgbClr val="4E342E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 startAt="2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校園入口的預設密碼格式是什麼？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出生西元年月日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解析：預設密碼為出生西元年＋月＋日，任何知道你生日的人都能登入，入學後應立即更改。</a:t>
            </a:r>
            <a:endParaRPr lang="zh-TW" altLang="en-US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5802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校園信箱是很多新生忽略的系統，但它非常重要。</a:t>
            </a:r>
          </a:p>
          <a:p>
            <a:endParaRPr dirty="0"/>
          </a:p>
          <a:p>
            <a:r>
              <a:rPr dirty="0"/>
              <a:t>你的帳號格式是：學號@live.asia.edu.tw，例如 115111000@live.asia.edu.tw。注意這裡跟登入校園入口不一樣，這裡需要打完整的信箱格式。</a:t>
            </a:r>
          </a:p>
          <a:p>
            <a:endParaRPr dirty="0"/>
          </a:p>
          <a:p>
            <a:r>
              <a:rPr dirty="0"/>
              <a:t>老師通知、行政公文、獎學金通知、退選提醒，全部寄到這裡。很多人因為沒有養成查校園信箱的習慣，錯過了重要的時程，例如課程公告、繳費期限。</a:t>
            </a:r>
          </a:p>
          <a:p>
            <a:endParaRPr dirty="0"/>
          </a:p>
          <a:p>
            <a:r>
              <a:rPr dirty="0"/>
              <a:t>校園信箱還有一個資安的重要性：它是你「重設其他帳號密碼」的收件地方。如果它被盜，你其他帳號的防線就全部被突破了。</a:t>
            </a:r>
          </a:p>
          <a:p>
            <a:endParaRPr dirty="0"/>
          </a:p>
        </p:txBody>
      </p:sp>
      <p:sp>
        <p:nvSpPr>
          <p:cNvPr id="308" name="Google Shape;30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改密碼要注意兩件事。</a:t>
            </a:r>
          </a:p>
          <a:p>
            <a:endParaRPr dirty="0"/>
          </a:p>
          <a:p>
            <a:r>
              <a:rPr dirty="0"/>
              <a:t>第一，密碼強度：要有大小寫英文、數字、符號，例如 Asia@2025! 這樣的組合。你可以用一句好記的話來改編，例如「我是2006年的亞大生」→ WoShi2006@AU!，這樣的密碼強又好記。</a:t>
            </a:r>
          </a:p>
          <a:p>
            <a:endParaRPr dirty="0"/>
          </a:p>
          <a:p>
            <a:r>
              <a:rPr dirty="0"/>
              <a:t>第二，有一個很重要的連動機制：你的校園入口密碼一旦改了，創客系統、學生資訊系統、Outlook 信箱，全部會自動同步成一樣的帳密。</a:t>
            </a:r>
          </a:p>
          <a:p>
            <a:endParaRPr dirty="0"/>
          </a:p>
          <a:p>
            <a:r>
              <a:rPr dirty="0"/>
              <a:t>這是雙面刃：好處是你只需記一組密碼；壞處是這組密碼一旦外洩，三個系統同時都倒了。所以這組密碼要設得特別強，而且不能跟你在其他地方用的密碼一樣。</a:t>
            </a:r>
          </a:p>
          <a:p>
            <a:endParaRPr dirty="0"/>
          </a:p>
        </p:txBody>
      </p:sp>
      <p:sp>
        <p:nvSpPr>
          <p:cNvPr id="244" name="Google Shape;24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登入校園信箱時，帳號格式應該是？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學號</a:t>
            </a:r>
            <a:r>
              <a:rPr lang="en-US" altLang="zh-TW" sz="1200" b="0" dirty="0">
                <a:solidFill>
                  <a:srgbClr val="1B5E20"/>
                </a:solidFill>
              </a:rPr>
              <a:t>@live.asia.edu.tw</a:t>
            </a:r>
            <a:r>
              <a:rPr lang="zh-TW" altLang="en-US" sz="1200" b="0" dirty="0">
                <a:solidFill>
                  <a:srgbClr val="1B5E20"/>
                </a:solidFill>
              </a:rPr>
              <a:t>（例：</a:t>
            </a:r>
            <a:r>
              <a:rPr lang="en-US" altLang="zh-TW" sz="1200" b="0" dirty="0">
                <a:solidFill>
                  <a:srgbClr val="1B5E20"/>
                </a:solidFill>
              </a:rPr>
              <a:t>115111000@live.asia.edu.tw</a:t>
            </a:r>
            <a:r>
              <a:rPr lang="zh-TW" altLang="en-US" sz="1200" b="0" dirty="0">
                <a:solidFill>
                  <a:srgbClr val="1B5E20"/>
                </a:solidFill>
              </a:rPr>
              <a:t>）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r>
              <a:rPr lang="zh-TW" altLang="en-US" sz="1200" b="0" i="1" dirty="0">
                <a:solidFill>
                  <a:srgbClr val="4E342E"/>
                </a:solidFill>
              </a:rPr>
              <a:t>解析：登入信箱需要完整 </a:t>
            </a:r>
            <a:r>
              <a:rPr lang="en-US" altLang="zh-TW" sz="1200" b="0" i="1" dirty="0">
                <a:solidFill>
                  <a:srgbClr val="4E342E"/>
                </a:solidFill>
              </a:rPr>
              <a:t>Email </a:t>
            </a:r>
            <a:r>
              <a:rPr lang="zh-TW" altLang="en-US" sz="1200" b="0" i="1" dirty="0">
                <a:solidFill>
                  <a:srgbClr val="4E342E"/>
                </a:solidFill>
              </a:rPr>
              <a:t>格式，與登入校園入口（只用學號）不同，這是新生常見的混淆點。</a:t>
            </a:r>
            <a:endParaRPr lang="en-US" altLang="zh-TW" sz="1200" b="0" dirty="0">
              <a:solidFill>
                <a:srgbClr val="1B5E2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7059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接下來教大家設定雙重驗證，英文叫 2FA 或 MFA。</a:t>
            </a:r>
          </a:p>
          <a:p>
            <a:endParaRPr dirty="0"/>
          </a:p>
          <a:p>
            <a:r>
              <a:rPr dirty="0"/>
              <a:t>傳統登入只需要密碼，也就是「你知道的東西」。雙重驗證再加上一個條件，通常是「你擁有的東西」——你的手機。</a:t>
            </a:r>
          </a:p>
          <a:p>
            <a:endParaRPr dirty="0"/>
          </a:p>
          <a:p>
            <a:r>
              <a:rPr dirty="0"/>
              <a:t>設定方法：登入 Outlook 後，進到「我的帳戶」→「安全性資訊」，新增驗證方式，安裝 Microsoft Authenticator App，掃描 QR Code，完成後每次新裝置登入，都需要手機確認才能進入。</a:t>
            </a:r>
          </a:p>
          <a:p>
            <a:endParaRPr dirty="0"/>
          </a:p>
          <a:p>
            <a:r>
              <a:rPr dirty="0"/>
              <a:t>為什麼要設？資安統計顯示，開啟 MFA 可以擋掉超過 99% 的自動化帳號盜用攻擊。多一道鎖，就算密碼外洩，對方沒有你的手機，還是進不來。強烈建議所有重要帳號都開啟。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www.asia.edu.tw/" TargetMode="External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hyperlink" Target="https://www.microsoft.com/zh-tw/microsoft-365/outlook/log-in" TargetMode="External"/><Relationship Id="rId4" Type="http://schemas.openxmlformats.org/officeDocument/2006/relationships/hyperlink" Target="mailto:+@live.asia.edu.t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hyperlink" Target="https://www.asia.edu.tw/" TargetMode="External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icrosoft.com/zh-tw/microsoft-365/outlook/log-in" TargetMode="External"/><Relationship Id="rId5" Type="http://schemas.openxmlformats.org/officeDocument/2006/relationships/image" Target="../media/image16.png"/><Relationship Id="rId4" Type="http://schemas.openxmlformats.org/officeDocument/2006/relationships/hyperlink" Target="mailto:+@live.asia.edu.t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8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8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8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4" name="Google Shape;23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2296" y="968847"/>
            <a:ext cx="7368442" cy="173862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8"/>
          <p:cNvSpPr txBox="1"/>
          <p:nvPr/>
        </p:nvSpPr>
        <p:spPr>
          <a:xfrm>
            <a:off x="207975" y="270190"/>
            <a:ext cx="10515600" cy="1019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Times New Roman"/>
              <a:buNone/>
            </a:pPr>
            <a:r>
              <a:rPr lang="en-US" sz="2500" b="1" i="0" u="none" strike="noStrike" cap="none" dirty="0" err="1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什麼是校園數位生活</a:t>
            </a:r>
            <a:r>
              <a:rPr lang="en-US" sz="2500" b="1" i="0" u="none" strike="noStrike" cap="none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?</a:t>
            </a:r>
            <a:endParaRPr sz="2500" b="0" i="0" u="none" strike="noStrike" cap="none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Play"/>
              <a:sym typeface="Play"/>
            </a:endParaRPr>
          </a:p>
        </p:txBody>
      </p:sp>
      <p:sp>
        <p:nvSpPr>
          <p:cNvPr id="290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E5C091A-810F-FB38-DB15-B4E121D95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" y="3664875"/>
            <a:ext cx="5353210" cy="258732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EFC7A33-A3EC-CA41-53EC-48FAA610A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177" y="2960960"/>
            <a:ext cx="6983656" cy="3254446"/>
          </a:xfrm>
          <a:prstGeom prst="rect">
            <a:avLst/>
          </a:prstGeom>
        </p:spPr>
      </p:pic>
      <p:pic>
        <p:nvPicPr>
          <p:cNvPr id="6" name="Google Shape;238;p8" descr="模糊的马赛克审查模糊效果纹理_ 优质| Premium照片">
            <a:extLst>
              <a:ext uri="{FF2B5EF4-FFF2-40B4-BE49-F238E27FC236}">
                <a16:creationId xmlns:a16="http://schemas.microsoft.com/office/drawing/2014/main" id="{075DC598-915D-40AB-37FC-77292E06900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55848" y="3087239"/>
            <a:ext cx="248002" cy="113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8A3B8F6C-E152-78F3-4258-9FBCD8BB4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02" y="1182548"/>
            <a:ext cx="5058665" cy="20288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3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TW" sz="2000" b="1" dirty="0">
                <a:solidFill>
                  <a:srgbClr val="1A237E"/>
                </a:solidFill>
              </a:rPr>
              <a:t>Q1.  </a:t>
            </a:r>
            <a:r>
              <a:rPr lang="zh-TW" altLang="en-US" sz="2000" b="1" dirty="0">
                <a:solidFill>
                  <a:srgbClr val="1A237E"/>
                </a:solidFill>
              </a:rPr>
              <a:t>雙重驗證（</a:t>
            </a:r>
            <a:r>
              <a:rPr lang="en-US" altLang="zh-TW" sz="2000" b="1" dirty="0">
                <a:solidFill>
                  <a:srgbClr val="1A237E"/>
                </a:solidFill>
              </a:rPr>
              <a:t>2FA</a:t>
            </a:r>
            <a:r>
              <a:rPr lang="zh-TW" altLang="en-US" sz="2000" b="1" dirty="0">
                <a:solidFill>
                  <a:srgbClr val="1A237E"/>
                </a:solidFill>
              </a:rPr>
              <a:t>）的主要功能是什麼？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A. 讓你不需要記密碼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00" y="2105033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即使密碼外洩，沒有你的手機也無法登入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640066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讓登入速度更快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175099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自動偵測並阻擋病毒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710132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解析：2FA </a:t>
            </a:r>
            <a:r>
              <a:rPr sz="1800" i="1" dirty="0" err="1">
                <a:solidFill>
                  <a:srgbClr val="4E342E"/>
                </a:solidFill>
              </a:rPr>
              <a:t>加入第二道驗證（你擁有的手機</a:t>
            </a:r>
            <a:r>
              <a:rPr sz="1800" i="1" dirty="0">
                <a:solidFill>
                  <a:srgbClr val="4E342E"/>
                </a:solidFill>
              </a:rPr>
              <a:t>），</a:t>
            </a:r>
            <a:r>
              <a:rPr sz="1800" i="1" dirty="0" err="1">
                <a:solidFill>
                  <a:srgbClr val="4E342E"/>
                </a:solidFill>
              </a:rPr>
              <a:t>讓攻擊者即使拿到密碼也無法單獨登入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9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406224" y="1618506"/>
            <a:ext cx="3229516" cy="495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9" descr="模糊的马赛克审查模糊效果纹理_ 优质| Premium照片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90955" y="3797733"/>
            <a:ext cx="1095863" cy="10951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9"/>
          <p:cNvSpPr txBox="1"/>
          <p:nvPr/>
        </p:nvSpPr>
        <p:spPr>
          <a:xfrm>
            <a:off x="603069" y="249073"/>
            <a:ext cx="10515600" cy="81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Times New Roman"/>
              <a:buNone/>
            </a:pPr>
            <a:r>
              <a:rPr lang="en-US" sz="2500" b="1" i="0" u="none" strike="noStrike" cap="none" dirty="0" err="1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忘記密碼／帳號被鎖</a:t>
            </a:r>
            <a:endParaRPr sz="2500" b="1" i="0" u="none" strike="noStrike" cap="none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Play"/>
              <a:sym typeface="Play"/>
            </a:endParaRPr>
          </a:p>
        </p:txBody>
      </p:sp>
      <p:sp>
        <p:nvSpPr>
          <p:cNvPr id="261" name="Google Shape;261;p9"/>
          <p:cNvSpPr txBox="1"/>
          <p:nvPr/>
        </p:nvSpPr>
        <p:spPr>
          <a:xfrm>
            <a:off x="235523" y="1068314"/>
            <a:ext cx="817070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(!!</a:t>
            </a:r>
            <a:r>
              <a:rPr lang="en-US" sz="2000" b="1" i="0" u="none" strike="noStrike" cap="none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別慌，校園有正確管道協助你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!!)</a:t>
            </a:r>
            <a:b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r>
              <a:rPr lang="en-US" sz="2000" b="1" i="0" u="none" strike="noStrike" cap="none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先試校園入口的「忘記密碼」功能（透過備用信箱重設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）</a:t>
            </a:r>
            <a:b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r>
              <a:rPr lang="en-US" sz="2000" b="1" i="0" u="none" strike="noStrike" cap="none" dirty="0" err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帳號被鎖通常是輸入錯誤次數太多，等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 15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分鐘後再試；都不行就到資訊處臨櫃辦理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。⚠️ 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千萬別相信「立刻幫你解鎖」的私訊與陌生連結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。</a:t>
            </a:r>
            <a:endParaRPr sz="2000" b="1" i="0" u="none" strike="noStrike" cap="none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sym typeface="Arial"/>
            </a:endParaRPr>
          </a:p>
        </p:txBody>
      </p:sp>
      <p:sp>
        <p:nvSpPr>
          <p:cNvPr id="311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</a:t>
            </a:r>
            <a:r>
              <a:rPr sz="2200" b="1">
                <a:solidFill>
                  <a:srgbClr val="FFFFFF"/>
                </a:solidFill>
              </a:rPr>
              <a:t>📝  4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收到私訊說「我可以立刻幫你解鎖帳號，點這個連結</a:t>
            </a:r>
            <a:r>
              <a:rPr sz="2000" b="1" dirty="0">
                <a:solidFill>
                  <a:srgbClr val="1A237E"/>
                </a:solidFill>
              </a:rPr>
              <a:t>」，</a:t>
            </a:r>
            <a:r>
              <a:rPr sz="2000" b="1" dirty="0" err="1">
                <a:solidFill>
                  <a:srgbClr val="1A237E"/>
                </a:solidFill>
              </a:rPr>
              <a:t>應該怎麼做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快速點入，帳號快被鎖了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115187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B. 先問對方要多少費用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660374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C. </a:t>
            </a:r>
            <a:r>
              <a:rPr sz="1800" b="1" dirty="0" err="1">
                <a:solidFill>
                  <a:srgbClr val="1B5E20"/>
                </a:solidFill>
              </a:rPr>
              <a:t>不要點擊；依正規管道處理（忘記密碼功能或臨櫃</a:t>
            </a:r>
            <a:r>
              <a:rPr sz="1800" b="1" dirty="0">
                <a:solidFill>
                  <a:srgbClr val="1B5E20"/>
                </a:solidFill>
              </a:rPr>
              <a:t>）✓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205561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轉傳給朋友確認是否安全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750748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解析：詐騙者喜歡在你最焦急時出手。正規管道：忘記密碼功能</a:t>
            </a:r>
            <a:r>
              <a:rPr sz="1800" i="1" dirty="0">
                <a:solidFill>
                  <a:srgbClr val="4E342E"/>
                </a:solidFill>
              </a:rPr>
              <a:t> → 等 15 </a:t>
            </a:r>
            <a:r>
              <a:rPr sz="1800" i="1" dirty="0" err="1">
                <a:solidFill>
                  <a:srgbClr val="4E342E"/>
                </a:solidFill>
              </a:rPr>
              <a:t>分鐘</a:t>
            </a:r>
            <a:r>
              <a:rPr sz="1800" i="1" dirty="0">
                <a:solidFill>
                  <a:srgbClr val="4E342E"/>
                </a:solidFill>
              </a:rPr>
              <a:t> → </a:t>
            </a:r>
            <a:r>
              <a:rPr sz="1800" i="1" dirty="0" err="1">
                <a:solidFill>
                  <a:srgbClr val="4E342E"/>
                </a:solidFill>
              </a:rPr>
              <a:t>臨櫃辦理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9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406224" y="1618506"/>
            <a:ext cx="3229516" cy="495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9" descr="模糊的马赛克审查模糊效果纹理_ 优质| Premium照片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90955" y="3797733"/>
            <a:ext cx="1095863" cy="10951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9"/>
          <p:cNvSpPr txBox="1"/>
          <p:nvPr/>
        </p:nvSpPr>
        <p:spPr>
          <a:xfrm>
            <a:off x="603069" y="249073"/>
            <a:ext cx="10515600" cy="81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Times New Roman"/>
              <a:buNone/>
            </a:pPr>
            <a:r>
              <a:rPr lang="en-US" sz="2500" b="1" i="0" u="none" strike="noStrike" cap="none" dirty="0" err="1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密碼變更</a:t>
            </a:r>
            <a:endParaRPr sz="2500" b="1" i="0" u="none" strike="noStrike" cap="none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Play"/>
              <a:sym typeface="Play"/>
            </a:endParaRPr>
          </a:p>
        </p:txBody>
      </p:sp>
      <p:sp>
        <p:nvSpPr>
          <p:cNvPr id="261" name="Google Shape;261;p9"/>
          <p:cNvSpPr txBox="1"/>
          <p:nvPr/>
        </p:nvSpPr>
        <p:spPr>
          <a:xfrm>
            <a:off x="235523" y="1068314"/>
            <a:ext cx="7785463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(!!</a:t>
            </a:r>
            <a:r>
              <a:rPr lang="en-US" sz="2000" b="1" i="0" u="none" strike="noStrike" cap="none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進入系統後請到最左側欄更改密碼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!!)</a:t>
            </a:r>
            <a:b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密碼請使用大小寫英文加6位數字和符號</a:t>
            </a:r>
            <a:b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r>
              <a:rPr lang="en-US" sz="2000" b="1" i="0" u="none" strike="noStrike" cap="none" dirty="0" err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更改密碼後以下系統皆為同樣的帳密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(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創客、學生資訊系統、outlook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)</a:t>
            </a:r>
            <a:endParaRPr sz="2000" b="1" i="0" u="none" strike="noStrike" cap="none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sym typeface="Arial"/>
            </a:endParaRPr>
          </a:p>
        </p:txBody>
      </p:sp>
      <p:sp>
        <p:nvSpPr>
          <p:cNvPr id="311" name="FooterPill"/>
          <p:cNvSpPr/>
          <p:nvPr/>
        </p:nvSpPr>
        <p:spPr>
          <a:xfrm>
            <a:off x="320040" y="6584044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88710D4-5627-D776-1C8C-458D1FAA8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30405"/>
            <a:ext cx="8406223" cy="3741795"/>
          </a:xfrm>
          <a:prstGeom prst="rect">
            <a:avLst/>
          </a:prstGeom>
        </p:spPr>
      </p:pic>
      <p:pic>
        <p:nvPicPr>
          <p:cNvPr id="5" name="Google Shape;238;p8" descr="模糊的马赛克审查模糊效果纹理_ 优质| Premium照片">
            <a:extLst>
              <a:ext uri="{FF2B5EF4-FFF2-40B4-BE49-F238E27FC236}">
                <a16:creationId xmlns:a16="http://schemas.microsoft.com/office/drawing/2014/main" id="{2983222D-3889-AED9-39FA-A63EAC46897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1948" y="2500333"/>
            <a:ext cx="248002" cy="1131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831F301-2C41-3DFC-80DE-82597292AA5F}"/>
              </a:ext>
            </a:extLst>
          </p:cNvPr>
          <p:cNvSpPr/>
          <p:nvPr/>
        </p:nvSpPr>
        <p:spPr>
          <a:xfrm>
            <a:off x="5860869" y="2532888"/>
            <a:ext cx="648788" cy="2973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0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0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0"/>
          <p:cNvSpPr txBox="1"/>
          <p:nvPr/>
        </p:nvSpPr>
        <p:spPr>
          <a:xfrm>
            <a:off x="838200" y="240936"/>
            <a:ext cx="10515600" cy="88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創客系統</a:t>
            </a:r>
            <a:endParaRPr/>
          </a:p>
        </p:txBody>
      </p:sp>
      <p:pic>
        <p:nvPicPr>
          <p:cNvPr id="277" name="Google Shape;27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81435" y="1490165"/>
            <a:ext cx="5262291" cy="132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36666" y="2817505"/>
            <a:ext cx="4855029" cy="3665591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0"/>
          <p:cNvSpPr txBox="1"/>
          <p:nvPr/>
        </p:nvSpPr>
        <p:spPr>
          <a:xfrm>
            <a:off x="307439" y="1313435"/>
            <a:ext cx="621862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登入校園入口後，找到創客學習平台點進去登入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或是在瀏覽器輸入創客系統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(</a:t>
            </a:r>
            <a:r>
              <a:rPr lang="en-US" sz="2000" b="0" i="0" u="none" strike="noStrike" cap="none" dirty="0" err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帳密皆為校園入口帳密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)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30" name="FooterPill"/>
          <p:cNvSpPr/>
          <p:nvPr/>
        </p:nvSpPr>
        <p:spPr>
          <a:xfrm>
            <a:off x="304800" y="6564149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969370C-6739-61EA-883D-50CCC9760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22354"/>
            <a:ext cx="8406223" cy="3741795"/>
          </a:xfrm>
          <a:prstGeom prst="rect">
            <a:avLst/>
          </a:prstGeom>
        </p:spPr>
      </p:pic>
      <p:pic>
        <p:nvPicPr>
          <p:cNvPr id="3" name="Google Shape;238;p8" descr="模糊的马赛克审查模糊效果纹理_ 优质| Premium照片">
            <a:extLst>
              <a:ext uri="{FF2B5EF4-FFF2-40B4-BE49-F238E27FC236}">
                <a16:creationId xmlns:a16="http://schemas.microsoft.com/office/drawing/2014/main" id="{CF12EB0A-1BEE-F096-A6E2-0A086275CEB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6798" y="2872626"/>
            <a:ext cx="248002" cy="11310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9BFA1C0-3633-D92D-60B3-B5A3E13CE55F}"/>
              </a:ext>
            </a:extLst>
          </p:cNvPr>
          <p:cNvSpPr/>
          <p:nvPr/>
        </p:nvSpPr>
        <p:spPr>
          <a:xfrm>
            <a:off x="205193" y="3712029"/>
            <a:ext cx="1623607" cy="52164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1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1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1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1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1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1"/>
          <p:cNvSpPr txBox="1"/>
          <p:nvPr/>
        </p:nvSpPr>
        <p:spPr>
          <a:xfrm>
            <a:off x="542109" y="196749"/>
            <a:ext cx="10515600" cy="88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學生資訊系統</a:t>
            </a:r>
            <a:endParaRPr/>
          </a:p>
        </p:txBody>
      </p:sp>
      <p:sp>
        <p:nvSpPr>
          <p:cNvPr id="296" name="Google Shape;296;p11"/>
          <p:cNvSpPr txBox="1"/>
          <p:nvPr/>
        </p:nvSpPr>
        <p:spPr>
          <a:xfrm>
            <a:off x="838047" y="790233"/>
            <a:ext cx="10515600" cy="88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登入校園入口後可以找尋學生資訊系統登入或是透過瀏覽器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登入帳號密碼為校園入口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*</a:t>
            </a:r>
            <a:r>
              <a:rPr lang="en-US" sz="2000" b="1" i="0" u="none" strike="noStrike" cap="none" dirty="0" err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更改密碼後的帳密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*</a:t>
            </a:r>
            <a:br>
              <a:rPr lang="en-US" sz="2000" b="1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裡面包含了成績查詢、選課系統、校務各項申請等都在學生資訊系統裡</a:t>
            </a:r>
            <a:endParaRPr sz="2000" dirty="0"/>
          </a:p>
        </p:txBody>
      </p:sp>
      <p:grpSp>
        <p:nvGrpSpPr>
          <p:cNvPr id="297" name="Google Shape;297;p11"/>
          <p:cNvGrpSpPr/>
          <p:nvPr/>
        </p:nvGrpSpPr>
        <p:grpSpPr>
          <a:xfrm>
            <a:off x="87161" y="1872901"/>
            <a:ext cx="12104534" cy="4669631"/>
            <a:chOff x="-1" y="2159386"/>
            <a:chExt cx="12104534" cy="4669631"/>
          </a:xfrm>
        </p:grpSpPr>
        <p:grpSp>
          <p:nvGrpSpPr>
            <p:cNvPr id="298" name="Google Shape;298;p11"/>
            <p:cNvGrpSpPr/>
            <p:nvPr/>
          </p:nvGrpSpPr>
          <p:grpSpPr>
            <a:xfrm>
              <a:off x="-1" y="2513438"/>
              <a:ext cx="7036527" cy="3788229"/>
              <a:chOff x="278675" y="2690949"/>
              <a:chExt cx="8107680" cy="3718560"/>
            </a:xfrm>
          </p:grpSpPr>
          <p:grpSp>
            <p:nvGrpSpPr>
              <p:cNvPr id="299" name="Google Shape;299;p11"/>
              <p:cNvGrpSpPr/>
              <p:nvPr/>
            </p:nvGrpSpPr>
            <p:grpSpPr>
              <a:xfrm>
                <a:off x="278675" y="2690949"/>
                <a:ext cx="8107680" cy="3718560"/>
                <a:chOff x="4601164" y="3021818"/>
                <a:chExt cx="7590836" cy="3640170"/>
              </a:xfrm>
            </p:grpSpPr>
            <p:pic>
              <p:nvPicPr>
                <p:cNvPr id="300" name="Google Shape;300;p11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4601164" y="3021818"/>
                  <a:ext cx="7590836" cy="364017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01" name="Google Shape;301;p11" descr="模糊的马赛克审查模糊效果纹理_ 优质| Premium照片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5778624" y="3158831"/>
                  <a:ext cx="237806" cy="1200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302" name="Google Shape;302;p11"/>
              <p:cNvSpPr/>
              <p:nvPr/>
            </p:nvSpPr>
            <p:spPr>
              <a:xfrm>
                <a:off x="5181600" y="3038490"/>
                <a:ext cx="461555" cy="477596"/>
              </a:xfrm>
              <a:prstGeom prst="rect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303" name="Google Shape;303;p1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036527" y="2159386"/>
              <a:ext cx="5068006" cy="13717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" name="Google Shape;304;p1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88671" y="3531177"/>
              <a:ext cx="3163717" cy="32978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4" name="FooterPill"/>
          <p:cNvSpPr/>
          <p:nvPr/>
        </p:nvSpPr>
        <p:spPr>
          <a:xfrm>
            <a:off x="304800" y="6585605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1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更改校園入口密碼後，哪些系統的帳密會自動同步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只有校園入口本身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56084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校園入口、創客系統、學生資訊系統、Outlook</a:t>
            </a:r>
            <a:r>
              <a:rPr sz="1800" b="1" dirty="0">
                <a:solidFill>
                  <a:srgbClr val="1B5E20"/>
                </a:solidFill>
              </a:rPr>
              <a:t> </a:t>
            </a:r>
            <a:r>
              <a:rPr sz="1800" b="1" dirty="0" err="1">
                <a:solidFill>
                  <a:srgbClr val="1B5E20"/>
                </a:solidFill>
              </a:rPr>
              <a:t>信箱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342168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只有 Outlook 信箱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72825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所有亞洲大學系統，包含圖書館借書系統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114334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解析：三個系統同步是雙面刃：方便記憶，但這組密碼一旦外洩，三個系統同時暴露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00" y="3559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Q2.  </a:t>
            </a:r>
            <a:r>
              <a:rPr sz="2000" b="1" dirty="0" err="1">
                <a:solidFill>
                  <a:srgbClr val="1A237E"/>
                </a:solidFill>
              </a:rPr>
              <a:t>校園入口的預設密碼格式是什麼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3979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A. 學號後六碼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00" y="4446473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出生西元年月日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000" y="4913946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身分證字號後四碼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00" y="5381419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D. </a:t>
            </a:r>
            <a:r>
              <a:rPr sz="1800" dirty="0" err="1">
                <a:solidFill>
                  <a:srgbClr val="333333"/>
                </a:solidFill>
              </a:rPr>
              <a:t>手機號碼後六碼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0000" y="5848891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解析：預設密碼為出生西元年＋月＋日，任何知道你生日的人都能登入，入學後應立即更改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2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2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2"/>
          <p:cNvSpPr txBox="1"/>
          <p:nvPr/>
        </p:nvSpPr>
        <p:spPr>
          <a:xfrm>
            <a:off x="551702" y="245922"/>
            <a:ext cx="10515600" cy="88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校園信箱</a:t>
            </a:r>
            <a:endParaRPr/>
          </a:p>
        </p:txBody>
      </p:sp>
      <p:sp>
        <p:nvSpPr>
          <p:cNvPr id="319" name="Google Shape;319;p12"/>
          <p:cNvSpPr txBox="1"/>
          <p:nvPr/>
        </p:nvSpPr>
        <p:spPr>
          <a:xfrm>
            <a:off x="2103120" y="941963"/>
            <a:ext cx="798576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網路郵局以及右下方的app圖示皆為校園信箱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app可透過手機app商城去做下載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1" i="0" u="sng" strike="noStrike" cap="none" dirty="0" err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可透過校園帳號</a:t>
            </a:r>
            <a:r>
              <a:rPr lang="en-US" sz="2000" b="1" i="0" u="sng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000" b="1" i="0" u="sng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 @live.asia.edu.tw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去做登入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(ex:115111000@live.asia.edu.tw)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2000" dirty="0"/>
          </a:p>
        </p:txBody>
      </p:sp>
      <p:pic>
        <p:nvPicPr>
          <p:cNvPr id="321" name="Google Shape;321;p12" descr="Microsoft Outlook | 快克利雲端解決方案專家- 微軟經銷商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4696" y="2884238"/>
            <a:ext cx="2428400" cy="242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2" descr="Microsoft 365 Mailbox, Webmail and Calendar - University IT">
            <a:hlinkClick r:id="rId5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61714" y="5141811"/>
            <a:ext cx="1315572" cy="555876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FooterPill"/>
          <p:cNvSpPr/>
          <p:nvPr/>
        </p:nvSpPr>
        <p:spPr>
          <a:xfrm>
            <a:off x="320040" y="6584044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2E06934-F5EE-16EE-C8EE-8106FA435A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11" y="3042760"/>
            <a:ext cx="8734696" cy="241442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FCC2418-F93E-E50B-EE29-741C76D3EEE3}"/>
              </a:ext>
            </a:extLst>
          </p:cNvPr>
          <p:cNvSpPr/>
          <p:nvPr/>
        </p:nvSpPr>
        <p:spPr>
          <a:xfrm>
            <a:off x="97971" y="4924325"/>
            <a:ext cx="1665515" cy="555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9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9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406224" y="1618506"/>
            <a:ext cx="3229516" cy="4951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9" descr="模糊的马赛克审查模糊效果纹理_ 优质| Premium照片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90955" y="3797733"/>
            <a:ext cx="1095863" cy="10951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9"/>
          <p:cNvSpPr txBox="1"/>
          <p:nvPr/>
        </p:nvSpPr>
        <p:spPr>
          <a:xfrm>
            <a:off x="603069" y="249073"/>
            <a:ext cx="10515600" cy="819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Times New Roman"/>
              <a:buNone/>
            </a:pPr>
            <a:r>
              <a:rPr lang="en-US" sz="2500" b="1" i="0" u="none" strike="noStrike" cap="none" dirty="0" err="1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密碼變更</a:t>
            </a:r>
            <a:endParaRPr sz="2500" b="1" i="0" u="none" strike="noStrike" cap="none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Play"/>
              <a:sym typeface="Play"/>
            </a:endParaRPr>
          </a:p>
        </p:txBody>
      </p:sp>
      <p:sp>
        <p:nvSpPr>
          <p:cNvPr id="261" name="Google Shape;261;p9"/>
          <p:cNvSpPr txBox="1"/>
          <p:nvPr/>
        </p:nvSpPr>
        <p:spPr>
          <a:xfrm>
            <a:off x="235523" y="1068314"/>
            <a:ext cx="795649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(!!</a:t>
            </a:r>
            <a:r>
              <a:rPr lang="en-US" sz="2000" b="1" i="0" u="none" strike="noStrike" cap="none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進入系統後請到最左側欄更改密碼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!!)</a:t>
            </a:r>
            <a:b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密碼請使用大小寫英文加6位數字和符號</a:t>
            </a:r>
            <a:br>
              <a:rPr lang="en-US" sz="2000" b="1" i="0" u="none" strike="noStrike" cap="none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</a:br>
            <a:r>
              <a:rPr lang="en-US" sz="2000" b="1" i="0" u="none" strike="noStrike" cap="none" dirty="0" err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更改密碼後以下系統皆為同樣的帳密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(</a:t>
            </a:r>
            <a:r>
              <a:rPr lang="en-US" sz="2000" b="1" i="0" u="none" strike="noStrike" cap="none" dirty="0" err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創客、學生資訊系統、outlook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  <a:sym typeface="Times New Roman"/>
              </a:rPr>
              <a:t>)</a:t>
            </a:r>
            <a:endParaRPr sz="2000" b="1" i="0" u="none" strike="noStrike" cap="none" dirty="0">
              <a:solidFill>
                <a:schemeClr val="dk1"/>
              </a:solidFill>
              <a:latin typeface="標楷體" panose="03000509000000000000" pitchFamily="65" charset="-120"/>
              <a:ea typeface="標楷體" panose="03000509000000000000" pitchFamily="65" charset="-120"/>
              <a:sym typeface="Arial"/>
            </a:endParaRPr>
          </a:p>
        </p:txBody>
      </p:sp>
      <p:sp>
        <p:nvSpPr>
          <p:cNvPr id="311" name="FooterPill"/>
          <p:cNvSpPr/>
          <p:nvPr/>
        </p:nvSpPr>
        <p:spPr>
          <a:xfrm>
            <a:off x="320040" y="6584044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88710D4-5627-D776-1C8C-458D1FAA8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30405"/>
            <a:ext cx="8406223" cy="3741795"/>
          </a:xfrm>
          <a:prstGeom prst="rect">
            <a:avLst/>
          </a:prstGeom>
        </p:spPr>
      </p:pic>
      <p:pic>
        <p:nvPicPr>
          <p:cNvPr id="5" name="Google Shape;238;p8" descr="模糊的马赛克审查模糊效果纹理_ 优质| Premium照片">
            <a:extLst>
              <a:ext uri="{FF2B5EF4-FFF2-40B4-BE49-F238E27FC236}">
                <a16:creationId xmlns:a16="http://schemas.microsoft.com/office/drawing/2014/main" id="{2983222D-3889-AED9-39FA-A63EAC46897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1948" y="2500333"/>
            <a:ext cx="248002" cy="1131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831F301-2C41-3DFC-80DE-82597292AA5F}"/>
              </a:ext>
            </a:extLst>
          </p:cNvPr>
          <p:cNvSpPr/>
          <p:nvPr/>
        </p:nvSpPr>
        <p:spPr>
          <a:xfrm>
            <a:off x="5860869" y="2532888"/>
            <a:ext cx="648788" cy="2973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2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登入校園信箱時，帳號格式應該是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直接輸入學號（例：115111000）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00" y="2088500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學號@live.asia.edu.tw（例：115111000@live.asia.edu.tw）✓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607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學號@asia.edu.tw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1255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姓名拼音@live.asia.edu.tw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644000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解析：登入信箱需要完整</a:t>
            </a:r>
            <a:r>
              <a:rPr sz="1800" i="1" dirty="0">
                <a:solidFill>
                  <a:srgbClr val="4E342E"/>
                </a:solidFill>
              </a:rPr>
              <a:t> Email </a:t>
            </a:r>
            <a:r>
              <a:rPr sz="1800" i="1" dirty="0" err="1">
                <a:solidFill>
                  <a:srgbClr val="4E342E"/>
                </a:solidFill>
              </a:rPr>
              <a:t>格式，與登入校園入口（只用學號）不同，這是新生常見的混淆點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822960" y="17282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822960" y="24414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12"/>
          <p:cNvSpPr/>
          <p:nvPr/>
        </p:nvSpPr>
        <p:spPr>
          <a:xfrm>
            <a:off x="822960" y="315468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None/>
            </a:pP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2"/>
          <p:cNvSpPr/>
          <p:nvPr/>
        </p:nvSpPr>
        <p:spPr>
          <a:xfrm>
            <a:off x="822960" y="386791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2"/>
          <p:cNvSpPr txBox="1"/>
          <p:nvPr/>
        </p:nvSpPr>
        <p:spPr>
          <a:xfrm>
            <a:off x="551702" y="245922"/>
            <a:ext cx="10515600" cy="88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啟用雙重驗證 (2FA)</a:t>
            </a:r>
            <a:endParaRPr/>
          </a:p>
        </p:txBody>
      </p:sp>
      <p:sp>
        <p:nvSpPr>
          <p:cNvPr id="319" name="Google Shape;319;p12"/>
          <p:cNvSpPr txBox="1"/>
          <p:nvPr/>
        </p:nvSpPr>
        <p:spPr>
          <a:xfrm>
            <a:off x="1947672" y="901713"/>
            <a:ext cx="8205801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登入後到「我的帳戶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」→「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安全性資訊」新增驗證方式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安裝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Microsoft Authenticator App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並掃描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QR Code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1" i="0" u="sng" strike="noStrike" cap="none" dirty="0" err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完成後，新裝置登入</a:t>
            </a:r>
            <a:r>
              <a:rPr lang="en-US" sz="2000" b="1" i="0" u="sng" strike="noStrike" cap="none" dirty="0" err="1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都需要手機確認</a:t>
            </a:r>
            <a:r>
              <a:rPr lang="en-US" sz="2000" b="1" i="0" u="none" strike="noStrike" cap="none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才能進入系統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</a:b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🔐 </a:t>
            </a:r>
            <a:r>
              <a:rPr lang="en-US" sz="2000" b="0" i="0" u="none" strike="noStrike" cap="none" dirty="0" err="1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多一道鎖，多一份保護，建議所有重要帳號都開啟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2000" dirty="0"/>
          </a:p>
        </p:txBody>
      </p:sp>
      <p:pic>
        <p:nvPicPr>
          <p:cNvPr id="320" name="Google Shape;32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2235081"/>
            <a:ext cx="7688435" cy="4339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12" descr="Microsoft Outlook | 快克利雲端解決方案專家- 微軟經銷商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34696" y="2884238"/>
            <a:ext cx="2428400" cy="242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2" descr="Microsoft 365 Mailbox, Webmail and Calendar - University IT">
            <a:hlinkClick r:id="rId6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61714" y="5141811"/>
            <a:ext cx="1315572" cy="555876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3134</TotalTime>
  <Words>1229</Words>
  <Application>Microsoft Office PowerPoint</Application>
  <PresentationFormat>寬螢幕</PresentationFormat>
  <Paragraphs>170</Paragraphs>
  <Slides>12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微軟正黑體</vt:lpstr>
      <vt:lpstr>Arial</vt:lpstr>
      <vt:lpstr>標楷體</vt:lpstr>
      <vt:lpstr>Times New Roman</vt:lpstr>
      <vt:lpstr>標楷體</vt:lpstr>
      <vt:lpstr>Play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黃宇辰</dc:creator>
  <cp:lastModifiedBy>杜若慈</cp:lastModifiedBy>
  <cp:revision>20</cp:revision>
  <dcterms:created xsi:type="dcterms:W3CDTF">2026-04-20T01:36:16Z</dcterms:created>
  <dcterms:modified xsi:type="dcterms:W3CDTF">2026-08-05T01:15:09Z</dcterms:modified>
</cp:coreProperties>
</file>