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6040" autoAdjust="0"/>
  </p:normalViewPr>
  <p:slideViewPr>
    <p:cSldViewPr snapToGrid="0" snapToObjects="1">
      <p:cViewPr varScale="1">
        <p:scale>
          <a:sx n="82" d="100"/>
          <a:sy n="82" d="100"/>
        </p:scale>
        <p:origin x="48" y="6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8/5/2026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大家好,今天這堂課要談的是「基礎網路運作原理」。</a:t>
            </a:r>
          </a:p>
          <a:p>
            <a:endParaRPr dirty="0"/>
          </a:p>
          <a:p>
            <a:r>
              <a:rPr lang="zh-TW" dirty="0"/>
              <a:t>我先問大家一個問題:你每天都在上網,但有沒有想過,當你在瀏覽器輸入一個網址、按下 Enter,到網頁真的出現在你眼前的那短短幾秒鐘裡,背後到底發生了什麼事?</a:t>
            </a:r>
          </a:p>
          <a:p>
            <a:endParaRPr dirty="0"/>
          </a:p>
          <a:p>
            <a:r>
              <a:rPr lang="zh-TW" dirty="0"/>
              <a:t>資料是怎麼從世界另一端的伺服器,一路找到你這台電腦的?中間經過了多少設備、遵守了哪些規則?</a:t>
            </a:r>
          </a:p>
          <a:p>
            <a:endParaRPr dirty="0"/>
          </a:p>
          <a:p>
            <a:r>
              <a:rPr lang="zh-TW" dirty="0"/>
              <a:t>這堂課不需要任何程式背景,我會用很多生活化的比喻,帶你把這個過程拆解開來。今天結束後,你會對「網路是怎麼運作的」有一個完整而清楚的圖像,包括網路架構、TCP/IP 分層、IP 與 DNS、網頁傳輸,還有有線無線的差別。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這頁是今天的課程地圖,我把整堂課拆成三大段,對應三個你可能會好奇的問題。</a:t>
            </a:r>
          </a:p>
          <a:p>
            <a:endParaRPr dirty="0"/>
          </a:p>
          <a:p>
            <a:r>
              <a:rPr lang="zh-TW" dirty="0"/>
              <a:t>第一段「網路長什麼樣子」,我們從最基本的開始:什麼是網路?一棟樓裡的區域網路、跨城市的廣域網路,還有全球相連的網際網路,它們有什麼差別?是誰在提供我們上網的服務?</a:t>
            </a:r>
          </a:p>
          <a:p>
            <a:endParaRPr dirty="0"/>
          </a:p>
          <a:p>
            <a:r>
              <a:rPr lang="zh-TW" dirty="0"/>
              <a:t>第二段「資料怎麼傳送」,這是整堂課的核心。我們會看 TCP/IP 這個全世界通用的五層架構,理解為什麼網路要「分層」,以及 IP 位址和 DNS 在裡面扮演什麼角色。</a:t>
            </a:r>
          </a:p>
          <a:p>
            <a:endParaRPr dirty="0"/>
          </a:p>
          <a:p>
            <a:r>
              <a:rPr lang="zh-TW" dirty="0"/>
              <a:t>第三段「實際怎麼連線」,我們把理論落地,看你打開一個網頁的完整流程、乙太網路和 WiFi 的差別,還有訊號到底怎麼在線材裡跑。</a:t>
            </a:r>
          </a:p>
          <a:p>
            <a:endParaRPr dirty="0"/>
          </a:p>
          <a:p>
            <a:r>
              <a:rPr lang="zh-TW" dirty="0"/>
              <a:t>跟著這三段走一遍,你就能把零散的網路名詞串成一個完整的故事。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先從最基本的問題開始:什麼是網路?</a:t>
            </a:r>
          </a:p>
          <a:p>
            <a:endParaRPr dirty="0"/>
          </a:p>
          <a:p>
            <a:r>
              <a:rPr lang="zh-TW" dirty="0"/>
              <a:t>其實定義很簡單——網路就是「一群可以互相通訊的設備連在一起」。只要有兩台以上的設備能交換資料,就構成了一個網路。你家裡的手機、筆電、智慧電視連上同一個 WiFi,那就是一個網路了。</a:t>
            </a:r>
          </a:p>
          <a:p>
            <a:endParaRPr dirty="0"/>
          </a:p>
          <a:p>
            <a:r>
              <a:rPr lang="zh-TW" dirty="0"/>
              <a:t>網路上的設備分成兩種角色,這個區分很重要。</a:t>
            </a:r>
          </a:p>
          <a:p>
            <a:endParaRPr dirty="0"/>
          </a:p>
          <a:p>
            <a:r>
              <a:rPr lang="zh-TW" dirty="0"/>
              <a:t>第一種是主機,英文叫 host,也叫「終端系統」。這是真正產生或使用資料的設備,像你的電腦、手機、或是提供服務的伺服器。</a:t>
            </a:r>
          </a:p>
          <a:p>
            <a:endParaRPr dirty="0"/>
          </a:p>
          <a:p>
            <a:r>
              <a:rPr lang="zh-TW" dirty="0"/>
              <a:t>第二種是連接設備。它們本身不產生資料,而是負責把資料轉送到對的地方。最常見的兩種是路由器,負責連接「不同的網路」;還有交換器,負責連接「同一個網路裡的設備」。</a:t>
            </a:r>
          </a:p>
          <a:p>
            <a:endParaRPr dirty="0"/>
          </a:p>
          <a:p>
            <a:r>
              <a:rPr lang="zh-TW" dirty="0"/>
              <a:t>你可以把主機想成要寄信和收信的人,連接設備就像郵局和郵差,負責把信送到對的地方。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網路依照規模大小,可以分成三種,我用範圍從小到大來介紹。</a:t>
            </a:r>
          </a:p>
          <a:p>
            <a:endParaRPr dirty="0"/>
          </a:p>
          <a:p>
            <a:r>
              <a:rPr lang="zh-TW" dirty="0"/>
              <a:t>最小的是 LAN,區域網路。它的範圍小,通常是私人擁有的,把一間辦公室、一棟建築、或一個校園裡的電腦連在一起。你家的 WiFi、學校的電腦教室,都是 LAN 的例子。</a:t>
            </a:r>
          </a:p>
          <a:p>
            <a:endParaRPr dirty="0"/>
          </a:p>
          <a:p>
            <a:r>
              <a:rPr lang="zh-TW" dirty="0"/>
              <a:t>中間的是 WAN,廣域網路。它的範圍大,沒有大小限制,主要負責把分散在各地的網路連接起來。像電信業者橫跨好幾個城市的網路,就是 WAN。</a:t>
            </a:r>
          </a:p>
          <a:p>
            <a:endParaRPr dirty="0"/>
          </a:p>
          <a:p>
            <a:r>
              <a:rPr lang="zh-TW" dirty="0"/>
              <a:t>最大的是互聯網路,或叫網際網路。這裡有個重要觀念:只要兩個以上的網路連起來,就叫互聯網路。而當全球無數個網路全部連起來,就成了我們講的「網際網路」,也就是 Internet。</a:t>
            </a:r>
          </a:p>
          <a:p>
            <a:endParaRPr dirty="0"/>
          </a:p>
          <a:p>
            <a:r>
              <a:rPr lang="zh-TW" dirty="0"/>
              <a:t>所以你會發現,不管規模多大,本質上都是同一件事:設備互相通訊。差別只在於範圍和連接的層級。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dirty="0">
                <a:solidFill>
                  <a:srgbClr val="FFFFFF"/>
                </a:solidFill>
              </a:rPr>
              <a:t>練習與複習</a:t>
            </a:r>
            <a:endParaRPr lang="en-US" altLang="zh-TW" sz="1200" b="0" i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0D9488"/>
                </a:solidFill>
              </a:rPr>
              <a:t>1.  </a:t>
            </a:r>
            <a:r>
              <a:rPr lang="zh-TW" altLang="en-US" sz="1200" b="0" i="0" dirty="0">
                <a:solidFill>
                  <a:srgbClr val="0D9488"/>
                </a:solidFill>
              </a:rPr>
              <a:t>下列關於「網路」的描述</a:t>
            </a:r>
            <a:r>
              <a:rPr lang="en-US" altLang="zh-TW" sz="1200" b="0" i="0" dirty="0">
                <a:solidFill>
                  <a:srgbClr val="0D9488"/>
                </a:solidFill>
              </a:rPr>
              <a:t>,</a:t>
            </a:r>
            <a:r>
              <a:rPr lang="zh-TW" altLang="en-US" sz="1200" b="0" i="0" dirty="0">
                <a:solidFill>
                  <a:srgbClr val="0D9488"/>
                </a:solidFill>
              </a:rPr>
              <a:t>何者正確</a:t>
            </a:r>
            <a:r>
              <a:rPr lang="en-US" altLang="zh-TW" sz="1200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sz="1200" b="0" i="0" dirty="0">
                <a:solidFill>
                  <a:srgbClr val="1B5E20"/>
                </a:solidFill>
              </a:rPr>
              <a:t>B. </a:t>
            </a:r>
            <a:r>
              <a:rPr lang="zh-TW" altLang="en-US" sz="1200" b="0" i="0" dirty="0">
                <a:solidFill>
                  <a:srgbClr val="1B5E20"/>
                </a:solidFill>
              </a:rPr>
              <a:t>兩台以上設備能互相通訊就構成網路</a:t>
            </a:r>
            <a:endParaRPr lang="en-US" altLang="zh-TW" sz="1200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解析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: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網路的定義就是「一群可以互相通訊的設備連在一起」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,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只要兩台以上設備能交換資料就成立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,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不一定需要路由器或連上網際網路。</a:t>
            </a:r>
          </a:p>
          <a:p>
            <a:endParaRPr lang="en-US" altLang="zh-TW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0D9488"/>
                </a:solidFill>
              </a:rPr>
              <a:t>2.  LAN</a:t>
            </a:r>
            <a:r>
              <a:rPr lang="zh-TW" altLang="en-US" sz="1200" b="0" i="0" dirty="0">
                <a:solidFill>
                  <a:srgbClr val="0D9488"/>
                </a:solidFill>
              </a:rPr>
              <a:t>、</a:t>
            </a:r>
            <a:r>
              <a:rPr lang="en-US" altLang="zh-TW" sz="1200" b="0" i="0" dirty="0">
                <a:solidFill>
                  <a:srgbClr val="0D9488"/>
                </a:solidFill>
              </a:rPr>
              <a:t>WAN </a:t>
            </a:r>
            <a:r>
              <a:rPr lang="zh-TW" altLang="en-US" sz="1200" b="0" i="0" dirty="0">
                <a:solidFill>
                  <a:srgbClr val="0D9488"/>
                </a:solidFill>
              </a:rPr>
              <a:t>與網際網路最主要的差別在於</a:t>
            </a:r>
            <a:r>
              <a:rPr lang="en-US" altLang="zh-TW" sz="1200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sz="1200" b="0" i="0" dirty="0">
                <a:solidFill>
                  <a:srgbClr val="1B5E20"/>
                </a:solidFill>
              </a:rPr>
              <a:t>B. </a:t>
            </a:r>
            <a:r>
              <a:rPr lang="zh-TW" altLang="en-US" sz="1200" b="0" i="0" dirty="0">
                <a:solidFill>
                  <a:srgbClr val="1B5E20"/>
                </a:solidFill>
              </a:rPr>
              <a:t>涵蓋的範圍規模不同</a:t>
            </a:r>
            <a:endParaRPr lang="en-US" altLang="zh-TW" sz="1200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解析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:LAN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 範圍小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(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一棟樓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/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校園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)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、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WAN 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範圍大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(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跨城市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)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、網際網路是全球無數網路相連。本質都是設備互相通訊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,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差別在範圍規模與連接層級。</a:t>
            </a:r>
          </a:p>
          <a:p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5E9CC1-C706-0F49-92D6-E571CC5EEA8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439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既然網際網路是全球無數網路連起來的,那它到底是怎麼組成的?</a:t>
            </a:r>
          </a:p>
          <a:p>
            <a:endParaRPr dirty="0"/>
          </a:p>
          <a:p>
            <a:r>
              <a:rPr lang="zh-TW" dirty="0"/>
              <a:t>關鍵觀念是:網際網路不是一個單一的大網路,而是由大大小小的網路「層層相連」而成的。我用三層來說明。</a:t>
            </a:r>
          </a:p>
          <a:p>
            <a:endParaRPr dirty="0"/>
          </a:p>
          <a:p>
            <a:r>
              <a:rPr lang="zh-TW" dirty="0"/>
              <a:t>最頂層是骨幹網路,英文叫 backbones。這是最大、最核心的網路,它們透過「對等點」彼此互連,構成整個網際網路的主幹道,就像國道高速公路。</a:t>
            </a:r>
          </a:p>
          <a:p>
            <a:endParaRPr dirty="0"/>
          </a:p>
          <a:p>
            <a:r>
              <a:rPr lang="zh-TW" dirty="0"/>
              <a:t>中間層是供應商網路。它們規模較小,付費使用骨幹的服務,再把網路服務轉賣給下游,像是省道、縣道。</a:t>
            </a:r>
          </a:p>
          <a:p>
            <a:endParaRPr dirty="0"/>
          </a:p>
          <a:p>
            <a:r>
              <a:rPr lang="zh-TW" dirty="0"/>
              <a:t>最底層、也就是最邊緣的,是客戶網路。那就是你和我——我們付費取得上網服務的一般使用者。</a:t>
            </a:r>
          </a:p>
          <a:p>
            <a:endParaRPr dirty="0"/>
          </a:p>
          <a:p>
            <a:r>
              <a:rPr lang="zh-TW" dirty="0"/>
              <a:t>那 ISP 是什麼?骨幹和供應商網路合起來就叫「網際網路服務供應商」,簡稱 ISP。你家的中華電信、有線電視業者,就是 ISP,負責把你接上這個層層相連的大網路。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前面我們講了網路是設備用線連起來,但光有線其實還不夠。</a:t>
            </a:r>
          </a:p>
          <a:p>
            <a:endParaRPr dirty="0"/>
          </a:p>
          <a:p>
            <a:r>
              <a:rPr lang="zh-TW" dirty="0"/>
              <a:t>我打個比方:兩個人要溝通,光有一條電話線是不夠的,他們還必須講同一種語言、遵守同樣的對話規則,才能真正聽懂彼此。網路也是一樣。</a:t>
            </a:r>
          </a:p>
          <a:p>
            <a:endParaRPr dirty="0"/>
          </a:p>
          <a:p>
            <a:r>
              <a:rPr lang="zh-TW" dirty="0"/>
              <a:t>網路通訊需要三樣東西。硬體,就是實體的線材、網卡、路由器,讓訊號能真正傳遞。軟體,就是控制資料怎麼送、怎麼收的程式邏輯。</a:t>
            </a:r>
          </a:p>
          <a:p>
            <a:endParaRPr dirty="0"/>
          </a:p>
          <a:p>
            <a:r>
              <a:rPr lang="zh-TW" dirty="0"/>
              <a:t>但最關鍵的、也最容易被忽略的,是第三樣:協定。</a:t>
            </a:r>
          </a:p>
          <a:p>
            <a:endParaRPr dirty="0"/>
          </a:p>
          <a:p>
            <a:r>
              <a:rPr lang="zh-TW" dirty="0"/>
              <a:t>協定就是「為了順利通訊,傳送端、接收端、還有中間經過的所有設備,都必須共同遵守的規則」。它就像網路世界的共同語言。</a:t>
            </a:r>
          </a:p>
          <a:p>
            <a:endParaRPr dirty="0"/>
          </a:p>
          <a:p>
            <a:r>
              <a:rPr lang="zh-TW" dirty="0"/>
              <a:t>這裡有個很重要的概念,也是整堂課的核心:如果是簡單的通訊,用一個協定就夠了;但複雜的通訊,我們要把任務「切割成好幾層」,每一層各自負責一件事、各有各的協定。這就是下一頁要談的「分層」。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為什麼網路要「分層」?這個概念有點抽象,我用寄一封機密信來幫大家理解。</a:t>
            </a:r>
          </a:p>
          <a:p>
            <a:endParaRPr dirty="0"/>
          </a:p>
          <a:p>
            <a:r>
              <a:rPr lang="zh-TW" dirty="0"/>
              <a:t>想像 Maria 要寄一封機密信給 Ann。這個過程可以拆成三層,每一層只管自己那一段。</a:t>
            </a:r>
          </a:p>
          <a:p>
            <a:endParaRPr dirty="0"/>
          </a:p>
          <a:p>
            <a:r>
              <a:rPr lang="zh-TW" dirty="0"/>
              <a:t>第三層是寫信和讀信。Maria 寫下信的內容,Ann 收到後閱讀。這一層兩邊處理的,都是「明文的信件內容」。</a:t>
            </a:r>
          </a:p>
          <a:p>
            <a:endParaRPr dirty="0"/>
          </a:p>
          <a:p>
            <a:r>
              <a:rPr lang="zh-TW" dirty="0"/>
              <a:t>第二層是加密和解密。為了保密,信在寄出前要先加密成密文,對方收到後再解密。這一層兩邊處理的,都是「密文」。</a:t>
            </a:r>
          </a:p>
          <a:p>
            <a:endParaRPr dirty="0"/>
          </a:p>
          <a:p>
            <a:r>
              <a:rPr lang="zh-TW" dirty="0"/>
              <a:t>第一層是寄送和接收。把信裝進信封、交給郵差實際傳遞。這一層兩邊處理的,都是「一封實體的信」。</a:t>
            </a:r>
          </a:p>
          <a:p>
            <a:endParaRPr dirty="0"/>
          </a:p>
          <a:p>
            <a:r>
              <a:rPr lang="zh-TW" dirty="0"/>
              <a:t>這樣分層有什麼好處?每一層只要專心做好自己的事,不用管別層怎麼運作。Maria 寫信時不用管信怎麼加密,加密的人不用管信怎麼投遞。</a:t>
            </a:r>
          </a:p>
          <a:p>
            <a:endParaRPr dirty="0"/>
          </a:p>
          <a:p>
            <a:r>
              <a:rPr lang="zh-TW" dirty="0"/>
              <a:t>分層要遵守兩個原則:第一,每一層都要能雙向處理,也就是既能送、也能收。第二,通訊雙方的「同一層」,處理的東西必須完全相同——兩邊的第三層都是明文,兩邊的第二層都是密文,兩邊的第一層都是一封信。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dirty="0">
                <a:solidFill>
                  <a:srgbClr val="FFFFFF"/>
                </a:solidFill>
              </a:rPr>
              <a:t>練習與複習</a:t>
            </a:r>
            <a:endParaRPr lang="en-US" altLang="zh-TW" sz="1200" b="0" i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0D9488"/>
                </a:solidFill>
              </a:rPr>
              <a:t>1.  </a:t>
            </a:r>
            <a:r>
              <a:rPr lang="zh-TW" altLang="en-US" sz="1200" b="0" i="0" dirty="0">
                <a:solidFill>
                  <a:srgbClr val="0D9488"/>
                </a:solidFill>
              </a:rPr>
              <a:t>關於 </a:t>
            </a:r>
            <a:r>
              <a:rPr lang="en-US" altLang="zh-TW" sz="1200" b="0" i="0" dirty="0">
                <a:solidFill>
                  <a:srgbClr val="0D9488"/>
                </a:solidFill>
              </a:rPr>
              <a:t>ISP(</a:t>
            </a:r>
            <a:r>
              <a:rPr lang="zh-TW" altLang="en-US" sz="1200" b="0" i="0" dirty="0">
                <a:solidFill>
                  <a:srgbClr val="0D9488"/>
                </a:solidFill>
              </a:rPr>
              <a:t>網際網路服務供應商</a:t>
            </a:r>
            <a:r>
              <a:rPr lang="en-US" altLang="zh-TW" sz="1200" b="0" i="0" dirty="0">
                <a:solidFill>
                  <a:srgbClr val="0D9488"/>
                </a:solidFill>
              </a:rPr>
              <a:t>),</a:t>
            </a:r>
            <a:r>
              <a:rPr lang="zh-TW" altLang="en-US" sz="1200" b="0" i="0" dirty="0">
                <a:solidFill>
                  <a:srgbClr val="0D9488"/>
                </a:solidFill>
              </a:rPr>
              <a:t>下列何者正確</a:t>
            </a:r>
            <a:r>
              <a:rPr lang="en-US" altLang="zh-TW" sz="1200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sz="1200" b="0" i="0" dirty="0">
                <a:solidFill>
                  <a:srgbClr val="1B5E20"/>
                </a:solidFill>
              </a:rPr>
              <a:t>B. </a:t>
            </a:r>
            <a:r>
              <a:rPr lang="zh-TW" altLang="en-US" sz="1200" b="0" i="0" dirty="0">
                <a:solidFill>
                  <a:srgbClr val="1B5E20"/>
                </a:solidFill>
              </a:rPr>
              <a:t>由骨幹網路與供應商網路組成</a:t>
            </a:r>
            <a:r>
              <a:rPr lang="en-US" altLang="zh-TW" sz="1200" b="0" i="0" dirty="0">
                <a:solidFill>
                  <a:srgbClr val="1B5E20"/>
                </a:solidFill>
              </a:rPr>
              <a:t>,</a:t>
            </a:r>
            <a:r>
              <a:rPr lang="zh-TW" altLang="en-US" sz="1200" b="0" i="0" dirty="0">
                <a:solidFill>
                  <a:srgbClr val="1B5E20"/>
                </a:solidFill>
              </a:rPr>
              <a:t>提供上網服務</a:t>
            </a:r>
            <a:endParaRPr lang="en-US" altLang="zh-TW" sz="1200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解析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: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骨幹網路與供應商網路合稱 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ISP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。網際網路是「骨幹→供應商→客戶」層層相連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,ISP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 負責把客戶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(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你我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)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接上這個大網路。</a:t>
            </a:r>
          </a:p>
          <a:p>
            <a:endParaRPr lang="en-US" altLang="zh-TW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0D9488"/>
                </a:solidFill>
              </a:rPr>
              <a:t>2.  </a:t>
            </a:r>
            <a:r>
              <a:rPr lang="zh-TW" altLang="en-US" sz="1200" b="0" i="0" dirty="0">
                <a:solidFill>
                  <a:srgbClr val="0D9488"/>
                </a:solidFill>
              </a:rPr>
              <a:t>網路為什麼要採用「協定分層」</a:t>
            </a:r>
            <a:r>
              <a:rPr lang="en-US" altLang="zh-TW" sz="1200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sz="1200" b="0" i="0" dirty="0">
                <a:solidFill>
                  <a:srgbClr val="1B5E20"/>
                </a:solidFill>
              </a:rPr>
              <a:t>B. </a:t>
            </a:r>
            <a:r>
              <a:rPr lang="zh-TW" altLang="en-US" sz="1200" b="0" i="0" dirty="0">
                <a:solidFill>
                  <a:srgbClr val="1B5E20"/>
                </a:solidFill>
              </a:rPr>
              <a:t>把複雜通訊拆成多層</a:t>
            </a:r>
            <a:r>
              <a:rPr lang="en-US" altLang="zh-TW" sz="1200" b="0" i="0" dirty="0">
                <a:solidFill>
                  <a:srgbClr val="1B5E20"/>
                </a:solidFill>
              </a:rPr>
              <a:t>,</a:t>
            </a:r>
            <a:r>
              <a:rPr lang="zh-TW" altLang="en-US" sz="1200" b="0" i="0" dirty="0">
                <a:solidFill>
                  <a:srgbClr val="1B5E20"/>
                </a:solidFill>
              </a:rPr>
              <a:t>每層只負責一件事</a:t>
            </a:r>
            <a:endParaRPr lang="en-US" altLang="zh-TW" sz="1200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解析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: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分層就像寄機密信拆成寫信、加密、投遞三層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,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每層專心做好自己的事、不用管別層怎麼運作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,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讓複雜的通訊變得容易處理與維護。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5E9CC1-C706-0F49-92D6-E571CC5EEA8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560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9728" y="0"/>
            <a:ext cx="54864" cy="5143500"/>
          </a:xfrm>
          <a:prstGeom prst="rect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914400"/>
            <a:ext cx="2194560" cy="329184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914400"/>
            <a:ext cx="2194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資訊網路基礎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14173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網路是怎麼運作的?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457200" y="22860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94D0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從你按下 Enter,到網頁出現的那幾秒鐘裡發生了什麼事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29718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kern="0" spc="1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網路架構 ｜ TCP/IP 分層 ｜ IP 與 DNS ｜ 網頁傳輸 ｜ 有線無線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9" name="Shape 7"/>
          <p:cNvSpPr/>
          <p:nvPr/>
        </p:nvSpPr>
        <p:spPr>
          <a:xfrm>
            <a:off x="457200" y="3520440"/>
            <a:ext cx="502920" cy="502920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352" y="3593592"/>
            <a:ext cx="347472" cy="347472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365760" y="4087368"/>
            <a:ext cx="7132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網際網路</a:t>
            </a:r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12" name="Shape 9"/>
          <p:cNvSpPr/>
          <p:nvPr/>
        </p:nvSpPr>
        <p:spPr>
          <a:xfrm>
            <a:off x="1417320" y="3520440"/>
            <a:ext cx="502920" cy="502920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0472" y="3593592"/>
            <a:ext cx="347472" cy="347472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325880" y="4087368"/>
            <a:ext cx="7132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分層協定</a:t>
            </a:r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15" name="Shape 11"/>
          <p:cNvSpPr/>
          <p:nvPr/>
        </p:nvSpPr>
        <p:spPr>
          <a:xfrm>
            <a:off x="2377440" y="3520440"/>
            <a:ext cx="502920" cy="502920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0592" y="3593592"/>
            <a:ext cx="347472" cy="34747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2286000" y="4087368"/>
            <a:ext cx="7132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資料傳輸</a:t>
            </a:r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18" name="Shape 13"/>
          <p:cNvSpPr/>
          <p:nvPr/>
        </p:nvSpPr>
        <p:spPr>
          <a:xfrm>
            <a:off x="3337560" y="3520440"/>
            <a:ext cx="502920" cy="502920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0712" y="3593592"/>
            <a:ext cx="347472" cy="347472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3246120" y="4087368"/>
            <a:ext cx="7132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無線連網</a:t>
            </a:r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21" name="Text 15"/>
          <p:cNvSpPr/>
          <p:nvPr/>
        </p:nvSpPr>
        <p:spPr>
          <a:xfrm>
            <a:off x="457200" y="4754880"/>
            <a:ext cx="5486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亞洲大學資訊發展處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這堂課要回答的問題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365760" y="749808"/>
            <a:ext cx="8412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當你上網時,資料是怎麼從世界另一端來到你的螢幕上的?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320040" y="1188720"/>
            <a:ext cx="2651760" cy="3291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20040" y="1188720"/>
            <a:ext cx="2651760" cy="59436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29768" y="1298448"/>
            <a:ext cx="384048" cy="384048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29768" y="128930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914400" y="1252728"/>
            <a:ext cx="1965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網路長什麼樣子?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950976" y="1490472"/>
            <a:ext cx="2423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LAN、WAN、網際網路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84632" y="1984248"/>
            <a:ext cx="109728" cy="109728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67512" y="1920240"/>
            <a:ext cx="217627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什麼是網路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84632" y="2532888"/>
            <a:ext cx="109728" cy="109728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67512" y="2468880"/>
            <a:ext cx="217627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從區域網路到全球互聯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484632" y="3081528"/>
            <a:ext cx="109728" cy="109728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67512" y="3017520"/>
            <a:ext cx="217627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誰在提供網際網路服務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3154680" y="1188720"/>
            <a:ext cx="2651760" cy="3291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3154680" y="1188720"/>
            <a:ext cx="2651760" cy="594360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3264408" y="1298448"/>
            <a:ext cx="384048" cy="384048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264408" y="128930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3749040" y="1252728"/>
            <a:ext cx="1965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資料怎麼傳送?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3913632" y="1520952"/>
            <a:ext cx="2423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TCP/IP 五層分層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3319272" y="1984248"/>
            <a:ext cx="109728" cy="109728"/>
          </a:xfrm>
          <a:prstGeom prst="ellipse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502152" y="1920240"/>
            <a:ext cx="217627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為什麼要分層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3319272" y="2532888"/>
            <a:ext cx="109728" cy="109728"/>
          </a:xfrm>
          <a:prstGeom prst="ellipse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502152" y="2468880"/>
            <a:ext cx="217627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五層各自負責什麼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3319272" y="3081528"/>
            <a:ext cx="109728" cy="109728"/>
          </a:xfrm>
          <a:prstGeom prst="ellipse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502152" y="3017520"/>
            <a:ext cx="217627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位址與 DNS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5989320" y="1188720"/>
            <a:ext cx="2651760" cy="3291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989320" y="1188720"/>
            <a:ext cx="2651760" cy="594360"/>
          </a:xfrm>
          <a:prstGeom prst="rect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6099048" y="1298448"/>
            <a:ext cx="384048" cy="384048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099048" y="128930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6583680" y="1252728"/>
            <a:ext cx="1965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實際怎麼連線?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6720840" y="1522476"/>
            <a:ext cx="2423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網頁、有線、無線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6153912" y="1984248"/>
            <a:ext cx="109728" cy="109728"/>
          </a:xfrm>
          <a:prstGeom prst="ellipse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336792" y="1920240"/>
            <a:ext cx="217627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打開網頁的完整流程</a:t>
            </a:r>
            <a:endParaRPr lang="en-US" sz="1400" dirty="0"/>
          </a:p>
        </p:txBody>
      </p:sp>
      <p:sp>
        <p:nvSpPr>
          <p:cNvPr id="37" name="Shape 35"/>
          <p:cNvSpPr/>
          <p:nvPr/>
        </p:nvSpPr>
        <p:spPr>
          <a:xfrm>
            <a:off x="6153912" y="2532888"/>
            <a:ext cx="109728" cy="109728"/>
          </a:xfrm>
          <a:prstGeom prst="ellipse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336792" y="2468880"/>
            <a:ext cx="217627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乙太網路與 WiFi</a:t>
            </a:r>
            <a:endParaRPr lang="en-US" sz="1400" dirty="0"/>
          </a:p>
        </p:txBody>
      </p:sp>
      <p:sp>
        <p:nvSpPr>
          <p:cNvPr id="39" name="Shape 37"/>
          <p:cNvSpPr/>
          <p:nvPr/>
        </p:nvSpPr>
        <p:spPr>
          <a:xfrm>
            <a:off x="6153912" y="3081528"/>
            <a:ext cx="109728" cy="109728"/>
          </a:xfrm>
          <a:prstGeom prst="ellipse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336792" y="3017520"/>
            <a:ext cx="217627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訊號怎麼在線材中傳</a:t>
            </a:r>
            <a:endParaRPr lang="en-US" sz="1400" dirty="0"/>
          </a:p>
        </p:txBody>
      </p:sp>
      <p:sp>
        <p:nvSpPr>
          <p:cNvPr id="41" name="Shape 39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365760" y="4965192"/>
            <a:ext cx="64008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基礎網路運作原理</a:t>
            </a:r>
            <a:endParaRPr lang="en-US" sz="800" dirty="0"/>
          </a:p>
        </p:txBody>
      </p:sp>
      <p:sp>
        <p:nvSpPr>
          <p:cNvPr id="43" name="Text 41"/>
          <p:cNvSpPr/>
          <p:nvPr/>
        </p:nvSpPr>
        <p:spPr>
          <a:xfrm>
            <a:off x="8321040" y="4965192"/>
            <a:ext cx="640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24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先從最基本的問題開始:什麼是網路?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365760" y="749808"/>
            <a:ext cx="8412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網路 = 一群可以互相通訊的設備連在一起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365760" y="1188720"/>
            <a:ext cx="8412480" cy="91440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298448"/>
            <a:ext cx="804672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一句話定義:</a:t>
            </a: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網路就是「彼此可以互相通訊的一組設備連線」。只要兩台以上的設備能交換資料,就構成了一個網路。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365760" y="228600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網路上的設備分兩種角色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365760" y="2697480"/>
            <a:ext cx="4114800" cy="169164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" y="2926080"/>
            <a:ext cx="640080" cy="640080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3063240"/>
            <a:ext cx="365760" cy="36576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417320" y="2926080"/>
            <a:ext cx="2926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主機 (Host)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1417320" y="3246120"/>
            <a:ext cx="2926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終端系統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640080" y="3611880"/>
            <a:ext cx="36118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你的電腦、手機、伺服器——真正產生或使用資料的設備,也叫「終端系統」。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4663440" y="2697480"/>
            <a:ext cx="4114800" cy="169164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4892040" y="2926080"/>
            <a:ext cx="640080" cy="640080"/>
          </a:xfrm>
          <a:prstGeom prst="ellipse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0" y="3063240"/>
            <a:ext cx="365760" cy="365760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5715000" y="2926080"/>
            <a:ext cx="2926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連接設備</a:t>
            </a:r>
            <a:endParaRPr lang="en-US" sz="1500" dirty="0"/>
          </a:p>
        </p:txBody>
      </p:sp>
      <p:sp>
        <p:nvSpPr>
          <p:cNvPr id="18" name="Text 14"/>
          <p:cNvSpPr/>
          <p:nvPr/>
        </p:nvSpPr>
        <p:spPr>
          <a:xfrm>
            <a:off x="5715000" y="3246120"/>
            <a:ext cx="2926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Connecting Device</a:t>
            </a:r>
            <a:endParaRPr lang="en-US" sz="1200" dirty="0"/>
          </a:p>
        </p:txBody>
      </p:sp>
      <p:sp>
        <p:nvSpPr>
          <p:cNvPr id="19" name="Text 15"/>
          <p:cNvSpPr/>
          <p:nvPr/>
        </p:nvSpPr>
        <p:spPr>
          <a:xfrm>
            <a:off x="4937760" y="3611880"/>
            <a:ext cx="36118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路由器(連接不同網路)、交換器(連接同網路設備)——負責把資料轉送到對的地方。</a:t>
            </a:r>
            <a:endParaRPr lang="en-US" sz="1400" dirty="0"/>
          </a:p>
        </p:txBody>
      </p:sp>
      <p:sp>
        <p:nvSpPr>
          <p:cNvPr id="20" name="Shape 16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21" name="Text 17"/>
          <p:cNvSpPr/>
          <p:nvPr/>
        </p:nvSpPr>
        <p:spPr>
          <a:xfrm>
            <a:off x="365760" y="4965192"/>
            <a:ext cx="64008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基礎網路運作原理</a:t>
            </a:r>
            <a:endParaRPr lang="en-US" sz="800" dirty="0"/>
          </a:p>
        </p:txBody>
      </p:sp>
      <p:sp>
        <p:nvSpPr>
          <p:cNvPr id="22" name="Text 18"/>
          <p:cNvSpPr/>
          <p:nvPr/>
        </p:nvSpPr>
        <p:spPr>
          <a:xfrm>
            <a:off x="8321040" y="4965192"/>
            <a:ext cx="640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24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網路的三種規模:從一棟樓到全世界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365760" y="749808"/>
            <a:ext cx="8412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範圍越來越大,但本質都是「設備互相通訊」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320040" y="1188720"/>
            <a:ext cx="2743200" cy="3246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20040" y="1188720"/>
            <a:ext cx="2743200" cy="77724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1353312"/>
            <a:ext cx="457200" cy="45720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051560" y="1325880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 區域網路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1051560" y="162763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0F2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Area Network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502920" y="2103120"/>
            <a:ext cx="23774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範圍小、通常私人擁有。一間辦公室、一棟建築、一個校園內的電腦連在一起。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502920" y="3794760"/>
            <a:ext cx="2377440" cy="50292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94360" y="3822192"/>
            <a:ext cx="2194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例:學校電腦教室、你家的 WiFi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3154680" y="1188720"/>
            <a:ext cx="2743200" cy="3246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3154680" y="1188720"/>
            <a:ext cx="2743200" cy="777240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7560" y="1353312"/>
            <a:ext cx="457200" cy="457200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3886200" y="1325880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WAN 廣域網路</a:t>
            </a:r>
            <a:endParaRPr lang="en-US" sz="1350" dirty="0"/>
          </a:p>
        </p:txBody>
      </p:sp>
      <p:sp>
        <p:nvSpPr>
          <p:cNvPr id="17" name="Text 13"/>
          <p:cNvSpPr/>
          <p:nvPr/>
        </p:nvSpPr>
        <p:spPr>
          <a:xfrm>
            <a:off x="3886200" y="162763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0F2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Wide Area Network</a:t>
            </a:r>
            <a:endParaRPr lang="en-US" sz="1100" dirty="0"/>
          </a:p>
        </p:txBody>
      </p:sp>
      <p:sp>
        <p:nvSpPr>
          <p:cNvPr id="18" name="Text 14"/>
          <p:cNvSpPr/>
          <p:nvPr/>
        </p:nvSpPr>
        <p:spPr>
          <a:xfrm>
            <a:off x="3337560" y="2103120"/>
            <a:ext cx="23774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範圍大、沒有大小限制。負責把分散各地的網路連接起來。</a:t>
            </a:r>
            <a:endParaRPr lang="en-US" sz="1400" dirty="0"/>
          </a:p>
        </p:txBody>
      </p:sp>
      <p:sp>
        <p:nvSpPr>
          <p:cNvPr id="19" name="Shape 15"/>
          <p:cNvSpPr/>
          <p:nvPr/>
        </p:nvSpPr>
        <p:spPr>
          <a:xfrm>
            <a:off x="3337560" y="3794760"/>
            <a:ext cx="2377440" cy="50292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3429000" y="3822192"/>
            <a:ext cx="2194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例:電信業者的跨城市網路</a:t>
            </a:r>
            <a:endParaRPr lang="en-US" sz="1100" dirty="0"/>
          </a:p>
        </p:txBody>
      </p:sp>
      <p:sp>
        <p:nvSpPr>
          <p:cNvPr id="21" name="Shape 17"/>
          <p:cNvSpPr/>
          <p:nvPr/>
        </p:nvSpPr>
        <p:spPr>
          <a:xfrm>
            <a:off x="5989320" y="1188720"/>
            <a:ext cx="2743200" cy="3246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2" name="Shape 18"/>
          <p:cNvSpPr/>
          <p:nvPr/>
        </p:nvSpPr>
        <p:spPr>
          <a:xfrm>
            <a:off x="5989320" y="1188720"/>
            <a:ext cx="2743200" cy="777240"/>
          </a:xfrm>
          <a:prstGeom prst="rect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pic>
        <p:nvPicPr>
          <p:cNvPr id="2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2200" y="1353312"/>
            <a:ext cx="457200" cy="457200"/>
          </a:xfrm>
          <a:prstGeom prst="rect">
            <a:avLst/>
          </a:prstGeom>
        </p:spPr>
      </p:pic>
      <p:sp>
        <p:nvSpPr>
          <p:cNvPr id="24" name="Text 19"/>
          <p:cNvSpPr/>
          <p:nvPr/>
        </p:nvSpPr>
        <p:spPr>
          <a:xfrm>
            <a:off x="6720840" y="1325880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互聯網路 / 網際網路</a:t>
            </a:r>
            <a:endParaRPr lang="en-US" sz="1350" dirty="0"/>
          </a:p>
        </p:txBody>
      </p:sp>
      <p:sp>
        <p:nvSpPr>
          <p:cNvPr id="25" name="Text 20"/>
          <p:cNvSpPr/>
          <p:nvPr/>
        </p:nvSpPr>
        <p:spPr>
          <a:xfrm>
            <a:off x="6720840" y="162763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0F2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Internetwork / Internet</a:t>
            </a:r>
            <a:endParaRPr lang="en-US" sz="1100" dirty="0"/>
          </a:p>
        </p:txBody>
      </p:sp>
      <p:sp>
        <p:nvSpPr>
          <p:cNvPr id="26" name="Text 21"/>
          <p:cNvSpPr/>
          <p:nvPr/>
        </p:nvSpPr>
        <p:spPr>
          <a:xfrm>
            <a:off x="6172200" y="2103120"/>
            <a:ext cx="23774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兩個以上的網路連起來,就是互聯網路。全球無數網路連起來,就是網際網路。</a:t>
            </a:r>
            <a:endParaRPr lang="en-US" sz="1400" dirty="0"/>
          </a:p>
        </p:txBody>
      </p:sp>
      <p:sp>
        <p:nvSpPr>
          <p:cNvPr id="27" name="Shape 22"/>
          <p:cNvSpPr/>
          <p:nvPr/>
        </p:nvSpPr>
        <p:spPr>
          <a:xfrm>
            <a:off x="6172200" y="3794760"/>
            <a:ext cx="2377440" cy="50292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8" name="Text 23"/>
          <p:cNvSpPr/>
          <p:nvPr/>
        </p:nvSpPr>
        <p:spPr>
          <a:xfrm>
            <a:off x="6263640" y="3822192"/>
            <a:ext cx="2194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例:整個 Internet</a:t>
            </a:r>
            <a:endParaRPr lang="en-US" sz="1100" dirty="0"/>
          </a:p>
        </p:txBody>
      </p:sp>
      <p:sp>
        <p:nvSpPr>
          <p:cNvPr id="29" name="Shape 24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0" name="Text 25"/>
          <p:cNvSpPr/>
          <p:nvPr/>
        </p:nvSpPr>
        <p:spPr>
          <a:xfrm>
            <a:off x="365760" y="4965192"/>
            <a:ext cx="64008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基礎網路運作原理</a:t>
            </a:r>
            <a:endParaRPr lang="en-US" sz="800" dirty="0"/>
          </a:p>
        </p:txBody>
      </p:sp>
      <p:sp>
        <p:nvSpPr>
          <p:cNvPr id="31" name="Text 26"/>
          <p:cNvSpPr/>
          <p:nvPr/>
        </p:nvSpPr>
        <p:spPr>
          <a:xfrm>
            <a:off x="8321040" y="4965192"/>
            <a:ext cx="640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24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  <a:solidFill>
            <a:srgbClr val="0F172A"/>
          </a:solidFill>
        </p:spPr>
        <p:txBody>
          <a:bodyPr wrap="square">
            <a:spAutoFit/>
          </a:bodyPr>
          <a:lstStyle/>
          <a:p>
            <a:pPr algn="l"/>
            <a:r>
              <a:rPr sz="2000" b="1" i="0" dirty="0">
                <a:solidFill>
                  <a:srgbClr val="FFFFFF"/>
                </a:solidFill>
              </a:rPr>
              <a:t>   1  </a:t>
            </a:r>
            <a:r>
              <a:rPr sz="2000" b="1" i="0" dirty="0" err="1">
                <a:solidFill>
                  <a:srgbClr val="FFFFFF"/>
                </a:solidFill>
              </a:rPr>
              <a:t>練習與複習</a:t>
            </a:r>
            <a:endParaRPr sz="2000" b="1" i="0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000" y="1060000"/>
            <a:ext cx="8184000" cy="3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 dirty="0">
                <a:solidFill>
                  <a:srgbClr val="0D9488"/>
                </a:solidFill>
              </a:rPr>
              <a:t>Q1.  </a:t>
            </a:r>
            <a:r>
              <a:rPr sz="1500" b="1" i="0" dirty="0" err="1">
                <a:solidFill>
                  <a:srgbClr val="0D9488"/>
                </a:solidFill>
              </a:rPr>
              <a:t>下列關於「網路」的描述,何者正確</a:t>
            </a:r>
            <a:r>
              <a:rPr sz="1500" b="1" i="0" dirty="0">
                <a:solidFill>
                  <a:srgbClr val="0D9488"/>
                </a:solidFill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0000" y="1400000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A. 一定要超過十台設備才能叫網路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0000" y="1665000"/>
            <a:ext cx="8044000" cy="255000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300" b="1" i="0" dirty="0">
                <a:solidFill>
                  <a:srgbClr val="1B5E20"/>
                </a:solidFill>
              </a:rPr>
              <a:t>✓  B. </a:t>
            </a:r>
            <a:r>
              <a:rPr sz="1300" b="1" i="0" dirty="0" err="1">
                <a:solidFill>
                  <a:srgbClr val="1B5E20"/>
                </a:solidFill>
              </a:rPr>
              <a:t>兩台以上設備能互相通訊就構成網路</a:t>
            </a:r>
            <a:endParaRPr sz="1300" b="1" i="0" dirty="0">
              <a:solidFill>
                <a:srgbClr val="1B5E2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0000" y="1930000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C. 只有連上網際網路才算網路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0000" y="2195000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D. 網路一定需要路由器才能成立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0000" y="2476000"/>
            <a:ext cx="8044000" cy="461665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解析:網路的定義就是「一群可以互相通訊的設備連在一起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」,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只要兩台以上設備能交換資料就成立,不一定需要路由器或連上網際網路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0000" y="2830000"/>
            <a:ext cx="8184000" cy="3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 dirty="0">
                <a:solidFill>
                  <a:srgbClr val="0D9488"/>
                </a:solidFill>
              </a:rPr>
              <a:t>Q2.  LAN、WAN </a:t>
            </a:r>
            <a:r>
              <a:rPr sz="1500" b="1" i="0" dirty="0" err="1">
                <a:solidFill>
                  <a:srgbClr val="0D9488"/>
                </a:solidFill>
              </a:rPr>
              <a:t>與網際網路最主要的差別在於</a:t>
            </a:r>
            <a:r>
              <a:rPr sz="1500" b="1" i="0" dirty="0">
                <a:solidFill>
                  <a:srgbClr val="0D9488"/>
                </a:solidFill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0000" y="3170000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A. 使用的網路線材料不同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0000" y="3435000"/>
            <a:ext cx="8044000" cy="255000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300" b="1" i="0" dirty="0">
                <a:solidFill>
                  <a:srgbClr val="1B5E20"/>
                </a:solidFill>
              </a:rPr>
              <a:t>✓  B. </a:t>
            </a:r>
            <a:r>
              <a:rPr sz="1300" b="1" i="0" dirty="0" err="1">
                <a:solidFill>
                  <a:srgbClr val="1B5E20"/>
                </a:solidFill>
              </a:rPr>
              <a:t>涵蓋的範圍規模不同</a:t>
            </a:r>
            <a:endParaRPr sz="1300" b="1" i="0" dirty="0">
              <a:solidFill>
                <a:srgbClr val="1B5E2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0000" y="3700000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C. 傳輸的資料類型不同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0000" y="3965000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D. 是否需要付費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0000" y="4246000"/>
            <a:ext cx="8044000" cy="461665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解析:LAN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 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範圍小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(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一棟樓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/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校園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)、WAN 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範圍大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(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跨城市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)、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網際網路是全球無數網路相連。本質都是設備互相通訊,差別在範圍規模與連接層級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4893500"/>
            <a:ext cx="9144000" cy="250000"/>
          </a:xfrm>
          <a:prstGeom prst="rect">
            <a:avLst/>
          </a:prstGeom>
          <a:solidFill>
            <a:srgbClr val="EEEEEE"/>
          </a:solidFill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757575"/>
                </a:solidFill>
              </a:rPr>
              <a:t>基礎網路運作原理　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網際網路是怎麼組成的?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365760" y="749808"/>
            <a:ext cx="8412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它不是一個單一的網路,而是由大大小小的網路「層層相連」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2286000" y="1280160"/>
            <a:ext cx="4572000" cy="8686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286000" y="1389888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骨幹網路 (Backbones)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2560320" y="1737360"/>
            <a:ext cx="4023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最大、最頂層的網路,透過「對等點」彼此互連,構成網際網路的主幹道。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1371600" y="2331720"/>
            <a:ext cx="6400800" cy="868680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371600" y="2441448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供應商網路 (Provider Networks)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645920" y="2788920"/>
            <a:ext cx="5852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規模較小的第二層,付費使用骨幹的服務,再把服務賣給下游。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57200" y="3383280"/>
            <a:ext cx="8229600" cy="86868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7200" y="3493008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客戶網路 (Customer Networks)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731520" y="3840480"/>
            <a:ext cx="7680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位於最邊緣,就是你我——付費取得上網服務的使用者。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365760" y="4434840"/>
            <a:ext cx="8412480" cy="384048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02920" y="4443984"/>
            <a:ext cx="8183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ISP 是什麼?  </a:t>
            </a: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骨幹和供應商網路就是「網際網路服務供應商」(ISP)。你家的中華電信、第四台網路,就是把你接上這個層層相連的大網路。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65760" y="4965192"/>
            <a:ext cx="64008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基礎網路運作原理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8321040" y="4965192"/>
            <a:ext cx="640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24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光有線還不夠:還需要「共同的規則」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365760" y="749808"/>
            <a:ext cx="8412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就像兩個人要溝通,光有電話線不夠,還要講同一種語言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365760" y="1234440"/>
            <a:ext cx="411480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94360" y="1554480"/>
            <a:ext cx="640080" cy="640080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1691640"/>
            <a:ext cx="365760" cy="36576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417320" y="1463040"/>
            <a:ext cx="2926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硬體 (Hardware)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417320" y="1810512"/>
            <a:ext cx="29260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實體的線材、網卡、路由器——讓訊號能真正傳遞的設備。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4663440" y="1234440"/>
            <a:ext cx="411480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4892040" y="1554480"/>
            <a:ext cx="640080" cy="640080"/>
          </a:xfrm>
          <a:prstGeom prst="ellipse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0" y="1691640"/>
            <a:ext cx="365760" cy="36576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715000" y="1463040"/>
            <a:ext cx="2926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軟體 (Software)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5715000" y="1810512"/>
            <a:ext cx="29260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控制資料怎麼送、怎麼收的程式邏輯。</a:t>
            </a:r>
            <a:endParaRPr lang="en-US" sz="1400" dirty="0"/>
          </a:p>
        </p:txBody>
      </p:sp>
      <p:sp>
        <p:nvSpPr>
          <p:cNvPr id="15" name="Shape 11"/>
          <p:cNvSpPr/>
          <p:nvPr/>
        </p:nvSpPr>
        <p:spPr>
          <a:xfrm>
            <a:off x="365760" y="2788920"/>
            <a:ext cx="8412480" cy="17830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640080" y="3063240"/>
            <a:ext cx="640080" cy="640080"/>
          </a:xfrm>
          <a:prstGeom prst="ellipse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240" y="3200400"/>
            <a:ext cx="365760" cy="36576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463040" y="3063240"/>
            <a:ext cx="7132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協定 (Protocol):網路世界的共同語言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1463040" y="3456432"/>
            <a:ext cx="7132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協定就是「為了順利通訊,傳送端、接收端和中間所有設備都必須遵守的規則」。</a:t>
            </a:r>
            <a:endParaRPr lang="en-US" sz="1400" dirty="0"/>
          </a:p>
        </p:txBody>
      </p:sp>
      <p:sp>
        <p:nvSpPr>
          <p:cNvPr id="20" name="Text 15"/>
          <p:cNvSpPr/>
          <p:nvPr/>
        </p:nvSpPr>
        <p:spPr>
          <a:xfrm>
            <a:off x="1463040" y="3886200"/>
            <a:ext cx="71323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關鍵概念:</a:t>
            </a:r>
            <a:r>
              <a:rPr lang="en-US" sz="12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簡單的通訊用一個協定就好;但複雜的通訊,要把任務「切割成好幾層」,每一層各自負責一件事,各有各的協定。這就是下一頁要談的「分層」。</a:t>
            </a:r>
            <a:endParaRPr lang="en-US" sz="1200" dirty="0"/>
          </a:p>
        </p:txBody>
      </p:sp>
      <p:sp>
        <p:nvSpPr>
          <p:cNvPr id="21" name="Shape 16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22" name="Text 17"/>
          <p:cNvSpPr/>
          <p:nvPr/>
        </p:nvSpPr>
        <p:spPr>
          <a:xfrm>
            <a:off x="365760" y="4965192"/>
            <a:ext cx="64008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基礎網路運作原理</a:t>
            </a:r>
            <a:endParaRPr lang="en-US" sz="800" dirty="0"/>
          </a:p>
        </p:txBody>
      </p:sp>
      <p:sp>
        <p:nvSpPr>
          <p:cNvPr id="23" name="Text 18"/>
          <p:cNvSpPr/>
          <p:nvPr/>
        </p:nvSpPr>
        <p:spPr>
          <a:xfrm>
            <a:off x="8321040" y="4965192"/>
            <a:ext cx="640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24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為什麼網路要「分層」?用寄信來理解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365760" y="749808"/>
            <a:ext cx="8412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複雜的事情,拆成好幾個獨立的步驟,each層只管自己那一段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365760" y="114300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想像 Maria 要寄一封機密信給 Ann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65760" y="1554480"/>
            <a:ext cx="8412480" cy="86868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65760" y="1554480"/>
            <a:ext cx="1188720" cy="86868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65760" y="1645920"/>
            <a:ext cx="1188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第3層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365760" y="2011680"/>
            <a:ext cx="1188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E0F2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寫信 / 讀信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737360" y="1600200"/>
            <a:ext cx="6858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Maria 寫下明文內容,Ann 收到後閱讀。兩邊處理的都是「明文信件」。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65760" y="2514600"/>
            <a:ext cx="8412480" cy="86868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65760" y="2514600"/>
            <a:ext cx="1188720" cy="868680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65760" y="2606040"/>
            <a:ext cx="1188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第2層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365760" y="2971800"/>
            <a:ext cx="1188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E0F2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加密 / 解密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737360" y="2560320"/>
            <a:ext cx="6858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把信加密成密文再交寄,對方收到後解密。兩邊處理的都是「密文」。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365760" y="3474720"/>
            <a:ext cx="8412480" cy="86868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65760" y="3474720"/>
            <a:ext cx="1188720" cy="868680"/>
          </a:xfrm>
          <a:prstGeom prst="rect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65760" y="3566160"/>
            <a:ext cx="1188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第1層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365760" y="3931920"/>
            <a:ext cx="1188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E0F2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寄送 / 接收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1737360" y="3520440"/>
            <a:ext cx="6858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把信放進信封、透過郵差傳遞。兩邊處理的都是「一封實體信」。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365760" y="4526280"/>
            <a:ext cx="8412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兩個原則:① 每一層都能雙向處理(送與收) ② 通訊雙方的同一層,處理的東西必須完全相同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65760" y="4965192"/>
            <a:ext cx="64008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基礎網路運作原理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8321040" y="4965192"/>
            <a:ext cx="640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24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  <a:solidFill>
            <a:srgbClr val="0F172A"/>
          </a:solidFill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FFFFFF"/>
                </a:solidFill>
              </a:rPr>
              <a:t>   2  </a:t>
            </a:r>
            <a:r>
              <a:rPr sz="2000" b="1" i="0" dirty="0" err="1">
                <a:solidFill>
                  <a:srgbClr val="FFFFFF"/>
                </a:solidFill>
              </a:rPr>
              <a:t>練習與複習</a:t>
            </a:r>
            <a:endParaRPr sz="2000" b="1" i="0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000" y="1060000"/>
            <a:ext cx="8184000" cy="3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 dirty="0">
                <a:solidFill>
                  <a:srgbClr val="0D9488"/>
                </a:solidFill>
              </a:rPr>
              <a:t>Q1.  </a:t>
            </a:r>
            <a:r>
              <a:rPr sz="1500" b="1" i="0" dirty="0" err="1">
                <a:solidFill>
                  <a:srgbClr val="0D9488"/>
                </a:solidFill>
              </a:rPr>
              <a:t>關於</a:t>
            </a:r>
            <a:r>
              <a:rPr sz="1500" b="1" i="0" dirty="0">
                <a:solidFill>
                  <a:srgbClr val="0D9488"/>
                </a:solidFill>
              </a:rPr>
              <a:t> ISP(</a:t>
            </a:r>
            <a:r>
              <a:rPr sz="1500" b="1" i="0" dirty="0" err="1">
                <a:solidFill>
                  <a:srgbClr val="0D9488"/>
                </a:solidFill>
              </a:rPr>
              <a:t>網際網路服務供應商</a:t>
            </a:r>
            <a:r>
              <a:rPr sz="1500" b="1" i="0" dirty="0">
                <a:solidFill>
                  <a:srgbClr val="0D9488"/>
                </a:solidFill>
              </a:rPr>
              <a:t>),</a:t>
            </a:r>
            <a:r>
              <a:rPr sz="1500" b="1" i="0" dirty="0" err="1">
                <a:solidFill>
                  <a:srgbClr val="0D9488"/>
                </a:solidFill>
              </a:rPr>
              <a:t>下列何者正確</a:t>
            </a:r>
            <a:r>
              <a:rPr sz="1500" b="1" i="0" dirty="0">
                <a:solidFill>
                  <a:srgbClr val="0D9488"/>
                </a:solidFill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0000" y="1400000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A. 指最邊緣的一般使用者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0000" y="1665000"/>
            <a:ext cx="8044000" cy="255000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300" b="1" i="0" dirty="0">
                <a:solidFill>
                  <a:srgbClr val="1B5E20"/>
                </a:solidFill>
              </a:rPr>
              <a:t>✓  B. </a:t>
            </a:r>
            <a:r>
              <a:rPr sz="1300" b="1" i="0" dirty="0" err="1">
                <a:solidFill>
                  <a:srgbClr val="1B5E20"/>
                </a:solidFill>
              </a:rPr>
              <a:t>由骨幹網路與供應商網路組成,提供上網服務</a:t>
            </a:r>
            <a:endParaRPr sz="1300" b="1" i="0" dirty="0">
              <a:solidFill>
                <a:srgbClr val="1B5E2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0000" y="1930000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C. 只負責管理 DNS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0000" y="2195000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D. 是一種網路線的規格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0000" y="2476000"/>
            <a:ext cx="8044000" cy="461665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解析:骨幹網路與供應商網路合稱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 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ISP。網際網路是「骨幹→供應商→客戶」層層相連,ISP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 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負責把客戶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(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你我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)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接上這個大網路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0000" y="2830000"/>
            <a:ext cx="8184000" cy="3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 dirty="0">
                <a:solidFill>
                  <a:srgbClr val="0D9488"/>
                </a:solidFill>
              </a:rPr>
              <a:t>Q2.  </a:t>
            </a:r>
            <a:r>
              <a:rPr sz="1500" b="1" i="0" dirty="0" err="1">
                <a:solidFill>
                  <a:srgbClr val="0D9488"/>
                </a:solidFill>
              </a:rPr>
              <a:t>網路為什麼要採用「協定分層</a:t>
            </a:r>
            <a:r>
              <a:rPr sz="1500" b="1" i="0" dirty="0">
                <a:solidFill>
                  <a:srgbClr val="0D9488"/>
                </a:solidFill>
              </a:rPr>
              <a:t>」?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0000" y="3170000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A. 為了讓網路速度更快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0000" y="3435000"/>
            <a:ext cx="8044000" cy="255000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300" b="1" i="0" dirty="0">
                <a:solidFill>
                  <a:srgbClr val="1B5E20"/>
                </a:solidFill>
              </a:rPr>
              <a:t>✓  B. </a:t>
            </a:r>
            <a:r>
              <a:rPr sz="1300" b="1" i="0" dirty="0" err="1">
                <a:solidFill>
                  <a:srgbClr val="1B5E20"/>
                </a:solidFill>
              </a:rPr>
              <a:t>把複雜通訊拆成多層,每層只負責一件事</a:t>
            </a:r>
            <a:endParaRPr sz="1300" b="1" i="0" dirty="0">
              <a:solidFill>
                <a:srgbClr val="1B5E2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0000" y="3700000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C. 為了節省網路線的成本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0000" y="3965000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D. 為了讓駭客更難入侵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0000" y="4246000"/>
            <a:ext cx="8044000" cy="461665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解析:分層就像寄機密信拆成寫信、加密、投遞三層,每層專心做好自己的事、不用管別層怎麼運作,讓複雜的通訊變得容易處理與維護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4893500"/>
            <a:ext cx="9144000" cy="250000"/>
          </a:xfrm>
          <a:prstGeom prst="rect">
            <a:avLst/>
          </a:prstGeom>
          <a:solidFill>
            <a:srgbClr val="EEEEEE"/>
          </a:solidFill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757575"/>
                </a:solidFill>
              </a:rPr>
              <a:t>基礎網路運作原理　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2352</Words>
  <Application>Microsoft Office PowerPoint</Application>
  <PresentationFormat>如螢幕大小 (16:9)</PresentationFormat>
  <Paragraphs>220</Paragraphs>
  <Slides>9</Slides>
  <Notes>9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3" baseType="lpstr">
      <vt:lpstr>Aptos</vt:lpstr>
      <vt:lpstr>Arial</vt:lpstr>
      <vt:lpstr>Calibri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基礎網路運作原理</dc:title>
  <dc:subject>PptxGenJS Presentation</dc:subject>
  <dc:creator>PptxGenJS</dc:creator>
  <cp:lastModifiedBy>杜若慈</cp:lastModifiedBy>
  <cp:revision>5</cp:revision>
  <dcterms:created xsi:type="dcterms:W3CDTF">2026-06-02T21:50:26Z</dcterms:created>
  <dcterms:modified xsi:type="dcterms:W3CDTF">2026-08-05T01:17:19Z</dcterms:modified>
</cp:coreProperties>
</file>