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752" autoAdjust="0"/>
  </p:normalViewPr>
  <p:slideViewPr>
    <p:cSldViewPr snapToGrid="0" snapToObjects="1">
      <p:cViewPr varScale="1">
        <p:scale>
          <a:sx n="82" d="100"/>
          <a:sy n="82" d="100"/>
        </p:scale>
        <p:origin x="48" y="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有了分層的概念,現在來看真正的網路架構:TCP/IP 五層協定。這是全世界的網路都遵守的分層架構,你可以把它想成網路的骨架。</a:t>
            </a:r>
          </a:p>
          <a:p>
            <a:endParaRPr dirty="0"/>
          </a:p>
          <a:p>
            <a:r>
              <a:rPr lang="zh-TW" dirty="0"/>
              <a:t>最重要的觀念是:每一層都使用「下一層」提供的服務。我從最上面往下介紹。</a:t>
            </a:r>
          </a:p>
          <a:p>
            <a:endParaRPr dirty="0"/>
          </a:p>
          <a:p>
            <a:r>
              <a:rPr lang="zh-TW" dirty="0"/>
              <a:t>第五層,應用層。這是直接面對你我使用者的一層,像瀏覽網頁的 HTTP、收發 Email、傳檔案,都在這一層。</a:t>
            </a:r>
          </a:p>
          <a:p>
            <a:endParaRPr dirty="0"/>
          </a:p>
          <a:p>
            <a:r>
              <a:rPr lang="zh-TW" dirty="0"/>
              <a:t>第四層,傳輸層。它管的是「行程對行程」,用埠號找到電腦裡對的那個程式,主要協定是 TCP 和 UDP。</a:t>
            </a:r>
          </a:p>
          <a:p>
            <a:endParaRPr dirty="0"/>
          </a:p>
          <a:p>
            <a:r>
              <a:rPr lang="zh-TW" dirty="0"/>
              <a:t>第三層,網路層。它管的是「主機對主機」,用 IP 位址找到對的那台電腦,並且決定資料要走哪條路徑。</a:t>
            </a:r>
          </a:p>
          <a:p>
            <a:endParaRPr dirty="0"/>
          </a:p>
          <a:p>
            <a:r>
              <a:rPr lang="zh-TW" dirty="0"/>
              <a:t>第二層,資料鏈結層。它管的是「節點對節點」,在相鄰的設備之間傳遞資料,像乙太網路、WiFi 都在這層。</a:t>
            </a:r>
          </a:p>
          <a:p>
            <a:endParaRPr dirty="0"/>
          </a:p>
          <a:p>
            <a:r>
              <a:rPr lang="zh-TW" dirty="0"/>
              <a:t>第一層,實體層。它負責把資料的 0 和 1,變成真正能在線材或空氣中傳送的電氣訊號。</a:t>
            </a:r>
          </a:p>
          <a:p>
            <a:endParaRPr dirty="0"/>
          </a:p>
          <a:p>
            <a:r>
              <a:rPr lang="zh-TW" dirty="0"/>
              <a:t>這五層的名字和負責的事,是這堂課最值得記下來的核心。後面我們會一層一層詳細說。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接下來往下一層:傳輸層。它要解決一個前一層沒解決的問題。</a:t>
            </a:r>
          </a:p>
          <a:p>
            <a:endParaRPr dirty="0"/>
          </a:p>
          <a:p>
            <a:r>
              <a:rPr lang="zh-TW" dirty="0"/>
              <a:t>問題是:網路層只能把資料送到「對的電腦」,但一台電腦同時開了很多程式——瀏覽器、Email、線上遊戲都在跑。資料到了電腦,要怎麼知道該送給哪個程式?</a:t>
            </a:r>
          </a:p>
          <a:p>
            <a:endParaRPr dirty="0"/>
          </a:p>
          <a:p>
            <a:r>
              <a:rPr lang="zh-TW" dirty="0"/>
              <a:t>這就要靠「埠號」。埠號就像「房間號碼」,讓資料知道進到哪個程式。埠號的範圍是 0 到 65535。</a:t>
            </a:r>
          </a:p>
          <a:p>
            <a:endParaRPr dirty="0"/>
          </a:p>
          <a:p>
            <a:r>
              <a:rPr lang="zh-TW" dirty="0"/>
              <a:t>傳輸層有兩個主要協定,我用對比的方式介紹。</a:t>
            </a:r>
          </a:p>
          <a:p>
            <a:endParaRPr dirty="0"/>
          </a:p>
          <a:p>
            <a:r>
              <a:rPr lang="zh-TW" dirty="0"/>
              <a:t>左邊是 TCP,它的特性是「可靠、連線導向」。它會先建立連線才開始傳資料,而且保證資料正確、不遺漏、不亂序。它的資料單位叫「資料段」。適合用在需要正確性的場合:網頁、Email、檔案下載。</a:t>
            </a:r>
          </a:p>
          <a:p>
            <a:endParaRPr dirty="0"/>
          </a:p>
          <a:p>
            <a:r>
              <a:rPr lang="zh-TW" dirty="0"/>
              <a:t>右邊是 UDP,它的特性是「快速、非連線導向」。它不先建立連線,直接就送,而且不保證一定送到,可能會遺失。但因為它的標頭只有固定 8 位元組,負擔小、速度快。適合用在重視速度、偶爾掉一點資料沒關係的場合:直播、語音通話、線上遊戲。</a:t>
            </a:r>
          </a:p>
          <a:p>
            <a:endParaRPr dirty="0"/>
          </a:p>
          <a:p>
            <a:r>
              <a:rPr lang="zh-TW" dirty="0"/>
              <a:t>簡單記:要求正確用 TCP,要求快速用 UDP。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再往下一層:網路層。它的工作是幫封包找到「最佳路徑」,負責主機對主機的傳送,核心就是大名鼎鼎的 IP 協定。</a:t>
            </a:r>
          </a:p>
          <a:p>
            <a:endParaRPr dirty="0"/>
          </a:p>
          <a:p>
            <a:r>
              <a:rPr lang="zh-TW" dirty="0"/>
              <a:t>網路層做兩件主要的事。</a:t>
            </a:r>
          </a:p>
          <a:p>
            <a:endParaRPr dirty="0"/>
          </a:p>
          <a:p>
            <a:r>
              <a:rPr lang="zh-TW" dirty="0"/>
              <a:t>第一件是打包。在來源端,把要傳的資料裝進「封包」裡;到了目的端,再把資料從封包裡拆出來。重點是,這個過程不會改動資料的內容,網路層只負責「搬運」。</a:t>
            </a:r>
          </a:p>
          <a:p>
            <a:endParaRPr dirty="0"/>
          </a:p>
          <a:p>
            <a:r>
              <a:rPr lang="zh-TW" dirty="0"/>
              <a:t>第二件是尋徑。從你的電腦到目的地,中間可能有很多條路可以走。網路層的責任就是讓沿途的路由器互相交換資訊、合作找出一條最佳路徑,讓封包順利抵達。</a:t>
            </a:r>
          </a:p>
          <a:p>
            <a:endParaRPr dirty="0"/>
          </a:p>
          <a:p>
            <a:r>
              <a:rPr lang="zh-TW" dirty="0"/>
              <a:t>這裡有兩個關於 IP 傳送的特性,非常重要,要記住。</a:t>
            </a:r>
          </a:p>
          <a:p>
            <a:endParaRPr dirty="0"/>
          </a:p>
          <a:p>
            <a:r>
              <a:rPr lang="zh-TW" dirty="0"/>
              <a:t>第一,不可靠的傳送。IP 封包可能在途中損壞、遺失、或重複。你可能會問:那怎麼辦?別擔心,「要求可靠」是上面 TCP 的工作,不是 IP 的工作,各層分工。</a:t>
            </a:r>
          </a:p>
          <a:p>
            <a:endParaRPr dirty="0"/>
          </a:p>
          <a:p>
            <a:r>
              <a:rPr lang="zh-TW" dirty="0"/>
              <a:t>第二,非連線導向。IP 把每一個封包都當成獨立的個體看待,所以同一批資料的不同封包,可能各自走不同的路徑抵達,順序也不一定相同。到了目的地再由 TCP 重新排好順序。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這頁談 IP 位址,你可以把它想成每一台設備在網路上的「門牌號碼」。</a:t>
            </a:r>
          </a:p>
          <a:p>
            <a:endParaRPr dirty="0"/>
          </a:p>
          <a:p>
            <a:r>
              <a:rPr lang="zh-TW" dirty="0"/>
              <a:t>IP 位址有兩個版本,我用對比介紹,因為這也是常考的重點。</a:t>
            </a:r>
          </a:p>
          <a:p>
            <a:endParaRPr dirty="0"/>
          </a:p>
          <a:p>
            <a:r>
              <a:rPr lang="zh-TW" dirty="0"/>
              <a:t>左邊是 IPv4。它是 32 位元的位址,用「點–十進位」表示,像 192.168.0.1 這樣,四組數字用點隔開。IPv4 大約能提供 43 億個位址,目前大多數系統還在用它。但問題來了:全世界連網的設備越來越多,43 億個位址即將用完。</a:t>
            </a:r>
          </a:p>
          <a:p>
            <a:endParaRPr dirty="0"/>
          </a:p>
          <a:p>
            <a:r>
              <a:rPr lang="zh-TW" dirty="0"/>
              <a:t>右邊是 IPv6,就是為了解決位址不夠用而設計的。它是 128 位元的位址,用「冒號–十六進位」表示,像 2001:db8::7334 這樣。因為位數大幅增加,它能提供的位址數量幾乎用不完。除了擴充位址,IPv6 也重新設計了封包的格式。</a:t>
            </a:r>
          </a:p>
          <a:p>
            <a:endParaRPr dirty="0"/>
          </a:p>
          <a:p>
            <a:r>
              <a:rPr lang="zh-TW" dirty="0"/>
              <a:t>簡單記:IPv4 是 32 位元、快用完了;IPv6 是 128 位元、幾乎用不完,是未來的趨勢。</a:t>
            </a:r>
          </a:p>
          <a:p>
            <a:endParaRPr dirty="0"/>
          </a:p>
          <a:p>
            <a:r>
              <a:rPr lang="zh-TW" dirty="0"/>
              <a:t>補充一個觀念:IP 位址指的是「一條連線」的位址,而不是設備本身固定的位址。如果一台設備換到另一個網路,它的 IP 位址是可能會跟著改變的。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傳輸層用「埠號」來做什麼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找到電腦裡對的那個程式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網路層用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IP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找到對的電腦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但一台電腦同時開很多程式。埠號就像「房間號碼」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讓資料知道要送給瀏覽器、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Email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還是遊戲。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需要「快速、即時」的線上遊戲或語音通話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通常用哪個協定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sz="1200" b="0" i="0" dirty="0">
                <a:solidFill>
                  <a:srgbClr val="1B5E20"/>
                </a:solidFill>
              </a:rPr>
              <a:t>B. UDP,</a:t>
            </a:r>
            <a:r>
              <a:rPr lang="zh-TW" altLang="en-US" sz="1200" b="0" i="0" dirty="0">
                <a:solidFill>
                  <a:srgbClr val="1B5E20"/>
                </a:solidFill>
              </a:rPr>
              <a:t>因為它快、負擔小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:TCP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可靠但要先建立連線、保證不遺漏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;UDP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不先連線、直接送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速度快、負擔小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偶爾掉一點資料沒關係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適合直播、語音、遊戲。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這頁要說明,當資料要傳送時,這五層是怎麼合作的。我用「下樓、過馬路、再上樓」來形容。</a:t>
            </a:r>
          </a:p>
          <a:p>
            <a:endParaRPr dirty="0"/>
          </a:p>
          <a:p>
            <a:r>
              <a:rPr lang="zh-TW" dirty="0"/>
              <a:t>先看左邊,傳送端。當你要送出資料,它會從最上面的應用層開始,一層一層往下走。每經過一層,就會被「打包」一次——傳輸層加上 TCP 標頭,網路層加上 IP 標頭,鏈結層包成訊框,到最底下的實體層,就變成訊號送出去。你看左邊的方塊由上往下越來越長,就是因為每層都加了東西上去。</a:t>
            </a:r>
          </a:p>
          <a:p>
            <a:endParaRPr dirty="0"/>
          </a:p>
          <a:p>
            <a:r>
              <a:rPr lang="zh-TW" dirty="0"/>
              <a:t>到了右邊,接收端。資料抵達後,從最底下的實體層開始,一層一層往上走,每經過一層就「拆包」一次,把對應的標頭拿掉,最後還原成原本的資料,送到應用層給使用者。</a:t>
            </a:r>
          </a:p>
          <a:p>
            <a:endParaRPr dirty="0"/>
          </a:p>
          <a:p>
            <a:r>
              <a:rPr lang="zh-TW" dirty="0"/>
              <a:t>這個「送出時往下打包、接收時往上拆包」的過程,是分層架構運作的核心機制。</a:t>
            </a:r>
          </a:p>
          <a:p>
            <a:endParaRPr dirty="0"/>
          </a:p>
          <a:p>
            <a:r>
              <a:rPr lang="zh-TW" dirty="0"/>
              <a:t>另外要注意中間那個箭頭:資料在傳送途中會經過很多路由器,但這些路由器只需要用到下面三層,因為它們的工作只是「把封包從一個網路轉送到下一個網路」,不需要理解最上面應用層的內容。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這頁整理一個很容易考、也很容易混淆的重點:每一層處理的「資料單位」和「使用的位址」,各自有不同的專有名稱。</a:t>
            </a:r>
          </a:p>
          <a:p>
            <a:endParaRPr dirty="0"/>
          </a:p>
          <a:p>
            <a:r>
              <a:rPr lang="zh-TW" dirty="0"/>
              <a:t>應用層處理的資料叫「訊息」,它不需要位址。</a:t>
            </a:r>
          </a:p>
          <a:p>
            <a:endParaRPr dirty="0"/>
          </a:p>
          <a:p>
            <a:r>
              <a:rPr lang="zh-TW" dirty="0"/>
              <a:t>傳輸層的資料,如果是 TCP 就叫「資料段」,如果是 UDP 就叫「使用者資料包」;它用的位址是「埠號」。</a:t>
            </a:r>
          </a:p>
          <a:p>
            <a:endParaRPr dirty="0"/>
          </a:p>
          <a:p>
            <a:r>
              <a:rPr lang="zh-TW" dirty="0"/>
              <a:t>網路層的資料叫「資料包」,用的是「IP 位址」。</a:t>
            </a:r>
          </a:p>
          <a:p>
            <a:endParaRPr dirty="0"/>
          </a:p>
          <a:p>
            <a:r>
              <a:rPr lang="zh-TW" dirty="0"/>
              <a:t>資料鏈結層的資料叫「訊框」,用的是「MAC 位址」。</a:t>
            </a:r>
          </a:p>
          <a:p>
            <a:endParaRPr dirty="0"/>
          </a:p>
          <a:p>
            <a:r>
              <a:rPr lang="zh-TW" dirty="0"/>
              <a:t>最底下的實體層,資料單位就是「位元」,也就是 0 和 1,它不需要位址。</a:t>
            </a:r>
          </a:p>
          <a:p>
            <a:endParaRPr dirty="0"/>
          </a:p>
          <a:p>
            <a:r>
              <a:rPr lang="zh-TW" dirty="0"/>
              <a:t>這裡有個常被問到的問題:為什麼實體層不需要位址?因為它處理的是最原始的 0 與 1 位元訊號,這種訊號沒辦法表示一個地址,所以實體層只負責傳送,不負責定址。</a:t>
            </a:r>
          </a:p>
          <a:p>
            <a:endParaRPr dirty="0"/>
          </a:p>
          <a:p>
            <a:r>
              <a:rPr lang="zh-TW" dirty="0"/>
              <a:t>建議大家把這張表記起來,因為「訊息、資料段、資料包、訊框、位元」這五個名詞,在後面討論每一層時都會反覆出現。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TCP/IP </a:t>
            </a:r>
            <a:r>
              <a:rPr lang="zh-TW" altLang="en-US" sz="1200" b="0" i="0" dirty="0">
                <a:solidFill>
                  <a:srgbClr val="0D9488"/>
                </a:solidFill>
              </a:rPr>
              <a:t>五層架構中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每一層的關係是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sz="1200" b="0" i="0" dirty="0">
                <a:solidFill>
                  <a:srgbClr val="FFFFFF"/>
                </a:solidFill>
              </a:rPr>
              <a:t>答案</a:t>
            </a:r>
            <a:r>
              <a:rPr lang="en-US" altLang="zh-TW" sz="1200" b="0" i="0" dirty="0">
                <a:solidFill>
                  <a:srgbClr val="FFFFFF"/>
                </a:solidFill>
              </a:rPr>
              <a:t>: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每一層使用「下一層」提供的服務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五層是階層式的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應用層用傳輸層的服務、傳輸層用網路層的服務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層層往下。上層不必管下層怎麼做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只要使用它提供的服務。</a:t>
            </a:r>
          </a:p>
          <a:p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資料從應用層往下傳送的過程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正確的描述是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sz="1200" b="0" i="0" dirty="0">
                <a:solidFill>
                  <a:srgbClr val="FFFFFF"/>
                </a:solidFill>
              </a:rPr>
              <a:t>答案：　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每經過一層就被「打包」加上該層的標頭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傳送端由上往下「打包」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加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TCP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標頭→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IP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標頭→訊框→訊號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接收端由下往上「拆包」。這就是封裝與解封裝的過程。</a:t>
            </a:r>
          </a:p>
          <a:p>
            <a:endParaRPr lang="en-US" altLang="zh-TW" sz="1200" b="1" i="0" dirty="0">
              <a:solidFill>
                <a:srgbClr val="FFFF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468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從這頁開始,我們深入應用層,也就是最貼近你日常使用的一層。先談兩種基本的服務架構。</a:t>
            </a:r>
          </a:p>
          <a:p>
            <a:endParaRPr dirty="0"/>
          </a:p>
          <a:p>
            <a:r>
              <a:rPr lang="zh-TW" dirty="0"/>
              <a:t>你用的每一個網路服務,背後不是這種架構、就是那種架構。</a:t>
            </a:r>
          </a:p>
          <a:p>
            <a:endParaRPr dirty="0"/>
          </a:p>
          <a:p>
            <a:r>
              <a:rPr lang="zh-TW" dirty="0"/>
              <a:t>第一種是客戶–伺服器架構。這是最傳統、也最常見的。一邊是「伺服器」,它隨時開著、持續執行、等著被連線;另一邊是「客戶」,有需要的時候才發起連線。舉個例子:你打開瀏覽器當客戶,連到 Google 的伺服器要資料,Google 的伺服器永遠都開著等你連。</a:t>
            </a:r>
          </a:p>
          <a:p>
            <a:endParaRPr dirty="0"/>
          </a:p>
          <a:p>
            <a:r>
              <a:rPr lang="zh-TW" dirty="0"/>
              <a:t>第二種是同儕架構,英文叫 peer-to-peer,簡稱 P2P。這種架構沒有固定的伺服器,每一台電腦既可以是提供服務的一方,也可以是接受服務的一方,甚至同時扮演兩種角色。最有名的例子是 BitTorrent 這類檔案分享:大家一邊下載別人的檔案,一邊也把自己有的檔案分享出去,人人都是伺服器、也都是客戶。</a:t>
            </a:r>
          </a:p>
          <a:p>
            <a:endParaRPr dirty="0"/>
          </a:p>
          <a:p>
            <a:r>
              <a:rPr lang="zh-TW" dirty="0"/>
              <a:t>這兩種架構各有優缺點,後面歷史上像 Napster 的音樂分享,就是從集中式慢慢演變到非集中式的 P2P。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這頁來看你每天都在用、卻可能沒仔細想過的東西:網址,也就是 URL。</a:t>
            </a:r>
          </a:p>
          <a:p>
            <a:endParaRPr dirty="0"/>
          </a:p>
          <a:p>
            <a:r>
              <a:rPr lang="zh-TW" dirty="0"/>
              <a:t>你以為網址只是一串字,但其實它是由四個部分精心組成的。我用 https://www.asia.edu.tw:443/news/index.html 這個例子來拆解。</a:t>
            </a:r>
          </a:p>
          <a:p>
            <a:endParaRPr dirty="0"/>
          </a:p>
          <a:p>
            <a:r>
              <a:rPr lang="zh-TW" dirty="0"/>
              <a:t>第一部分,協定,也就是最前面的 https。它告訴瀏覽器要用哪一種客戶–伺服器程式來存取,最常見的就是 HTTP 或 HTTPS。</a:t>
            </a:r>
          </a:p>
          <a:p>
            <a:endParaRPr dirty="0"/>
          </a:p>
          <a:p>
            <a:r>
              <a:rPr lang="zh-TW" dirty="0"/>
              <a:t>第二部分,主機,也就是 www.asia.edu.tw。它代表伺服器的網路名稱,或者它的 IP 位址,告訴你要去找哪一台伺服器。</a:t>
            </a:r>
          </a:p>
          <a:p>
            <a:endParaRPr dirty="0"/>
          </a:p>
          <a:p>
            <a:r>
              <a:rPr lang="zh-TW" dirty="0"/>
              <a:t>第三部分,埠號,也就是冒號後面的 443。它是一個 16 位元的整數,用來指定連到伺服器的哪個服務口。網頁服務通常用 80 或 443,而且這些常用埠號是預先定義好的。</a:t>
            </a:r>
          </a:p>
          <a:p>
            <a:endParaRPr dirty="0"/>
          </a:p>
          <a:p>
            <a:r>
              <a:rPr lang="zh-TW" dirty="0"/>
              <a:t>第四部分,路徑,也就是後面的 /news/index.html。它指出你要的檔案在伺服器上的哪個目錄、檔名是什麼。</a:t>
            </a:r>
          </a:p>
          <a:p>
            <a:endParaRPr dirty="0"/>
          </a:p>
          <a:p>
            <a:r>
              <a:rPr lang="zh-TW" dirty="0"/>
              <a:t>把這四個部分用分隔符號組合起來,就成了一個完整的 URL。下次你看網址時,可以試著把它拆成這四塊看看。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前面拆解了網址,這頁我們看完整流程:當你打開一個網頁時,到底發生了什麼?我用點餐來比喻——你提出要求,伺服器把東西送回來。</a:t>
            </a:r>
          </a:p>
          <a:p>
            <a:endParaRPr dirty="0"/>
          </a:p>
          <a:p>
            <a:r>
              <a:rPr lang="zh-TW" dirty="0"/>
              <a:t>第一步,你在瀏覽器輸入網址,比如 www.asia.edu.tw,然後按下 Enter。</a:t>
            </a:r>
          </a:p>
          <a:p>
            <a:endParaRPr dirty="0"/>
          </a:p>
          <a:p>
            <a:r>
              <a:rPr lang="zh-TW" dirty="0"/>
              <a:t>第二步,瀏覽器作為「客戶」,送出一個 HTTP 要求,意思是「我要這個網頁」。</a:t>
            </a:r>
          </a:p>
          <a:p>
            <a:endParaRPr dirty="0"/>
          </a:p>
          <a:p>
            <a:r>
              <a:rPr lang="zh-TW" dirty="0"/>
              <a:t>第三步,網頁伺服器收到這個要求。伺服器使用 80 或 443 這個固定的埠號在等待,收到後它會去找出你要的那個網頁。</a:t>
            </a:r>
          </a:p>
          <a:p>
            <a:endParaRPr dirty="0"/>
          </a:p>
          <a:p>
            <a:r>
              <a:rPr lang="zh-TW" dirty="0"/>
              <a:t>第四步,伺服器把網頁內容回傳給你的瀏覽器,瀏覽器再把它解析、顯示在你的螢幕上。</a:t>
            </a:r>
          </a:p>
          <a:p>
            <a:endParaRPr dirty="0"/>
          </a:p>
          <a:p>
            <a:r>
              <a:rPr lang="zh-TW" dirty="0"/>
              <a:t>這就是 HTTP 的運作:一個要求、一個回應,簡單明瞭。</a:t>
            </a:r>
          </a:p>
          <a:p>
            <a:endParaRPr dirty="0"/>
          </a:p>
          <a:p>
            <a:r>
              <a:rPr lang="zh-TW" dirty="0"/>
              <a:t>除了 HTTP,應用層還有其他常見的協定,我順帶介紹:FTP 用來傳檔案、Email 用來收發信、SSH 用來安全地遠端登入。特別提一下 SSH,它取代了早期一個叫 TELNET 的協定。TELNET 的問題是它把帳號密碼用明文傳送,駭客只要竊聽就能拿到你的密碼,非常不安全,所以後來改用會加密的 SSH。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這頁談一個很重要、但你平常感覺不到的幕後功臣:DNS。</a:t>
            </a:r>
          </a:p>
          <a:p>
            <a:endParaRPr dirty="0"/>
          </a:p>
          <a:p>
            <a:r>
              <a:rPr lang="zh-TW" dirty="0"/>
              <a:t>問題是這樣的:人類習慣記網站的「名字」,像 www.asia.edu.tw,因為好記。但電腦之間溝通,認的不是名字,而是「IP 位址」,也就是一串數字,像 140.128.點點點。</a:t>
            </a:r>
          </a:p>
          <a:p>
            <a:endParaRPr dirty="0"/>
          </a:p>
          <a:p>
            <a:r>
              <a:rPr lang="zh-TW" dirty="0"/>
              <a:t>那名字和數字之間怎麼對應?這就是 DNS 的工作。你可以把 DNS 想成「網路世界的電話簿」,負責把網站名字翻譯成 IP 位址。</a:t>
            </a:r>
          </a:p>
          <a:p>
            <a:endParaRPr dirty="0"/>
          </a:p>
          <a:p>
            <a:r>
              <a:rPr lang="zh-TW" dirty="0"/>
              <a:t>我用簡化的流程說明。第一步,你輸入網站名稱,電腦把它交給「DNS 客戶」。第二步,DNS 客戶向它已知的「DNS 伺服器」詢問:這個名字對應的 IP 是多少?第三步,DNS 伺服器查詢目錄後,回傳對應的 IP 位址。第四步,你的電腦拿到 IP 後,才能真正連上那台伺服器。</a:t>
            </a:r>
          </a:p>
          <a:p>
            <a:endParaRPr dirty="0"/>
          </a:p>
          <a:p>
            <a:r>
              <a:rPr lang="zh-TW" dirty="0"/>
              <a:t>所以每次你連網站,其實背後都先做了一次 DNS 查詢,只是速度很快,你感覺不到。</a:t>
            </a:r>
          </a:p>
          <a:p>
            <a:endParaRPr dirty="0"/>
          </a:p>
          <a:p>
            <a:r>
              <a:rPr lang="zh-TW" dirty="0"/>
              <a:t>補充一點:網域名稱是用「階層式」命名的。像 uci.ca.us 這種,由右往左讀,範圍從大到小——us 是國家、ca 是加州、uci 是學校,層層分工管理,這樣才不會有人重複命名。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客戶</a:t>
            </a:r>
            <a:r>
              <a:rPr lang="en-US" altLang="zh-TW" sz="1200" b="0" i="0" dirty="0">
                <a:solidFill>
                  <a:srgbClr val="0D9488"/>
                </a:solidFill>
              </a:rPr>
              <a:t>–</a:t>
            </a:r>
            <a:r>
              <a:rPr lang="zh-TW" altLang="en-US" sz="1200" b="0" i="0" dirty="0">
                <a:solidFill>
                  <a:srgbClr val="0D9488"/>
                </a:solidFill>
              </a:rPr>
              <a:t>伺服器架構與同儕</a:t>
            </a:r>
            <a:r>
              <a:rPr lang="en-US" altLang="zh-TW" sz="1200" b="0" i="0" dirty="0">
                <a:solidFill>
                  <a:srgbClr val="0D9488"/>
                </a:solidFill>
              </a:rPr>
              <a:t>(P2P)</a:t>
            </a:r>
            <a:r>
              <a:rPr lang="zh-TW" altLang="en-US" sz="1200" b="0" i="0" dirty="0">
                <a:solidFill>
                  <a:srgbClr val="0D9488"/>
                </a:solidFill>
              </a:rPr>
              <a:t>架構最大的差別是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P2P </a:t>
            </a:r>
            <a:r>
              <a:rPr lang="zh-TW" altLang="en-US" sz="1200" b="0" i="0" dirty="0">
                <a:solidFill>
                  <a:srgbClr val="1B5E20"/>
                </a:solidFill>
              </a:rPr>
              <a:t>沒有固定伺服器</a:t>
            </a:r>
            <a:r>
              <a:rPr lang="en-US" altLang="zh-TW" sz="1200" b="0" i="0" dirty="0">
                <a:solidFill>
                  <a:srgbClr val="1B5E20"/>
                </a:solidFill>
              </a:rPr>
              <a:t>,</a:t>
            </a:r>
            <a:r>
              <a:rPr lang="zh-TW" altLang="en-US" sz="1200" b="0" i="0" dirty="0">
                <a:solidFill>
                  <a:srgbClr val="1B5E20"/>
                </a:solidFill>
              </a:rPr>
              <a:t>每台電腦既提供也接受服務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客戶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–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伺服器有固定的伺服器持續等待連線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;P2P(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如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BitTorrent)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沒有固定伺服器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每台電腦同時是客戶也是伺服器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互相分享。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DNS </a:t>
            </a:r>
            <a:r>
              <a:rPr lang="zh-TW" altLang="en-US" sz="1200" b="0" i="0" dirty="0">
                <a:solidFill>
                  <a:srgbClr val="0D9488"/>
                </a:solidFill>
              </a:rPr>
              <a:t>在網路中扮演什麼角色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把網站名稱翻譯成 </a:t>
            </a:r>
            <a:r>
              <a:rPr lang="en-US" altLang="zh-TW" sz="1200" b="0" i="0" dirty="0">
                <a:solidFill>
                  <a:srgbClr val="1B5E20"/>
                </a:solidFill>
              </a:rPr>
              <a:t>IP </a:t>
            </a:r>
            <a:r>
              <a:rPr lang="zh-TW" altLang="en-US" sz="1200" b="0" i="0" dirty="0">
                <a:solidFill>
                  <a:srgbClr val="1B5E20"/>
                </a:solidFill>
              </a:rPr>
              <a:t>位址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人類習慣記網站名字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(www.asia.edu.tw),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但電腦認的是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IP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數字。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DNS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就像「網路電話簿」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負責把名字翻譯成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IP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位址。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0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TCP/IP 五層協定:網路的骨架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這是全世界網路都遵守的分層架構,每一層使用下一層提供的服務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8046720" cy="65836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234440"/>
            <a:ext cx="640080" cy="65836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34440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2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426464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83080" y="1307592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應用層 Application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061460" y="1307592"/>
            <a:ext cx="44577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直接面對使用者:網頁(HTTP)、Email、檔案傳輸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48640" y="1965960"/>
            <a:ext cx="8046720" cy="65836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48640" y="1965960"/>
            <a:ext cx="640080" cy="658368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48640" y="1965960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2157984"/>
            <a:ext cx="274320" cy="2743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783080" y="2039112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傳輸層 Transport</a:t>
            </a:r>
            <a:endParaRPr lang="en-US" sz="16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Text 12"/>
          <p:cNvSpPr/>
          <p:nvPr/>
        </p:nvSpPr>
        <p:spPr>
          <a:xfrm>
            <a:off x="4061460" y="2039112"/>
            <a:ext cx="44577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管「行程對行程」:用埠號找到對的程式 (TCP / UDP)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548640" y="2697480"/>
            <a:ext cx="8046720" cy="65836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48640" y="2697480"/>
            <a:ext cx="640080" cy="658368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548640" y="2697480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2889504"/>
            <a:ext cx="274320" cy="27432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783080" y="2770632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網路層 Network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4061460" y="2770632"/>
            <a:ext cx="44577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管「主機對主機」:用 IP 位址找到對的電腦、決定路徑</a:t>
            </a:r>
            <a:endParaRPr lang="en-US" sz="1400" dirty="0"/>
          </a:p>
        </p:txBody>
      </p:sp>
      <p:sp>
        <p:nvSpPr>
          <p:cNvPr id="23" name="Shape 18"/>
          <p:cNvSpPr/>
          <p:nvPr/>
        </p:nvSpPr>
        <p:spPr>
          <a:xfrm>
            <a:off x="548640" y="3429000"/>
            <a:ext cx="8046720" cy="65836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548640" y="3429000"/>
            <a:ext cx="640080" cy="65836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548640" y="3429000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3621024"/>
            <a:ext cx="274320" cy="27432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783080" y="3502152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資料鏈結層 Data-Link</a:t>
            </a:r>
            <a:endParaRPr lang="en-US" sz="1600" dirty="0"/>
          </a:p>
        </p:txBody>
      </p:sp>
      <p:sp>
        <p:nvSpPr>
          <p:cNvPr id="28" name="Text 22"/>
          <p:cNvSpPr/>
          <p:nvPr/>
        </p:nvSpPr>
        <p:spPr>
          <a:xfrm>
            <a:off x="4061460" y="3502152"/>
            <a:ext cx="44577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管「節點對節點」:在相鄰設備間傳遞 (乙太網路、WiFi)</a:t>
            </a:r>
            <a:endParaRPr lang="en-US" sz="1400" dirty="0"/>
          </a:p>
        </p:txBody>
      </p:sp>
      <p:sp>
        <p:nvSpPr>
          <p:cNvPr id="29" name="Shape 23"/>
          <p:cNvSpPr/>
          <p:nvPr/>
        </p:nvSpPr>
        <p:spPr>
          <a:xfrm>
            <a:off x="548640" y="4160520"/>
            <a:ext cx="8046720" cy="658368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30" name="Shape 24"/>
          <p:cNvSpPr/>
          <p:nvPr/>
        </p:nvSpPr>
        <p:spPr>
          <a:xfrm>
            <a:off x="548640" y="4160520"/>
            <a:ext cx="640080" cy="658368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548640" y="4160520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600" y="4352544"/>
            <a:ext cx="274320" cy="274320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1783080" y="4233672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實體層 Physical</a:t>
            </a:r>
            <a:endParaRPr lang="en-US" sz="1600" dirty="0"/>
          </a:p>
        </p:txBody>
      </p:sp>
      <p:sp>
        <p:nvSpPr>
          <p:cNvPr id="34" name="Text 27"/>
          <p:cNvSpPr/>
          <p:nvPr/>
        </p:nvSpPr>
        <p:spPr>
          <a:xfrm>
            <a:off x="4061460" y="4233672"/>
            <a:ext cx="44577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把位元變成電氣訊號,真正送進線材或空氣中</a:t>
            </a:r>
            <a:endParaRPr lang="en-US" sz="1400" dirty="0"/>
          </a:p>
        </p:txBody>
      </p:sp>
      <p:sp>
        <p:nvSpPr>
          <p:cNvPr id="35" name="Shape 28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6" name="Text 29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7" name="Text 30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24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傳輸層:把資料送給「對的程式」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網路層只能送到對的電腦,傳輸層負責送到電腦裡對的應用程式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841248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07008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關鍵字:埠號 (Port)  </a:t>
            </a: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一台電腦同時開很多程式(瀏覽器、Email、遊戲)。埠號就像「房間號碼」,讓資料知道要進哪個程式。範圍 0–65535。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65760" y="2103120"/>
            <a:ext cx="411480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2103120"/>
            <a:ext cx="4114800" cy="54864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2139696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— 可靠、連線導向</a:t>
            </a:r>
            <a:endParaRPr lang="en-US" sz="16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761488"/>
            <a:ext cx="201168" cy="20116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22960" y="274320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建立連線後才傳資料</a:t>
            </a:r>
            <a:endParaRPr lang="en-US" sz="14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72968"/>
            <a:ext cx="201168" cy="20116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22960" y="315468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保證資料正確、不遺漏、不亂序</a:t>
            </a:r>
            <a:endParaRPr lang="en-US" sz="14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584448"/>
            <a:ext cx="201168" cy="2011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22960" y="356616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資料單位叫「資料段 (Segment)」</a:t>
            </a:r>
            <a:endParaRPr lang="en-US" sz="14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995928"/>
            <a:ext cx="201168" cy="20116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22960" y="397764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適合:網頁、Email、檔案下載</a:t>
            </a:r>
            <a:endParaRPr lang="en-US" sz="1400" dirty="0"/>
          </a:p>
        </p:txBody>
      </p:sp>
      <p:sp>
        <p:nvSpPr>
          <p:cNvPr id="18" name="Shape 12"/>
          <p:cNvSpPr/>
          <p:nvPr/>
        </p:nvSpPr>
        <p:spPr>
          <a:xfrm>
            <a:off x="4663440" y="2103120"/>
            <a:ext cx="411480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3"/>
          <p:cNvSpPr/>
          <p:nvPr/>
        </p:nvSpPr>
        <p:spPr>
          <a:xfrm>
            <a:off x="4663440" y="2103120"/>
            <a:ext cx="4114800" cy="54864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4800600" y="2139696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 — 快速、非連線導向</a:t>
            </a:r>
            <a:endParaRPr lang="en-US" sz="1600" dirty="0"/>
          </a:p>
        </p:txBody>
      </p:sp>
      <p:sp>
        <p:nvSpPr>
          <p:cNvPr id="21" name="Shape 15"/>
          <p:cNvSpPr/>
          <p:nvPr/>
        </p:nvSpPr>
        <p:spPr>
          <a:xfrm>
            <a:off x="4864608" y="2807208"/>
            <a:ext cx="109728" cy="10972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5120640" y="274320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不先建立連線,直接送</a:t>
            </a:r>
            <a:endParaRPr lang="en-US" sz="1400" dirty="0"/>
          </a:p>
        </p:txBody>
      </p:sp>
      <p:sp>
        <p:nvSpPr>
          <p:cNvPr id="23" name="Shape 17"/>
          <p:cNvSpPr/>
          <p:nvPr/>
        </p:nvSpPr>
        <p:spPr>
          <a:xfrm>
            <a:off x="4864608" y="3218688"/>
            <a:ext cx="109728" cy="10972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5120640" y="315468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不保證一定送到(可能遺失)</a:t>
            </a:r>
            <a:endParaRPr lang="en-US" sz="1400" dirty="0"/>
          </a:p>
        </p:txBody>
      </p:sp>
      <p:sp>
        <p:nvSpPr>
          <p:cNvPr id="25" name="Shape 19"/>
          <p:cNvSpPr/>
          <p:nvPr/>
        </p:nvSpPr>
        <p:spPr>
          <a:xfrm>
            <a:off x="4864608" y="3630168"/>
            <a:ext cx="109728" cy="10972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5120640" y="356616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標頭固定 8 位元組,負擔小、速度快</a:t>
            </a:r>
            <a:endParaRPr lang="en-US" sz="1400" dirty="0"/>
          </a:p>
        </p:txBody>
      </p:sp>
      <p:sp>
        <p:nvSpPr>
          <p:cNvPr id="27" name="Shape 21"/>
          <p:cNvSpPr/>
          <p:nvPr/>
        </p:nvSpPr>
        <p:spPr>
          <a:xfrm>
            <a:off x="4864608" y="4041648"/>
            <a:ext cx="109728" cy="109728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8" name="Text 22"/>
          <p:cNvSpPr/>
          <p:nvPr/>
        </p:nvSpPr>
        <p:spPr>
          <a:xfrm>
            <a:off x="5120640" y="397764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適合:直播、語音通話、線上遊戲</a:t>
            </a:r>
            <a:endParaRPr lang="en-US" sz="1400" dirty="0"/>
          </a:p>
        </p:txBody>
      </p:sp>
      <p:sp>
        <p:nvSpPr>
          <p:cNvPr id="29" name="Shape 23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1" name="Text 25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24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網路層:幫封包找到「最佳路徑」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負責主機對主機的傳送,核心就是 IP 協定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4114800" cy="15544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4360" y="1417320"/>
            <a:ext cx="548640" cy="54864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1536192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80160" y="137160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打包 (Packetizing)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280160" y="1719072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在來源端把資料裝進「封包」,在目的端再拆出來。過程中不改動內容,只負責搬運。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663440" y="1188720"/>
            <a:ext cx="4114800" cy="15544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892040" y="1417320"/>
            <a:ext cx="548640" cy="54864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12" y="1536192"/>
            <a:ext cx="320040" cy="3200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577840" y="137160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尋徑 (Routing)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5577840" y="1719072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從來源到目的可能有很多條路。路由器互相交換資訊、找出最佳路徑,讓封包順利抵達。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365760" y="2880360"/>
            <a:ext cx="8412480" cy="15544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48640" y="297180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傳送的兩個特性(要記住!)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548640" y="3364992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不可靠的傳送:  </a:t>
            </a: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封包可能在途中損壞、遺失或重複。要求「可靠」是上面 TCP 的工作,不是 IP 的。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548640" y="388620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 非連線導向:  </a:t>
            </a: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每個封包都被獨立看待,可能各自走不同的路徑抵達目的地,順序不一定相同。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21" name="Text 17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24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位址:每台設備的「網路門牌」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位址不夠用了,所以從 IPv4 進化到 IPv6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411480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4114800" cy="54864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225296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IPv4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18288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位元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2240280"/>
            <a:ext cx="3749040" cy="5029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24028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192.168.0.1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94360" y="2935224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" y="288036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點–十進位表示法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94360" y="3300984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324612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約 43 億個位址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94360" y="3666744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1248" y="361188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目前大多數系統使用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94360" y="4032504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3977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位址即將用完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663440" y="1188720"/>
            <a:ext cx="411480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63440" y="1188720"/>
            <a:ext cx="4114800" cy="54864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0600" y="1225296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846320" y="18288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 位元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846320" y="2240280"/>
            <a:ext cx="3749040" cy="5029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24" name="Text 22"/>
          <p:cNvSpPr/>
          <p:nvPr/>
        </p:nvSpPr>
        <p:spPr>
          <a:xfrm>
            <a:off x="4846320" y="224028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2001:db8::7334</a:t>
            </a:r>
            <a:endParaRPr lang="en-US" sz="1600" dirty="0"/>
          </a:p>
        </p:txBody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08" y="2898648"/>
            <a:ext cx="182880" cy="182880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5120640" y="288036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冒號–十六進位表示法</a:t>
            </a:r>
            <a:endParaRPr lang="en-US" sz="1400" dirty="0"/>
          </a:p>
        </p:txBody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08" y="3264408"/>
            <a:ext cx="182880" cy="182880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5120640" y="324612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位址數量幾乎用不完</a:t>
            </a:r>
            <a:endParaRPr lang="en-US" sz="1400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08" y="3630168"/>
            <a:ext cx="182880" cy="182880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5120640" y="361188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為解決 IPv4 不足而設計</a:t>
            </a:r>
            <a:endParaRPr lang="en-US" sz="1400" dirty="0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08" y="3995928"/>
            <a:ext cx="182880" cy="182880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5120640" y="3977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重新設計了封包格式</a:t>
            </a:r>
            <a:endParaRPr lang="en-US" sz="1400" dirty="0"/>
          </a:p>
        </p:txBody>
      </p:sp>
      <p:sp>
        <p:nvSpPr>
          <p:cNvPr id="33" name="Shape 27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5" name="Text 29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24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</a:rPr>
              <a:t>   </a:t>
            </a:r>
            <a:r>
              <a:rPr lang="en-US" sz="2000" b="1" i="0" dirty="0">
                <a:solidFill>
                  <a:srgbClr val="FFFFFF"/>
                </a:solidFill>
              </a:rPr>
              <a:t>3</a:t>
            </a:r>
            <a:r>
              <a:rPr sz="2000" b="1" i="0" dirty="0">
                <a:solidFill>
                  <a:srgbClr val="FFFFFF"/>
                </a:solidFill>
              </a:rPr>
              <a:t>  </a:t>
            </a:r>
            <a:r>
              <a:rPr sz="20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6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Q1.  </a:t>
            </a:r>
            <a:r>
              <a:rPr sz="1500" b="1" i="0" dirty="0" err="1">
                <a:solidFill>
                  <a:srgbClr val="0D9488"/>
                </a:solidFill>
              </a:rPr>
              <a:t>傳輸層用「埠號」來做什麼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找到對的那台電腦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66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找到電腦裡對的那個程式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93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決定資料的傳輸速度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19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加密傳輸的內容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47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解析:網路層用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IP 找到對的電腦,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但一台電腦同時開很多程式。埠號就像「房間號碼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」,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讓資料知道要送給瀏覽器、Email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還是遊戲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894008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Q2.  </a:t>
            </a:r>
            <a:r>
              <a:rPr sz="1500" b="1" i="0" dirty="0" err="1">
                <a:solidFill>
                  <a:srgbClr val="0D9488"/>
                </a:solidFill>
              </a:rPr>
              <a:t>需要「快速、即時」的線上遊戲或語音通話,通常用哪個協定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17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TCP,因為它最可靠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343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UDP,因為它快、負擔小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37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DNS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396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HTTP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424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解析:TCP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可靠但要先建立連線、保證不遺漏;UDP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不先連線、直接送,速度快、負擔小,偶爾掉一點資料沒關係,適合直播、語音、遊戲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93500"/>
            <a:ext cx="9144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基礎網路運作原理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資料下樓、過馬路、再上樓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送出時由上往下層層「打包」,接收時由下往上層層「拆包」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傳送端(由上往下打包)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463040"/>
            <a:ext cx="201168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46304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應用層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029968"/>
            <a:ext cx="2331720" cy="50292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029968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傳輸層 +TCP標頭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596896"/>
            <a:ext cx="2651760" cy="50292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Text 9"/>
          <p:cNvSpPr/>
          <p:nvPr/>
        </p:nvSpPr>
        <p:spPr>
          <a:xfrm>
            <a:off x="457200" y="2596896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網路層 +IP標頭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3163824"/>
            <a:ext cx="2971800" cy="5029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163824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鏈結層 +訊框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" y="3730752"/>
            <a:ext cx="3291840" cy="50292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3730752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實體層 →訊號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120640" y="11430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接收端(由下往上拆包)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394960" y="1463040"/>
            <a:ext cx="329184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394960" y="146304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應用層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715000" y="2029968"/>
            <a:ext cx="2971800" cy="50292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715000" y="2029968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傳輸層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035040" y="2596896"/>
            <a:ext cx="2651760" cy="50292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35040" y="2596896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網路層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355080" y="3163824"/>
            <a:ext cx="2331720" cy="5029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24" name="Text 22"/>
          <p:cNvSpPr/>
          <p:nvPr/>
        </p:nvSpPr>
        <p:spPr>
          <a:xfrm>
            <a:off x="6355080" y="3163824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鏈結層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675120" y="3730752"/>
            <a:ext cx="2011680" cy="50292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675120" y="37307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實體層 ←訊號</a:t>
            </a:r>
            <a:endParaRPr lang="en-US" sz="1400" dirty="0"/>
          </a:p>
        </p:txBody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2743200"/>
            <a:ext cx="457200" cy="457200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457200" y="45262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中間的路由器只需要用到下面三層,負責把封包從一個網路轉送到下一個網路。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1" name="Text 28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24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每一層的「資料」和「地址」叫什麼名字?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不同層處理的資料單位有不同的專有名稱,這在課本裡很常考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1828800" cy="4572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1887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分層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194560" y="1188720"/>
            <a:ext cx="4389120" cy="4572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194560" y="118872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資料單位的名稱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583680" y="1188720"/>
            <a:ext cx="2194560" cy="4572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0" y="118872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使用的位址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65760" y="1645920"/>
            <a:ext cx="1828800" cy="566928"/>
          </a:xfrm>
          <a:prstGeom prst="rect">
            <a:avLst/>
          </a:prstGeom>
          <a:solidFill>
            <a:srgbClr val="0D948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164592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應用層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2194560" y="1645920"/>
            <a:ext cx="438912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286000" y="1655064"/>
            <a:ext cx="4206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訊息 (Message)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583680" y="1645920"/>
            <a:ext cx="219456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0" y="164592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5760" y="2249424"/>
            <a:ext cx="1828800" cy="566928"/>
          </a:xfrm>
          <a:prstGeom prst="rect">
            <a:avLst/>
          </a:prstGeom>
          <a:solidFill>
            <a:srgbClr val="1E3A5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2249424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傳輸層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2194560" y="2249424"/>
            <a:ext cx="438912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286000" y="2258568"/>
            <a:ext cx="4206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資料段 (Segment, TCP) / 使用者資料包 (UDP)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583680" y="2249424"/>
            <a:ext cx="219456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83680" y="2258568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埠號 Port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65760" y="2852928"/>
            <a:ext cx="1828800" cy="566928"/>
          </a:xfrm>
          <a:prstGeom prst="rect">
            <a:avLst/>
          </a:prstGeom>
          <a:solidFill>
            <a:srgbClr val="059669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TW" alt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365760" y="2852928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網路層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2194560" y="2852928"/>
            <a:ext cx="438912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286000" y="2862072"/>
            <a:ext cx="4206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資料包 (Datagram)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583680" y="2852928"/>
            <a:ext cx="219456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83680" y="2862072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位址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365760" y="3456432"/>
            <a:ext cx="1828800" cy="566928"/>
          </a:xfrm>
          <a:prstGeom prst="rect">
            <a:avLst/>
          </a:prstGeom>
          <a:solidFill>
            <a:srgbClr val="D9770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" y="3456432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鏈結層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2194560" y="3456432"/>
            <a:ext cx="438912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286000" y="3456432"/>
            <a:ext cx="4206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訊框 (Frame)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583680" y="3456432"/>
            <a:ext cx="219456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83680" y="3465576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 位址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365760" y="4059936"/>
            <a:ext cx="1828800" cy="566928"/>
          </a:xfrm>
          <a:prstGeom prst="rect">
            <a:avLst/>
          </a:prstGeom>
          <a:solidFill>
            <a:srgbClr val="DC262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65760" y="4059936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實體層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2194560" y="4059936"/>
            <a:ext cx="438912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286000" y="4069080"/>
            <a:ext cx="4206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位元 (Bits)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6583680" y="4059936"/>
            <a:ext cx="2194560" cy="566928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583680" y="406908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不需要位址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365760" y="4654296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為什麼實體層不需要位址?因為它處理的是 0 與 1 的位元訊號,沒辦法表示一個地址。</a:t>
            </a:r>
            <a:endParaRPr lang="en-US" sz="1400" dirty="0"/>
          </a:p>
        </p:txBody>
      </p:sp>
      <p:sp>
        <p:nvSpPr>
          <p:cNvPr id="42" name="Shape 4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24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</a:rPr>
              <a:t>   1  </a:t>
            </a:r>
            <a:r>
              <a:rPr sz="20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6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Q1.  TCP/IP </a:t>
            </a:r>
            <a:r>
              <a:rPr sz="1500" b="1" i="0" dirty="0" err="1">
                <a:solidFill>
                  <a:srgbClr val="0D9488"/>
                </a:solidFill>
              </a:rPr>
              <a:t>五層架構中,每一層的關係是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每一層彼此獨立、互不相關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66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每一層使用「下一層」提供的服務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93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只有最上層在運作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19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每一層都直接連到實體層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47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解析:五層是階層式的:應用層用傳輸層的服務、傳輸層用網路層的服務,層層往下。上層不必管下層怎麼做,只要使用它提供的服務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906873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Q2.  </a:t>
            </a:r>
            <a:r>
              <a:rPr sz="1500" b="1" i="0" dirty="0" err="1">
                <a:solidFill>
                  <a:srgbClr val="0D9488"/>
                </a:solidFill>
              </a:rPr>
              <a:t>資料從應用層往下傳送的過程,正確的描述是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17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每經過一層就刪掉一些資料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343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每經過一層就被「打包」加上該層的標頭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37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資料完全不變直接送出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396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只有實體層會處理資料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424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解析:傳送端由上往下「打包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」(加 TCP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標頭→IP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標頭→訊框→訊號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),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接收端由下往上「拆包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」。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這就是封裝與解封裝的過程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93500"/>
            <a:ext cx="9144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基礎網路運作原理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應用層①:兩種服務架構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你用的每個網路服務,背後不是這種、就是那種架構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41148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4114800" cy="54864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225296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客戶–伺服器架構</a:t>
            </a:r>
            <a:endParaRPr lang="en-US" sz="16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874520"/>
            <a:ext cx="822960" cy="8229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48640" y="274320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伺服器隨時開著、等待連線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48640" y="3063240"/>
            <a:ext cx="3749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一邊是「伺服器」持續執行、等著被連;另一邊是「客戶」有需要才連線。例:你開瀏覽器(客戶)連到 Google 伺服器。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663440" y="1188720"/>
            <a:ext cx="41148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663440" y="1188720"/>
            <a:ext cx="4114800" cy="54864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800600" y="1225296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同儕架構 (P2P)</a:t>
            </a:r>
            <a:endParaRPr lang="en-US" sz="16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480" y="1874520"/>
            <a:ext cx="822960" cy="82296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846320" y="274320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每台電腦既是客戶、也是伺服器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4846320" y="3063240"/>
            <a:ext cx="3749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沒有固定的伺服器,每台電腦同時可以提供服務、也接受服務。例:BitTorrent 檔案分享,大家互相下載上傳。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19" name="Text 15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應用層②:全球資訊網與網址 (URL)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你每天輸入的網址,其實是由四個部分組成的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一個 URL 拆開來看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1508760"/>
            <a:ext cx="1554480" cy="548640"/>
          </a:xfrm>
          <a:prstGeom prst="rect">
            <a:avLst/>
          </a:prstGeom>
          <a:solidFill>
            <a:srgbClr val="0D948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50876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920240" y="1508760"/>
            <a:ext cx="2651760" cy="548640"/>
          </a:xfrm>
          <a:prstGeom prst="rect">
            <a:avLst/>
          </a:prstGeom>
          <a:solidFill>
            <a:srgbClr val="1E3A5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920240" y="150876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www.asia.edu.tw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0" y="1508760"/>
            <a:ext cx="1188720" cy="548640"/>
          </a:xfrm>
          <a:prstGeom prst="rect">
            <a:avLst/>
          </a:prstGeom>
          <a:solidFill>
            <a:srgbClr val="05966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0" y="1508760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:443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760720" y="1508760"/>
            <a:ext cx="2834640" cy="548640"/>
          </a:xfrm>
          <a:prstGeom prst="rect">
            <a:avLst/>
          </a:prstGeom>
          <a:solidFill>
            <a:srgbClr val="D9770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60720" y="150876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/news/index.html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5760" y="2240280"/>
            <a:ext cx="1554480" cy="457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920240" y="2240280"/>
            <a:ext cx="2651760" cy="4572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72000" y="2240280"/>
            <a:ext cx="1188720" cy="4572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760720" y="2240280"/>
            <a:ext cx="2834640" cy="457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246888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協定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920240" y="2468880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主機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72000" y="2468880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埠號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760720" y="246888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路徑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65760" y="2880360"/>
            <a:ext cx="8412480" cy="15544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297180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四個識別符號分別是什麼?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94360" y="3328416"/>
            <a:ext cx="128016" cy="128016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255264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協定:  </a:t>
            </a: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告訴瀏覽器要用哪種客戶–伺服器程式(最常見是 HTTP / HTTPS)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594360" y="3602736"/>
            <a:ext cx="128016" cy="128016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3529584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主機:  </a:t>
            </a: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伺服器的 IP 位址,或它唯一的網路名稱(網域)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594360" y="3877056"/>
            <a:ext cx="128016" cy="128016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22960" y="3803904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埠號:  </a:t>
            </a: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位元整數,指定連到伺服器的哪個服務(網頁預設 80/443)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594360" y="4151376"/>
            <a:ext cx="128016" cy="128016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2960" y="4078224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路徑:  </a:t>
            </a: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檔案在伺服器上的目錄與檔名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24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應用層③:打開一個網頁的完整流程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就像你點餐——你要求,伺服器送回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325880"/>
            <a:ext cx="19202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51560" y="1508760"/>
            <a:ext cx="548640" cy="54864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1508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19456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57200" y="260604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你輸入網址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292608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在瀏覽器打 www.asia.edu.tw 並按 Enter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2286000" y="224028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2514600" y="1325880"/>
            <a:ext cx="19202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00400" y="1508760"/>
            <a:ext cx="548640" cy="54864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200400" y="1508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0" y="2194560"/>
            <a:ext cx="365760" cy="36576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2606040" y="260604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送出 HTTP 要求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2606040" y="292608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瀏覽器(客戶)送出一個「我要這個網頁」的請求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4434840" y="224028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4663440" y="1325880"/>
            <a:ext cx="19202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5349240" y="1508760"/>
            <a:ext cx="548640" cy="54864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5349240" y="1508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0680" y="2194560"/>
            <a:ext cx="365760" cy="36576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4754880" y="260604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伺服器處理</a:t>
            </a:r>
            <a:endParaRPr lang="en-US" sz="1400" dirty="0"/>
          </a:p>
        </p:txBody>
      </p:sp>
      <p:sp>
        <p:nvSpPr>
          <p:cNvPr id="24" name="Text 19"/>
          <p:cNvSpPr/>
          <p:nvPr/>
        </p:nvSpPr>
        <p:spPr>
          <a:xfrm>
            <a:off x="4754880" y="292608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網頁伺服器(用 80/443 埠)收到請求,找出對應網頁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6583680" y="224028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400" dirty="0"/>
          </a:p>
        </p:txBody>
      </p:sp>
      <p:sp>
        <p:nvSpPr>
          <p:cNvPr id="26" name="Shape 21"/>
          <p:cNvSpPr/>
          <p:nvPr/>
        </p:nvSpPr>
        <p:spPr>
          <a:xfrm>
            <a:off x="6812280" y="1325880"/>
            <a:ext cx="19202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7498080" y="1508760"/>
            <a:ext cx="548640" cy="548640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7498080" y="1508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9520" y="2194560"/>
            <a:ext cx="365760" cy="36576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6903720" y="260604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回傳網頁</a:t>
            </a:r>
            <a:endParaRPr lang="en-US" sz="1400" dirty="0"/>
          </a:p>
        </p:txBody>
      </p:sp>
      <p:sp>
        <p:nvSpPr>
          <p:cNvPr id="31" name="Text 25"/>
          <p:cNvSpPr/>
          <p:nvPr/>
        </p:nvSpPr>
        <p:spPr>
          <a:xfrm>
            <a:off x="6903720" y="2926080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伺服器把網頁內容送回,瀏覽器解析後顯示在螢幕上</a:t>
            </a:r>
            <a:endParaRPr lang="en-US" sz="1100" dirty="0"/>
          </a:p>
        </p:txBody>
      </p:sp>
      <p:sp>
        <p:nvSpPr>
          <p:cNvPr id="32" name="Shape 26"/>
          <p:cNvSpPr/>
          <p:nvPr/>
        </p:nvSpPr>
        <p:spPr>
          <a:xfrm>
            <a:off x="365760" y="3611880"/>
            <a:ext cx="8412480" cy="8686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3" name="Text 27"/>
          <p:cNvSpPr/>
          <p:nvPr/>
        </p:nvSpPr>
        <p:spPr>
          <a:xfrm>
            <a:off x="548640" y="370332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其他常見的應用層協定: 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FTP(傳檔案)、Email(收發信)、SSH(安全的遠端登入,取代了不安全、密碼用明文傳送的 TELNET)。</a:t>
            </a:r>
            <a:endParaRPr lang="en-US" sz="1400" dirty="0"/>
          </a:p>
        </p:txBody>
      </p:sp>
      <p:sp>
        <p:nvSpPr>
          <p:cNvPr id="34" name="Shape 28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5" name="Text 29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36" name="Text 30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24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應用層④:DNS——網路世界的電話簿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你記得住網站名字,但電腦只認得 IP 數字,DNS 負責翻譯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4114800" cy="10058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8016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人類習慣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572768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www.asia.edu.tw</a:t>
            </a:r>
            <a:endParaRPr lang="en-US" sz="18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720" y="1417320"/>
            <a:ext cx="457200" cy="4572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5212080" y="1188720"/>
            <a:ext cx="3566160" cy="10058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394960" y="128016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電腦需要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394960" y="1572768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5966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140.128.x.x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365760" y="23774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查詢的簡化流程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57200" y="2724912"/>
            <a:ext cx="310896" cy="310896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7200" y="27249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6112" y="2706624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你輸入網站名稱,電腦把它交給「DNS 客戶」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457200" y="3182112"/>
            <a:ext cx="310896" cy="310896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31821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96112" y="3163824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客戶向已知的「DNS 伺服器」詢問:這個名字的 IP 是多少?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457200" y="3639312"/>
            <a:ext cx="310896" cy="310896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57200" y="36393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896112" y="3621024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伺服器查目錄,回傳對應的 IP 位址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457200" y="4096512"/>
            <a:ext cx="310896" cy="310896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57200" y="40965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896112" y="4078224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拿到 IP 後,你的電腦才能真正連上那台伺服器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365760" y="45720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網域名稱採「階層式」命名:像 uci.ca.us 由右往左,範圍從大(國家)到小(單位),分層管理。</a:t>
            </a:r>
            <a:endParaRPr lang="en-US" sz="1400" dirty="0"/>
          </a:p>
        </p:txBody>
      </p:sp>
      <p:sp>
        <p:nvSpPr>
          <p:cNvPr id="26" name="Shape 23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基礎網路運作原理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24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</a:rPr>
              <a:t>  </a:t>
            </a:r>
            <a:r>
              <a:rPr lang="en-US" altLang="zh-TW" sz="2000" b="1" i="0" dirty="0">
                <a:solidFill>
                  <a:srgbClr val="FFFFFF"/>
                </a:solidFill>
              </a:rPr>
              <a:t>2</a:t>
            </a:r>
            <a:r>
              <a:rPr lang="zh-TW" altLang="en-US" sz="2000" b="1" i="0" dirty="0">
                <a:solidFill>
                  <a:srgbClr val="FFFFFF"/>
                </a:solidFill>
              </a:rPr>
              <a:t> </a:t>
            </a:r>
            <a:r>
              <a:rPr sz="20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6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Q1.  </a:t>
            </a:r>
            <a:r>
              <a:rPr sz="1500" b="1" i="0" dirty="0" err="1">
                <a:solidFill>
                  <a:srgbClr val="0D9488"/>
                </a:solidFill>
              </a:rPr>
              <a:t>客戶</a:t>
            </a:r>
            <a:r>
              <a:rPr sz="1500" b="1" i="0" dirty="0">
                <a:solidFill>
                  <a:srgbClr val="0D9488"/>
                </a:solidFill>
              </a:rPr>
              <a:t>–</a:t>
            </a:r>
            <a:r>
              <a:rPr sz="1500" b="1" i="0" dirty="0" err="1">
                <a:solidFill>
                  <a:srgbClr val="0D9488"/>
                </a:solidFill>
              </a:rPr>
              <a:t>伺服器架構與同儕</a:t>
            </a:r>
            <a:r>
              <a:rPr sz="1500" b="1" i="0" dirty="0">
                <a:solidFill>
                  <a:srgbClr val="0D9488"/>
                </a:solidFill>
              </a:rPr>
              <a:t>(P2P)</a:t>
            </a:r>
            <a:r>
              <a:rPr sz="1500" b="1" i="0" dirty="0" err="1">
                <a:solidFill>
                  <a:srgbClr val="0D9488"/>
                </a:solidFill>
              </a:rPr>
              <a:t>架構最大的差別是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P2P 速度一定比較快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66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P2P </a:t>
            </a:r>
            <a:r>
              <a:rPr sz="1300" b="1" i="0" dirty="0" err="1">
                <a:solidFill>
                  <a:srgbClr val="1B5E20"/>
                </a:solidFill>
              </a:rPr>
              <a:t>沒有固定伺服器,每台電腦既提供也接受服務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93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客戶–伺服器架構不需要網路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19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P2P 只能傳文字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47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解析:客戶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–伺服器有固定的伺服器持續等待連線;P2P(如 BitTorrent)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沒有固定伺服器,每台電腦同時是客戶也是伺服器,互相分享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83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Q2.  DNS </a:t>
            </a:r>
            <a:r>
              <a:rPr sz="1500" b="1" i="0" dirty="0" err="1">
                <a:solidFill>
                  <a:srgbClr val="0D9488"/>
                </a:solidFill>
              </a:rPr>
              <a:t>在網路中扮演什麼角色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17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加密你的網路連線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343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把網站名稱翻譯成</a:t>
            </a:r>
            <a:r>
              <a:rPr sz="1300" b="1" i="0" dirty="0">
                <a:solidFill>
                  <a:srgbClr val="1B5E20"/>
                </a:solidFill>
              </a:rPr>
              <a:t> IP </a:t>
            </a:r>
            <a:r>
              <a:rPr sz="1300" b="1" i="0" dirty="0" err="1">
                <a:solidFill>
                  <a:srgbClr val="1B5E20"/>
                </a:solidFill>
              </a:rPr>
              <a:t>位址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37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決定資料走哪條路徑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396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儲存網頁的內容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4246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解析:人類習慣記網站名字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(www.asia.edu.tw),但電腦認的是 IP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數字。DNS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就像「網路電話簿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」,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負責把名字翻譯成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IP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位址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93500"/>
            <a:ext cx="9144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基礎網路運作原理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4125</Words>
  <Application>Microsoft Office PowerPoint</Application>
  <PresentationFormat>如螢幕大小 (16:9)</PresentationFormat>
  <Paragraphs>370</Paragraphs>
  <Slides>13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Consolas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基礎網路運作原理</dc:title>
  <dc:subject>PptxGenJS Presentation</dc:subject>
  <dc:creator>PptxGenJS</dc:creator>
  <cp:lastModifiedBy>杜若慈</cp:lastModifiedBy>
  <cp:revision>10</cp:revision>
  <dcterms:created xsi:type="dcterms:W3CDTF">2026-06-02T21:50:26Z</dcterms:created>
  <dcterms:modified xsi:type="dcterms:W3CDTF">2026-08-05T01:19:34Z</dcterms:modified>
</cp:coreProperties>
</file>