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73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7892" autoAdjust="0"/>
  </p:normalViewPr>
  <p:slideViewPr>
    <p:cSldViewPr snapToGrid="0" snapToObjects="1">
      <p:cViewPr varScale="1">
        <p:scale>
          <a:sx n="82" d="100"/>
          <a:sy n="82" d="100"/>
        </p:scale>
        <p:origin x="48" y="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再往下一層:資料鏈結層。前面幾層管的都是「端點對端點」的通訊,但這一層不一樣,它管的是「節點對節點」,也就是相鄰設備之間怎麼傳遞。</a:t>
            </a:r>
          </a:p>
          <a:p>
            <a:endParaRPr dirty="0"/>
          </a:p>
          <a:p>
            <a:r>
              <a:rPr lang="zh-TW" dirty="0"/>
              <a:t>我用「接力賽」來比喻。一段長途的資料旅行,其實是被拆成一段一段的接力完成的。</a:t>
            </a:r>
          </a:p>
          <a:p>
            <a:endParaRPr dirty="0"/>
          </a:p>
          <a:p>
            <a:r>
              <a:rPr lang="zh-TW" dirty="0"/>
              <a:t>你看畫面上的這條路徑:從你的電腦出發,經過交換器、路由器、再到目的主機。我們把「路徑上的每一站」叫做節點,包括你的電腦、中間的路由器、目的主機,都算節點。而「兩個相鄰節點之間的那段連線」,叫做鏈結。</a:t>
            </a:r>
          </a:p>
          <a:p>
            <a:endParaRPr dirty="0"/>
          </a:p>
          <a:p>
            <a:r>
              <a:rPr lang="zh-TW" dirty="0"/>
              <a:t>資料鏈結層的工作,就是負責讓資料在每一段「鏈結」上、從一個節點傳到下一個節點。它不管整段旅程,只管「下一站怎麼走」。</a:t>
            </a:r>
          </a:p>
          <a:p>
            <a:endParaRPr dirty="0"/>
          </a:p>
          <a:p>
            <a:r>
              <a:rPr lang="zh-TW" dirty="0"/>
              <a:t>這一層的資料單位叫「訊框」。資料會被裝進訊框裡,訊框就像一個信封,上面寫著來源和目的的 MAC 位址,各佔 48 位元,還有要傳的資料,以及一些檢查資料完整性的控制位元。</a:t>
            </a:r>
          </a:p>
          <a:p>
            <a:endParaRPr dirty="0"/>
          </a:p>
          <a:p>
            <a:r>
              <a:rPr lang="zh-TW" dirty="0"/>
              <a:t>所以你可以這樣記:上面三層在規劃整段旅程,鏈結層在處理「每一站到下一站」這個具體動作。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</a:t>
            </a:r>
            <a:r>
              <a:rPr lang="zh-TW" altLang="en-US" sz="1200" b="0" i="0" dirty="0">
                <a:solidFill>
                  <a:srgbClr val="0D9488"/>
                </a:solidFill>
              </a:rPr>
              <a:t>當你輸入網址按下 </a:t>
            </a:r>
            <a:r>
              <a:rPr lang="en-US" altLang="zh-TW" sz="1200" b="0" i="0" dirty="0">
                <a:solidFill>
                  <a:srgbClr val="0D9488"/>
                </a:solidFill>
              </a:rPr>
              <a:t>Enter,</a:t>
            </a:r>
            <a:r>
              <a:rPr lang="zh-TW" altLang="en-US" sz="1200" b="0" i="0" dirty="0">
                <a:solidFill>
                  <a:srgbClr val="0D9488"/>
                </a:solidFill>
              </a:rPr>
              <a:t>五層協定接力的「第一步」通常是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應用層用 </a:t>
            </a:r>
            <a:r>
              <a:rPr lang="en-US" altLang="zh-TW" sz="1200" b="0" i="0" dirty="0">
                <a:solidFill>
                  <a:srgbClr val="1B5E20"/>
                </a:solidFill>
              </a:rPr>
              <a:t>DNS </a:t>
            </a:r>
            <a:r>
              <a:rPr lang="zh-TW" altLang="en-US" sz="1200" b="0" i="0" dirty="0">
                <a:solidFill>
                  <a:srgbClr val="1B5E20"/>
                </a:solidFill>
              </a:rPr>
              <a:t>把網址翻成 </a:t>
            </a:r>
            <a:r>
              <a:rPr lang="en-US" altLang="zh-TW" sz="1200" b="0" i="0" dirty="0">
                <a:solidFill>
                  <a:srgbClr val="1B5E20"/>
                </a:solidFill>
              </a:rPr>
              <a:t>IP</a:t>
            </a:r>
            <a:r>
              <a:rPr lang="zh-TW" altLang="en-US" sz="1200" b="0" i="0" dirty="0">
                <a:solidFill>
                  <a:srgbClr val="1B5E20"/>
                </a:solidFill>
              </a:rPr>
              <a:t>、</a:t>
            </a:r>
            <a:r>
              <a:rPr lang="en-US" altLang="zh-TW" sz="1200" b="0" i="0" dirty="0">
                <a:solidFill>
                  <a:srgbClr val="1B5E20"/>
                </a:solidFill>
              </a:rPr>
              <a:t>HTTP </a:t>
            </a:r>
            <a:r>
              <a:rPr lang="zh-TW" altLang="en-US" sz="1200" b="0" i="0" dirty="0">
                <a:solidFill>
                  <a:srgbClr val="1B5E20"/>
                </a:solidFill>
              </a:rPr>
              <a:t>產生要求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流程由上往下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應用層先用 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DNS 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翻譯網址、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HTTP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產生要求 → 傳輸層 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TCP+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埠號切資料段 → 網路層 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IP+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尋徑 → 鏈結層訊框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+MAC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→ 實體層變訊號送出。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</a:t>
            </a:r>
            <a:r>
              <a:rPr lang="zh-TW" altLang="en-US" sz="1200" b="0" i="0" dirty="0">
                <a:solidFill>
                  <a:srgbClr val="0D9488"/>
                </a:solidFill>
              </a:rPr>
              <a:t>這堂課的四大核心觀念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不包含下列哪一項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</a:t>
            </a:r>
            <a:r>
              <a:rPr lang="zh-TW" altLang="en-US" b="0" dirty="0"/>
              <a:t> </a:t>
            </a:r>
            <a:r>
              <a:rPr lang="en-US" altLang="zh-TW" sz="1200" b="0" i="0" dirty="0">
                <a:solidFill>
                  <a:srgbClr val="1B5E20"/>
                </a:solidFill>
              </a:rPr>
              <a:t>D. </a:t>
            </a:r>
            <a:r>
              <a:rPr lang="zh-TW" altLang="en-US" sz="1200" b="0" i="0" dirty="0">
                <a:solidFill>
                  <a:srgbClr val="1B5E20"/>
                </a:solidFill>
              </a:rPr>
              <a:t>網路速度越快越安全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四大核心是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:①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網路層層相連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(LAN→WAN→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網際網路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)②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分層思想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(TCP/IP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五層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)③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位址定址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(IP/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埠號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/DNS)④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最後都變訊號。速度與安全無關。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955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從這頁開始進入第三大段:實際的連線技術。先看有線的區域網路,最主流的就是乙太網路。</a:t>
            </a:r>
          </a:p>
          <a:p>
            <a:endParaRPr dirty="0"/>
          </a:p>
          <a:p>
            <a:r>
              <a:rPr lang="zh-TW" dirty="0"/>
              <a:t>乙太網路從 1970 年代發展到現在,經歷了四個世代,有個很好記的規律:速度每一代成長十倍。</a:t>
            </a:r>
          </a:p>
          <a:p>
            <a:endParaRPr dirty="0"/>
          </a:p>
          <a:p>
            <a:r>
              <a:rPr lang="zh-TW" dirty="0"/>
              <a:t>第一代,標準乙太網路,速度 10 Mbps,大約 1980 年代。
第二代,快速乙太網路,速度 100 Mbps,1990 年代。
第三代,千兆乙太網路,速度 1 Gbps,2000 年代。
第四代,十千兆乙太網路,速度 10 Gbps,近年。</a:t>
            </a:r>
          </a:p>
          <a:p>
            <a:endParaRPr dirty="0"/>
          </a:p>
          <a:p>
            <a:r>
              <a:rPr lang="zh-TW" dirty="0"/>
              <a:t>你看畫面上的長條圖,一代比一代高,就是這個十倍成長的視覺呈現。</a:t>
            </a:r>
          </a:p>
          <a:p>
            <a:endParaRPr dirty="0"/>
          </a:p>
          <a:p>
            <a:r>
              <a:rPr lang="zh-TW" dirty="0"/>
              <a:t>這裡有個重要的設計智慧:雖然每一代速度都大幅提升,但它們盡量保持「訊框格式」和「定址方式」不變,只去修改傳輸速率的部分。</a:t>
            </a:r>
          </a:p>
          <a:p>
            <a:endParaRPr dirty="0"/>
          </a:p>
          <a:p>
            <a:r>
              <a:rPr lang="zh-TW" dirty="0"/>
              <a:t>為什麼要這樣?因為這樣能確保新舊設備可以相容。如果每升級一代就把規格全改掉,那舊設備全都不能用了,升級成本會非常高。保持相容,是工程設計上很重要的考量。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講完有線,這頁看無線的區域網路。有線和無線最大的差別,就是「傳輸媒介」不一樣——有線用纜線,無線用的是空氣,訊號用廣播的方式傳出去。</a:t>
            </a:r>
          </a:p>
          <a:p>
            <a:endParaRPr dirty="0"/>
          </a:p>
          <a:p>
            <a:r>
              <a:rPr lang="zh-TW" dirty="0"/>
              <a:t>無線區域網路有兩種主要技術,我用對比介紹。</a:t>
            </a:r>
          </a:p>
          <a:p>
            <a:endParaRPr dirty="0"/>
          </a:p>
          <a:p>
            <a:r>
              <a:rPr lang="zh-TW" dirty="0"/>
              <a:t>左邊是 WiFi,也叫無線乙太網路。它由 IEEE 這個組織制定標準,並由 WiFi 聯盟認證。它透過「存取點」,也就是我們常說的 AP,連到其他網路。WiFi 的涵蓋範圍比較大,可以涵蓋整個家、整層樓,是我們最常見的上網方式。</a:t>
            </a:r>
          </a:p>
          <a:p>
            <a:endParaRPr dirty="0"/>
          </a:p>
          <a:p>
            <a:r>
              <a:rPr lang="zh-TW" dirty="0"/>
              <a:t>右邊是藍牙。它的定位不太一樣,專門用來連接「近距離」的設備。它會自發形成一個小型的隨意網路,有時叫「微網路」。藍牙常用在滑鼠、鍵盤、耳機、感測器這些周邊設備。但要注意,藍牙的規模天生就小,如果同時有太多設備想連,就會打架、造成混亂。</a:t>
            </a:r>
          </a:p>
          <a:p>
            <a:endParaRPr dirty="0"/>
          </a:p>
          <a:p>
            <a:r>
              <a:rPr lang="zh-TW" dirty="0"/>
              <a:t>簡單區分:WiFi 用來「上網」、範圍大;藍牙用來「連接周邊設備」、距離近。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</a:t>
            </a:r>
            <a:r>
              <a:rPr lang="zh-TW" altLang="en-US" sz="1200" b="0" i="0" dirty="0">
                <a:solidFill>
                  <a:srgbClr val="0D9488"/>
                </a:solidFill>
              </a:rPr>
              <a:t>資料鏈結層管的是哪一種通訊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相鄰節點之間的「節點對節點」傳遞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上面三層管端點到端點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鏈結層只管「下一站怎麼走」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——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在相鄰節點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你的電腦→交換器→路由器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之間傳遞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像接力賽一段一段傳。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</a:t>
            </a:r>
            <a:r>
              <a:rPr lang="zh-TW" altLang="en-US" sz="1200" b="0" i="0" dirty="0">
                <a:solidFill>
                  <a:srgbClr val="0D9488"/>
                </a:solidFill>
              </a:rPr>
              <a:t>乙太網路四代演進有什麼規律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A. </a:t>
            </a:r>
            <a:r>
              <a:rPr lang="zh-TW" altLang="en-US" sz="1200" b="0" i="0" dirty="0">
                <a:solidFill>
                  <a:srgbClr val="1B5E20"/>
                </a:solidFill>
              </a:rPr>
              <a:t>速度每一代成長十倍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標準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(10M)→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快速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(100M)→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千兆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(1G)→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十千兆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(10G),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速度每代十倍。但盡量保持訊框格式與定址方式不變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確保新舊設備相容。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6699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這頁整理一下,我們從家裡要連上網際網路,有哪些不同的方式。這在網路術語裡常被叫做「最後一哩」的連線技術。</a:t>
            </a:r>
          </a:p>
          <a:p>
            <a:endParaRPr dirty="0"/>
          </a:p>
          <a:p>
            <a:r>
              <a:rPr lang="zh-TW" dirty="0"/>
              <a:t>我介紹六種。</a:t>
            </a:r>
          </a:p>
          <a:p>
            <a:endParaRPr dirty="0"/>
          </a:p>
          <a:p>
            <a:r>
              <a:rPr lang="zh-TW" dirty="0"/>
              <a:t>DSL,用電話線傳資料。其中最常見的 ADSL,下載速度比上傳快,所以叫「非對稱」——因為一般人下載的需求比上傳大很多。</a:t>
            </a:r>
          </a:p>
          <a:p>
            <a:endParaRPr dirty="0"/>
          </a:p>
          <a:p>
            <a:r>
              <a:rPr lang="zh-TW" dirty="0"/>
              <a:t>電纜網路,用第四台的同軸電纜上網,速度比 DSL 穩定。</a:t>
            </a:r>
          </a:p>
          <a:p>
            <a:endParaRPr dirty="0"/>
          </a:p>
          <a:p>
            <a:r>
              <a:rPr lang="zh-TW" dirty="0"/>
              <a:t>WiMAX,可以想成是 DSL 或電纜的無線版本,用無線方式連到網際網路。</a:t>
            </a:r>
          </a:p>
          <a:p>
            <a:endParaRPr dirty="0"/>
          </a:p>
          <a:p>
            <a:r>
              <a:rPr lang="zh-TW" dirty="0"/>
              <a:t>蜂巢式網路,這個你最熟悉,就是手機的 4G、5G。它把地表分成一個個「細胞」基地台,你移動時會自動切換到最近的基地台。</a:t>
            </a:r>
          </a:p>
          <a:p>
            <a:endParaRPr dirty="0"/>
          </a:p>
          <a:p>
            <a:r>
              <a:rPr lang="zh-TW" dirty="0"/>
              <a:t>衛星網路,透過衛星通訊,讓偏遠、沒有鋪線的地區也能上網,不需要投入巨資建設地面纜線。</a:t>
            </a:r>
          </a:p>
          <a:p>
            <a:endParaRPr dirty="0"/>
          </a:p>
          <a:p>
            <a:r>
              <a:rPr lang="zh-TW" dirty="0"/>
              <a:t>最後是撥接,這是早期的方式,用數據機把資料調變成訊號,經電話線傳送,現在已經很少用了。數據機這個詞,其實是「調變器」加「解調變器」的合成字。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這頁看最底層:實體層,以及它底下的傳輸媒介。</a:t>
            </a:r>
          </a:p>
          <a:p>
            <a:endParaRPr dirty="0"/>
          </a:p>
          <a:p>
            <a:r>
              <a:rPr lang="zh-TW" dirty="0"/>
              <a:t>實體層做的事情很單純但很關鍵:電腦裡的資料是 0 和 1,這種位元沒辦法直接丟進線材裡傳送。實體層的工作,就是把這些位元「轉換成電氣訊號」,這樣才能真正送出去。</a:t>
            </a:r>
          </a:p>
          <a:p>
            <a:endParaRPr dirty="0"/>
          </a:p>
          <a:p>
            <a:r>
              <a:rPr lang="zh-TW" dirty="0"/>
              <a:t>訊號送出去,要靠「傳輸媒介」。傳輸媒介分成兩大類。</a:t>
            </a:r>
          </a:p>
          <a:p>
            <a:endParaRPr dirty="0"/>
          </a:p>
          <a:p>
            <a:r>
              <a:rPr lang="zh-TW" dirty="0"/>
              <a:t>左邊是導引式媒介,也就是有線的。有三種:雙絞線,兩條銅線互絞在一起,最常見,就是我們的網路線;同軸電纜,中心一條銅線加上外層金屬屏蔽,抗干擾能力好,第四台用的就是這個;光纖,用「光」來傳資料,速度快,常用在骨幹網路。</a:t>
            </a:r>
          </a:p>
          <a:p>
            <a:endParaRPr dirty="0"/>
          </a:p>
          <a:p>
            <a:r>
              <a:rPr lang="zh-TW" dirty="0"/>
              <a:t>右邊是非導引式媒介,也就是無線的,靠電磁波在自由空間傳送。也有三種:無線電波,全向傳送,用於廣播和 WiFi;微波,直線單向傳送,天線必須對準,用於衛星和長途通訊;紅外線,短距離、而且無法穿牆,以前的遙控器用的就是它。</a:t>
            </a:r>
          </a:p>
          <a:p>
            <a:endParaRPr dirty="0"/>
          </a:p>
          <a:p>
            <a:r>
              <a:rPr lang="zh-TW" dirty="0"/>
              <a:t>所以你看,不管網頁多複雜,最後都要回到這一層,把資料變成訊號,透過線材或空氣送出去。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</a:t>
            </a:r>
            <a:r>
              <a:rPr lang="zh-TW" altLang="en-US" sz="1200" b="0" i="0" dirty="0">
                <a:solidFill>
                  <a:srgbClr val="0D9488"/>
                </a:solidFill>
              </a:rPr>
              <a:t>關於實體層的工作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下列何者正確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把 </a:t>
            </a:r>
            <a:r>
              <a:rPr lang="en-US" altLang="zh-TW" sz="1200" b="0" i="0" dirty="0">
                <a:solidFill>
                  <a:srgbClr val="1B5E20"/>
                </a:solidFill>
              </a:rPr>
              <a:t>0</a:t>
            </a:r>
            <a:r>
              <a:rPr lang="zh-TW" altLang="en-US" sz="1200" b="0" i="0" dirty="0">
                <a:solidFill>
                  <a:srgbClr val="1B5E20"/>
                </a:solidFill>
              </a:rPr>
              <a:t>與</a:t>
            </a:r>
            <a:r>
              <a:rPr lang="en-US" altLang="zh-TW" sz="1200" b="0" i="0" dirty="0">
                <a:solidFill>
                  <a:srgbClr val="1B5E20"/>
                </a:solidFill>
              </a:rPr>
              <a:t>1 </a:t>
            </a:r>
            <a:r>
              <a:rPr lang="zh-TW" altLang="en-US" sz="1200" b="0" i="0" dirty="0">
                <a:solidFill>
                  <a:srgbClr val="1B5E20"/>
                </a:solidFill>
              </a:rPr>
              <a:t>的位元轉換成電氣訊號送出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</a:rPr>
              <a:t>電腦裡的資料是 </a:t>
            </a:r>
            <a:r>
              <a:rPr lang="en-US" altLang="zh-TW" sz="1200" b="0" i="1" dirty="0">
                <a:solidFill>
                  <a:srgbClr val="4E342E"/>
                </a:solidFill>
              </a:rPr>
              <a:t>0 </a:t>
            </a:r>
            <a:r>
              <a:rPr lang="zh-TW" altLang="en-US" sz="1200" b="0" i="1" dirty="0">
                <a:solidFill>
                  <a:srgbClr val="4E342E"/>
                </a:solidFill>
              </a:rPr>
              <a:t>和 </a:t>
            </a:r>
            <a:r>
              <a:rPr lang="en-US" altLang="zh-TW" sz="1200" b="0" i="1" dirty="0">
                <a:solidFill>
                  <a:srgbClr val="4E342E"/>
                </a:solidFill>
              </a:rPr>
              <a:t>1,</a:t>
            </a:r>
            <a:r>
              <a:rPr lang="zh-TW" altLang="en-US" sz="1200" b="0" i="1" dirty="0">
                <a:solidFill>
                  <a:srgbClr val="4E342E"/>
                </a:solidFill>
              </a:rPr>
              <a:t>無法直接丟進線材。實體層負責把位元轉換成電氣訊號</a:t>
            </a:r>
            <a:r>
              <a:rPr lang="en-US" altLang="zh-TW" sz="1200" b="0" i="1" dirty="0">
                <a:solidFill>
                  <a:srgbClr val="4E342E"/>
                </a:solidFill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</a:rPr>
              <a:t>才能透過線材或空氣真正傳送出去。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</a:t>
            </a:r>
            <a:r>
              <a:rPr lang="zh-TW" altLang="en-US" sz="1200" b="0" i="0" dirty="0">
                <a:solidFill>
                  <a:srgbClr val="0D9488"/>
                </a:solidFill>
              </a:rPr>
              <a:t>下列哪一組屬於「導引式</a:t>
            </a:r>
            <a:r>
              <a:rPr lang="en-US" altLang="zh-TW" sz="1200" b="0" i="0" dirty="0">
                <a:solidFill>
                  <a:srgbClr val="0D9488"/>
                </a:solidFill>
              </a:rPr>
              <a:t>(</a:t>
            </a:r>
            <a:r>
              <a:rPr lang="zh-TW" altLang="en-US" sz="1200" b="0" i="0" dirty="0">
                <a:solidFill>
                  <a:srgbClr val="0D9488"/>
                </a:solidFill>
              </a:rPr>
              <a:t>有線</a:t>
            </a:r>
            <a:r>
              <a:rPr lang="en-US" altLang="zh-TW" sz="1200" b="0" i="0" dirty="0">
                <a:solidFill>
                  <a:srgbClr val="0D9488"/>
                </a:solidFill>
              </a:rPr>
              <a:t>)</a:t>
            </a:r>
            <a:r>
              <a:rPr lang="zh-TW" altLang="en-US" sz="1200" b="0" i="0" dirty="0">
                <a:solidFill>
                  <a:srgbClr val="0D9488"/>
                </a:solidFill>
              </a:rPr>
              <a:t>媒介」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雙絞線、同軸電纜、光纖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導引式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有線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):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雙絞線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網路線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、同軸電纜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第四台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、光纖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骨幹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。非導引式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無線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):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無線電波、微波、紅外線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靠電磁波在空間傳送。</a:t>
            </a:r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1525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到這裡,我們已經把五層都講完了。這頁是整堂課最重要的整合:我們把全部串起來,看一個網頁的完整旅程。</a:t>
            </a:r>
          </a:p>
          <a:p>
            <a:endParaRPr dirty="0"/>
          </a:p>
          <a:p>
            <a:r>
              <a:rPr lang="zh-TW" dirty="0"/>
              <a:t>當你輸入網址、按下 Enter,這五層協定是怎麼接力完成這件事的?</a:t>
            </a:r>
          </a:p>
          <a:p>
            <a:endParaRPr dirty="0"/>
          </a:p>
          <a:p>
            <a:r>
              <a:rPr lang="zh-TW" dirty="0"/>
              <a:t>應用層先動作:DNS 把你輸入的網址翻譯成 IP 位址,然後 HTTP 產生一個「我要這個網頁」的要求。</a:t>
            </a:r>
          </a:p>
          <a:p>
            <a:endParaRPr dirty="0"/>
          </a:p>
          <a:p>
            <a:r>
              <a:rPr lang="zh-TW" dirty="0"/>
              <a:t>接著到傳輸層:TCP 建立一條可靠的連線,用埠號標明這是要送給瀏覽器的,並把要求切成一個個資料段。</a:t>
            </a:r>
          </a:p>
          <a:p>
            <a:endParaRPr dirty="0"/>
          </a:p>
          <a:p>
            <a:r>
              <a:rPr lang="zh-TW" dirty="0"/>
              <a:t>再到網路層:IP 在每個資料包標上來源位址和目的位址,沿途的路由器負責決定走哪一條路。</a:t>
            </a:r>
          </a:p>
          <a:p>
            <a:endParaRPr dirty="0"/>
          </a:p>
          <a:p>
            <a:r>
              <a:rPr lang="zh-TW" dirty="0"/>
              <a:t>然後到鏈結層:在每一段相鄰節點之間,把資料包裝成訊框、標上 MAC 位址,一站一站傳遞。</a:t>
            </a:r>
          </a:p>
          <a:p>
            <a:endParaRPr dirty="0"/>
          </a:p>
          <a:p>
            <a:r>
              <a:rPr lang="zh-TW" dirty="0"/>
              <a:t>最後到實體層:把訊框變成電氣訊號,透過網路線、光纖、或 WiFi,真正送出去。</a:t>
            </a:r>
          </a:p>
          <a:p>
            <a:endParaRPr dirty="0"/>
          </a:p>
          <a:p>
            <a:r>
              <a:rPr lang="zh-TW" dirty="0"/>
              <a:t>資料到了對方的伺服器,再由下往上一層一層拆包,還原成伺服器看得懂的要求。而伺服器回傳網頁給你時,整個流程會反過來再走一遍。</a:t>
            </a:r>
          </a:p>
          <a:p>
            <a:endParaRPr dirty="0"/>
          </a:p>
          <a:p>
            <a:r>
              <a:rPr lang="zh-TW" dirty="0"/>
              <a:t>這就是你按下 Enter 後,那短短幾秒內發生的完整故事。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我們做個總結。今天講了很多網路的名詞和概念,但如果你只記住四個核心觀念,這堂課的目的就達到了。</a:t>
            </a:r>
          </a:p>
          <a:p>
            <a:endParaRPr dirty="0"/>
          </a:p>
          <a:p>
            <a:r>
              <a:rPr lang="zh-TW" dirty="0"/>
              <a:t>第一,網路是層層相連的。從區域網路 LAN,到廣域網路 WAN,到全球的網際網路,本質上都是「設備互相通訊」,靠 ISP 把這些網路層層串接起來。</a:t>
            </a:r>
          </a:p>
          <a:p>
            <a:endParaRPr dirty="0"/>
          </a:p>
          <a:p>
            <a:r>
              <a:rPr lang="zh-TW" dirty="0"/>
              <a:t>第二,分層是核心思想。TCP/IP 的五層各司其職,把一件複雜的通訊任務,拆解成一個個簡單的小任務,再讓各層合作完成。理解分層,就理解了網路的骨架。</a:t>
            </a:r>
          </a:p>
          <a:p>
            <a:endParaRPr dirty="0"/>
          </a:p>
          <a:p>
            <a:r>
              <a:rPr lang="zh-TW" dirty="0"/>
              <a:t>第三,位址讓資料找到路。IP 位址幫你找到對的電腦、埠號幫你找到對的程式、DNS 把好記的名字翻譯成電腦要的 IP。三種定址各有分工。</a:t>
            </a:r>
          </a:p>
          <a:p>
            <a:endParaRPr dirty="0"/>
          </a:p>
          <a:p>
            <a:r>
              <a:rPr lang="zh-TW" dirty="0"/>
              <a:t>第四,最後都變成訊號。不管網頁多複雜、應用多花俏,到了最底層,都是把 0 和 1 變成電氣訊號,透過線材或空氣傳送出去。</a:t>
            </a:r>
          </a:p>
          <a:p>
            <a:endParaRPr dirty="0"/>
          </a:p>
          <a:p>
            <a:r>
              <a:rPr lang="zh-TW" dirty="0"/>
              <a:t>希望今天這堂課,讓你下次上網按下 Enter 的時候,腦中能浮現這整個過程的畫面。網路不再是一個神祕的黑盒子,而是一套你能理解的、層層合作的精巧系統。謝謝大家。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資料鏈結層:在「相鄰設備」之間傳遞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上面三層管端點到端點,這一層管「下一站」怎麼走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65760" y="11430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把長途旅行想成一段一段的接力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11480" y="1600200"/>
            <a:ext cx="11430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1600200"/>
            <a:ext cx="1143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你的電腦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1554480" y="1874520"/>
            <a:ext cx="274320" cy="73152"/>
          </a:xfrm>
          <a:prstGeom prst="rect">
            <a:avLst/>
          </a:prstGeom>
          <a:solidFill>
            <a:srgbClr val="475569"/>
          </a:solidFill>
          <a:ln w="12700">
            <a:solidFill>
              <a:srgbClr val="47556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828800" y="1600200"/>
            <a:ext cx="1143000" cy="640080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828800" y="1600200"/>
            <a:ext cx="1143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交換器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971800" y="1874520"/>
            <a:ext cx="274320" cy="73152"/>
          </a:xfrm>
          <a:prstGeom prst="rect">
            <a:avLst/>
          </a:prstGeom>
          <a:solidFill>
            <a:srgbClr val="475569"/>
          </a:solidFill>
          <a:ln w="12700">
            <a:solidFill>
              <a:srgbClr val="47556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246120" y="1600200"/>
            <a:ext cx="1143000" cy="640080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46120" y="1600200"/>
            <a:ext cx="1143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路由器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389120" y="1874520"/>
            <a:ext cx="274320" cy="73152"/>
          </a:xfrm>
          <a:prstGeom prst="rect">
            <a:avLst/>
          </a:prstGeom>
          <a:solidFill>
            <a:srgbClr val="475569"/>
          </a:solidFill>
          <a:ln w="12700">
            <a:solidFill>
              <a:srgbClr val="47556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663440" y="1600200"/>
            <a:ext cx="1143000" cy="640080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63440" y="1600200"/>
            <a:ext cx="1143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路由器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806440" y="1874520"/>
            <a:ext cx="274320" cy="73152"/>
          </a:xfrm>
          <a:prstGeom prst="rect">
            <a:avLst/>
          </a:prstGeom>
          <a:solidFill>
            <a:srgbClr val="475569"/>
          </a:solidFill>
          <a:ln w="12700">
            <a:solidFill>
              <a:srgbClr val="47556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080760" y="1600200"/>
            <a:ext cx="1143000" cy="640080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080760" y="1600200"/>
            <a:ext cx="1143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交換器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7223760" y="1874520"/>
            <a:ext cx="274320" cy="73152"/>
          </a:xfrm>
          <a:prstGeom prst="rect">
            <a:avLst/>
          </a:prstGeom>
          <a:solidFill>
            <a:srgbClr val="475569"/>
          </a:solidFill>
          <a:ln w="12700">
            <a:solidFill>
              <a:srgbClr val="47556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498080" y="1600200"/>
            <a:ext cx="11430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98080" y="1600200"/>
            <a:ext cx="1143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目的主機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11480" y="2286000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節點 (Node)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645920" y="228600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← 鏈結 (Link) →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365760" y="2743200"/>
            <a:ext cx="8412480" cy="169164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283464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關鍵概念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48640" y="3154680"/>
            <a:ext cx="8046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節點 (Node):  </a:t>
            </a: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路徑上的每一站——你的電腦、中間的路由器、目的主機,都算節點。
</a:t>
            </a:r>
            <a:r>
              <a:rPr lang="en-US" sz="14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鏈結 (Link):  </a:t>
            </a: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兩個相鄰節點之間的那段網路連線。
</a:t>
            </a:r>
            <a:r>
              <a:rPr lang="en-US" sz="14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訊框 (Frame):  </a:t>
            </a: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這一層的資料單位。資料被裝進訊框,裡面有來源與目的的 MAC 位址(各 48 位元)、資料,還有檢查完整性的控制位元——就像信封上寫著寄件與收件地址。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/ 24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FFFFFF"/>
                </a:solidFill>
              </a:rPr>
              <a:t>  </a:t>
            </a:r>
            <a:r>
              <a:rPr lang="en-US" sz="2000" b="1" i="0" dirty="0">
                <a:solidFill>
                  <a:srgbClr val="FFFFFF"/>
                </a:solidFill>
              </a:rPr>
              <a:t>3 </a:t>
            </a:r>
            <a:r>
              <a:rPr sz="2000" b="1" i="0" dirty="0" err="1">
                <a:solidFill>
                  <a:srgbClr val="FFFFFF"/>
                </a:solidFill>
              </a:rPr>
              <a:t>練習與複習</a:t>
            </a:r>
            <a:endParaRPr sz="20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0000" y="785000"/>
            <a:ext cx="8184000" cy="3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0D9488"/>
                </a:solidFill>
              </a:rPr>
              <a:t>Q1.  </a:t>
            </a:r>
            <a:r>
              <a:rPr sz="1500" b="1" i="0" dirty="0" err="1">
                <a:solidFill>
                  <a:srgbClr val="0D9488"/>
                </a:solidFill>
              </a:rPr>
              <a:t>當你輸入網址按下</a:t>
            </a:r>
            <a:r>
              <a:rPr sz="1500" b="1" i="0" dirty="0">
                <a:solidFill>
                  <a:srgbClr val="0D9488"/>
                </a:solidFill>
              </a:rPr>
              <a:t> </a:t>
            </a:r>
            <a:r>
              <a:rPr sz="1500" b="1" i="0" dirty="0" err="1">
                <a:solidFill>
                  <a:srgbClr val="0D9488"/>
                </a:solidFill>
              </a:rPr>
              <a:t>Enter,五層協定接力的「第一步」通常是</a:t>
            </a:r>
            <a:r>
              <a:rPr sz="15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0000" y="1125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A. 實體層把訊號送出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000" y="1390000"/>
            <a:ext cx="8044000" cy="255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1B5E20"/>
                </a:solidFill>
              </a:rPr>
              <a:t>✓  B. </a:t>
            </a:r>
            <a:r>
              <a:rPr sz="1300" b="1" i="0" dirty="0" err="1">
                <a:solidFill>
                  <a:srgbClr val="1B5E20"/>
                </a:solidFill>
              </a:rPr>
              <a:t>應用層用</a:t>
            </a:r>
            <a:r>
              <a:rPr sz="1300" b="1" i="0" dirty="0">
                <a:solidFill>
                  <a:srgbClr val="1B5E20"/>
                </a:solidFill>
              </a:rPr>
              <a:t> DNS </a:t>
            </a:r>
            <a:r>
              <a:rPr sz="1300" b="1" i="0" dirty="0" err="1">
                <a:solidFill>
                  <a:srgbClr val="1B5E20"/>
                </a:solidFill>
              </a:rPr>
              <a:t>把網址翻成</a:t>
            </a:r>
            <a:r>
              <a:rPr sz="1300" b="1" i="0" dirty="0">
                <a:solidFill>
                  <a:srgbClr val="1B5E20"/>
                </a:solidFill>
              </a:rPr>
              <a:t> IP、HTTP </a:t>
            </a:r>
            <a:r>
              <a:rPr sz="1300" b="1" i="0" dirty="0" err="1">
                <a:solidFill>
                  <a:srgbClr val="1B5E20"/>
                </a:solidFill>
              </a:rPr>
              <a:t>產生要求</a:t>
            </a:r>
            <a:endParaRPr sz="1300"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000" y="1655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C. 網路層決定路徑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0000" y="192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D. 鏈結層包成訊框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0000" y="2201000"/>
            <a:ext cx="804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解析:流程由上往下:應用層先用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DNS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翻譯網址、HTTP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產生要求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→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傳輸層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TCP+埠號切資料段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→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網路層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IP+尋徑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→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鏈結層訊框+MAC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→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實體層變訊號送出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0000" y="2615382"/>
            <a:ext cx="8184000" cy="3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0D9488"/>
                </a:solidFill>
              </a:rPr>
              <a:t>Q2.  </a:t>
            </a:r>
            <a:r>
              <a:rPr sz="1500" b="1" i="0" dirty="0" err="1">
                <a:solidFill>
                  <a:srgbClr val="0D9488"/>
                </a:solidFill>
              </a:rPr>
              <a:t>這堂課的四大核心觀念,不包含下列哪一項</a:t>
            </a:r>
            <a:r>
              <a:rPr sz="15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0000" y="2895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A. 網路是層層相連的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0000" y="316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B. 分層是核心思想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0000" y="3425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C. 位址讓資料找到路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0000" y="3690000"/>
            <a:ext cx="8044000" cy="255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1B5E20"/>
                </a:solidFill>
              </a:rPr>
              <a:t>✓  D. </a:t>
            </a:r>
            <a:r>
              <a:rPr sz="1300" b="1" i="0" dirty="0" err="1">
                <a:solidFill>
                  <a:srgbClr val="1B5E20"/>
                </a:solidFill>
              </a:rPr>
              <a:t>網路速度越快越安全</a:t>
            </a:r>
            <a:endParaRPr sz="1300" b="1" i="0" dirty="0">
              <a:solidFill>
                <a:srgbClr val="1B5E2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0000" y="3971000"/>
            <a:ext cx="804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解析:四大核心是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:①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網路層層相連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LAN→WAN→網際網路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)②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分層思想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(TCP/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IP五層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)③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位址定址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(IP/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埠號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/DNS)④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最後都變訊號。速度與安全無關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893500"/>
            <a:ext cx="9144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基礎網路運作原理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有線區域網路:乙太網路的演進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從 1970 年代到現在,速度每一代成長十倍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65760" y="3017520"/>
            <a:ext cx="1920240" cy="1280160"/>
          </a:xfrm>
          <a:prstGeom prst="rect">
            <a:avLst/>
          </a:prstGeom>
          <a:solidFill>
            <a:srgbClr val="475569"/>
          </a:solidFill>
          <a:ln w="12700">
            <a:solidFill>
              <a:srgbClr val="47556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310896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Mbps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11480" y="4315968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標準乙太網路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65760" y="2743200"/>
            <a:ext cx="1920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1980s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2514600" y="2514600"/>
            <a:ext cx="1920240" cy="178308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514600" y="260604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Mbps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2560320" y="4315968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快速乙太網路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514600" y="2240280"/>
            <a:ext cx="1920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1990s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663440" y="2011680"/>
            <a:ext cx="1920240" cy="228600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63440" y="210312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Gbps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4709160" y="4315968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千兆乙太網路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663440" y="1737360"/>
            <a:ext cx="1920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2000s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812280" y="1508760"/>
            <a:ext cx="1920240" cy="278892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12280" y="160020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Gbps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6858000" y="4315968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十千兆乙太網路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812280" y="1234440"/>
            <a:ext cx="1920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近年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365760" y="4654296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每一代都盡量保持「訊框格式」與「定址方式」不變,只提升速度,確保新舊設備能相容。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/ 24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無線區域網路:把線拿掉,用空氣傳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有線和無線最大的差別,就是「傳輸媒介」變成了空氣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65760" y="1188720"/>
            <a:ext cx="4114800" cy="324612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828800" y="1417320"/>
            <a:ext cx="822960" cy="82296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680" y="1600200"/>
            <a:ext cx="457200" cy="4572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57200" y="2331720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WiFi (無線乙太網路)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594360" y="2798064"/>
            <a:ext cx="109728" cy="109728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41248" y="2743200"/>
            <a:ext cx="3474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由 IEEE 制定標準、WiFi 聯盟認證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94360" y="3200400"/>
            <a:ext cx="109728" cy="109728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41248" y="3145536"/>
            <a:ext cx="3474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用「存取點 (AP)」連到其他網路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594360" y="3602736"/>
            <a:ext cx="109728" cy="109728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41248" y="3547872"/>
            <a:ext cx="3474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涵蓋範圍較大(整個家、整層樓)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594360" y="4005072"/>
            <a:ext cx="109728" cy="109728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41248" y="3950208"/>
            <a:ext cx="3474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最常見的上網方式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4663440" y="1188720"/>
            <a:ext cx="4114800" cy="324612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6126480" y="1417320"/>
            <a:ext cx="822960" cy="822960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9360" y="1600200"/>
            <a:ext cx="457200" cy="457200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4754880" y="2331720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藍牙 (Bluetooth)</a:t>
            </a:r>
            <a:endParaRPr lang="en-US" sz="1600" dirty="0"/>
          </a:p>
        </p:txBody>
      </p:sp>
      <p:sp>
        <p:nvSpPr>
          <p:cNvPr id="21" name="Shape 17"/>
          <p:cNvSpPr/>
          <p:nvPr/>
        </p:nvSpPr>
        <p:spPr>
          <a:xfrm>
            <a:off x="4892040" y="2798064"/>
            <a:ext cx="109728" cy="109728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5138928" y="2743200"/>
            <a:ext cx="3474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連接「近距離」的設備</a:t>
            </a:r>
            <a:endParaRPr lang="en-US" sz="1400" dirty="0"/>
          </a:p>
        </p:txBody>
      </p:sp>
      <p:sp>
        <p:nvSpPr>
          <p:cNvPr id="23" name="Shape 19"/>
          <p:cNvSpPr/>
          <p:nvPr/>
        </p:nvSpPr>
        <p:spPr>
          <a:xfrm>
            <a:off x="4892040" y="3200400"/>
            <a:ext cx="109728" cy="109728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5138928" y="3145536"/>
            <a:ext cx="3474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自發形成的隨意網路(微網路)</a:t>
            </a:r>
            <a:endParaRPr lang="en-US" sz="1400" dirty="0"/>
          </a:p>
        </p:txBody>
      </p:sp>
      <p:sp>
        <p:nvSpPr>
          <p:cNvPr id="25" name="Shape 21"/>
          <p:cNvSpPr/>
          <p:nvPr/>
        </p:nvSpPr>
        <p:spPr>
          <a:xfrm>
            <a:off x="4892040" y="3602736"/>
            <a:ext cx="109728" cy="109728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5138928" y="3547872"/>
            <a:ext cx="3474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用於滑鼠、鍵盤、耳機、感測器</a:t>
            </a:r>
            <a:endParaRPr lang="en-US" sz="1400" dirty="0"/>
          </a:p>
        </p:txBody>
      </p:sp>
      <p:sp>
        <p:nvSpPr>
          <p:cNvPr id="27" name="Shape 23"/>
          <p:cNvSpPr/>
          <p:nvPr/>
        </p:nvSpPr>
        <p:spPr>
          <a:xfrm>
            <a:off x="4892040" y="4005072"/>
            <a:ext cx="109728" cy="109728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8" name="Text 24"/>
          <p:cNvSpPr/>
          <p:nvPr/>
        </p:nvSpPr>
        <p:spPr>
          <a:xfrm>
            <a:off x="5138928" y="3950208"/>
            <a:ext cx="3474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規模小,設備太多會打架</a:t>
            </a:r>
            <a:endParaRPr lang="en-US" sz="1400" dirty="0"/>
          </a:p>
        </p:txBody>
      </p:sp>
      <p:sp>
        <p:nvSpPr>
          <p:cNvPr id="29" name="Shape 25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0" name="Text 26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</a:t>
            </a:r>
            <a:endParaRPr lang="en-US" sz="800" dirty="0"/>
          </a:p>
        </p:txBody>
      </p:sp>
      <p:sp>
        <p:nvSpPr>
          <p:cNvPr id="31" name="Text 27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/ 24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FFFFFF"/>
                </a:solidFill>
              </a:rPr>
              <a:t>   1  </a:t>
            </a:r>
            <a:r>
              <a:rPr sz="2000" b="1" i="0" dirty="0" err="1">
                <a:solidFill>
                  <a:srgbClr val="FFFFFF"/>
                </a:solidFill>
              </a:rPr>
              <a:t>練習與複習</a:t>
            </a:r>
            <a:endParaRPr sz="20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1512" y="796845"/>
            <a:ext cx="8184000" cy="3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0D9488"/>
                </a:solidFill>
              </a:rPr>
              <a:t>Q1.  </a:t>
            </a:r>
            <a:r>
              <a:rPr sz="1500" b="1" i="0" dirty="0" err="1">
                <a:solidFill>
                  <a:srgbClr val="0D9488"/>
                </a:solidFill>
              </a:rPr>
              <a:t>資料鏈結層管的是哪一種通訊</a:t>
            </a:r>
            <a:r>
              <a:rPr sz="15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1512" y="1136845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A. 端點到端點的整段旅程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1512" y="1401845"/>
            <a:ext cx="8044000" cy="255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1B5E20"/>
                </a:solidFill>
              </a:rPr>
              <a:t>✓  B. </a:t>
            </a:r>
            <a:r>
              <a:rPr sz="1300" b="1" i="0" dirty="0" err="1">
                <a:solidFill>
                  <a:srgbClr val="1B5E20"/>
                </a:solidFill>
              </a:rPr>
              <a:t>相鄰節點之間的「節點對節點」傳遞</a:t>
            </a:r>
            <a:endParaRPr sz="1300"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1512" y="1666845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C. 應用程式之間的通訊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1512" y="1931845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D. 使用者與伺服器之間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1512" y="2212845"/>
            <a:ext cx="804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解析:上面三層管端點到端點,鏈結層只管「下一站怎麼走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」——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在相鄰節點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你的電腦→交換器→路由器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之間傳遞,像接力賽一段一段傳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1512" y="2629099"/>
            <a:ext cx="8184000" cy="3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0D9488"/>
                </a:solidFill>
              </a:rPr>
              <a:t>Q2.  </a:t>
            </a:r>
            <a:r>
              <a:rPr sz="1500" b="1" i="0" dirty="0" err="1">
                <a:solidFill>
                  <a:srgbClr val="0D9488"/>
                </a:solidFill>
              </a:rPr>
              <a:t>乙太網路四代演進有什麼規律</a:t>
            </a:r>
            <a:r>
              <a:rPr sz="15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1512" y="2969099"/>
            <a:ext cx="8044000" cy="255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1B5E20"/>
                </a:solidFill>
              </a:rPr>
              <a:t>✓  A. </a:t>
            </a:r>
            <a:r>
              <a:rPr sz="1300" b="1" i="0" dirty="0" err="1">
                <a:solidFill>
                  <a:srgbClr val="1B5E20"/>
                </a:solidFill>
              </a:rPr>
              <a:t>速度每一代成長十倍</a:t>
            </a:r>
            <a:endParaRPr sz="1300" b="1" i="0" dirty="0">
              <a:solidFill>
                <a:srgbClr val="1B5E2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1512" y="3234099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B. 速度每一代減半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1512" y="3499099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C. 每一代都改變訊框格式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1512" y="3754099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D. 每一代都不能相容舊設備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1512" y="4035099"/>
            <a:ext cx="804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解析:標準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(10M)→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快速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(100M)→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千兆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(1G)→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十千兆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(10G),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速度每代十倍。但盡量保持訊框格式與定址方式不變,確保新舊設備相容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893500"/>
            <a:ext cx="9144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基礎網路運作原理　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連上網際網路的各種方式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從家裡到網際網路,有很多種「最後一哩」的連線技術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65760" y="1234440"/>
            <a:ext cx="269748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463040"/>
            <a:ext cx="502920" cy="50292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4" y="1563624"/>
            <a:ext cx="301752" cy="30175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88720" y="1417320"/>
            <a:ext cx="1737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DSL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48640" y="201168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用電話線傳資料。ADSL 下載比上傳快,所以叫「非對稱」。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3200400" y="1234440"/>
            <a:ext cx="269748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383280" y="1463040"/>
            <a:ext cx="502920" cy="502920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3864" y="1563624"/>
            <a:ext cx="301752" cy="30175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023360" y="1417320"/>
            <a:ext cx="1737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電纜網路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3383280" y="201168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用第四台的同軸電纜上網,速度比 DSL 穩定。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6035040" y="1234440"/>
            <a:ext cx="269748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6217920" y="1463040"/>
            <a:ext cx="502920" cy="502920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8504" y="1563624"/>
            <a:ext cx="301752" cy="30175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858000" y="1417320"/>
            <a:ext cx="1737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WiMAX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6217920" y="201168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DSL/電纜的無線版本,用無線方式連到網際網路。</a:t>
            </a:r>
            <a:endParaRPr lang="en-US" sz="1200" dirty="0"/>
          </a:p>
        </p:txBody>
      </p:sp>
      <p:sp>
        <p:nvSpPr>
          <p:cNvPr id="20" name="Shape 15"/>
          <p:cNvSpPr/>
          <p:nvPr/>
        </p:nvSpPr>
        <p:spPr>
          <a:xfrm>
            <a:off x="365760" y="2834640"/>
            <a:ext cx="269748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548640" y="3063240"/>
            <a:ext cx="502920" cy="502920"/>
          </a:xfrm>
          <a:prstGeom prst="ellipse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224" y="3163824"/>
            <a:ext cx="301752" cy="30175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188720" y="3017520"/>
            <a:ext cx="1737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蜂巢式網路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548640" y="361188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就是手機的 4G/5G,把地表分成一個個細胞基地台。</a:t>
            </a:r>
            <a:endParaRPr lang="en-US" sz="1200" dirty="0"/>
          </a:p>
        </p:txBody>
      </p:sp>
      <p:sp>
        <p:nvSpPr>
          <p:cNvPr id="25" name="Shape 19"/>
          <p:cNvSpPr/>
          <p:nvPr/>
        </p:nvSpPr>
        <p:spPr>
          <a:xfrm>
            <a:off x="3200400" y="2834640"/>
            <a:ext cx="269748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Shape 20"/>
          <p:cNvSpPr/>
          <p:nvPr/>
        </p:nvSpPr>
        <p:spPr>
          <a:xfrm>
            <a:off x="3383280" y="3063240"/>
            <a:ext cx="502920" cy="502920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3864" y="3163824"/>
            <a:ext cx="301752" cy="301752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4023360" y="3017520"/>
            <a:ext cx="1737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衛星網路</a:t>
            </a:r>
            <a:endParaRPr lang="en-US" sz="1600" dirty="0"/>
          </a:p>
        </p:txBody>
      </p:sp>
      <p:sp>
        <p:nvSpPr>
          <p:cNvPr id="29" name="Text 22"/>
          <p:cNvSpPr/>
          <p:nvPr/>
        </p:nvSpPr>
        <p:spPr>
          <a:xfrm>
            <a:off x="3383280" y="361188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透過衛星通訊,讓偏遠地區也能上網,不需鋪線。</a:t>
            </a:r>
            <a:endParaRPr lang="en-US" sz="1200" dirty="0"/>
          </a:p>
        </p:txBody>
      </p:sp>
      <p:sp>
        <p:nvSpPr>
          <p:cNvPr id="30" name="Shape 23"/>
          <p:cNvSpPr/>
          <p:nvPr/>
        </p:nvSpPr>
        <p:spPr>
          <a:xfrm>
            <a:off x="6035040" y="2834640"/>
            <a:ext cx="269748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1" name="Shape 24"/>
          <p:cNvSpPr/>
          <p:nvPr/>
        </p:nvSpPr>
        <p:spPr>
          <a:xfrm>
            <a:off x="6217920" y="3063240"/>
            <a:ext cx="502920" cy="502920"/>
          </a:xfrm>
          <a:prstGeom prst="ellipse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pic>
        <p:nvPicPr>
          <p:cNvPr id="3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8504" y="3163824"/>
            <a:ext cx="301752" cy="301752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6858000" y="3017520"/>
            <a:ext cx="1737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撥接(早期)</a:t>
            </a:r>
            <a:endParaRPr lang="en-US" sz="1600" dirty="0"/>
          </a:p>
        </p:txBody>
      </p:sp>
      <p:sp>
        <p:nvSpPr>
          <p:cNvPr id="34" name="Text 26"/>
          <p:cNvSpPr/>
          <p:nvPr/>
        </p:nvSpPr>
        <p:spPr>
          <a:xfrm>
            <a:off x="6217920" y="361188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用數據機把資料調變成訊號,經電話線傳送(已少用)。</a:t>
            </a:r>
            <a:endParaRPr lang="en-US" sz="1200" dirty="0"/>
          </a:p>
        </p:txBody>
      </p:sp>
      <p:sp>
        <p:nvSpPr>
          <p:cNvPr id="35" name="Shape 27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6" name="Text 28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</a:t>
            </a:r>
            <a:endParaRPr lang="en-US" sz="800" dirty="0"/>
          </a:p>
        </p:txBody>
      </p:sp>
      <p:sp>
        <p:nvSpPr>
          <p:cNvPr id="37" name="Text 29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 / 24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實體層與傳輸媒介:0與1怎麼變成訊號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最底層的工作:把位元變成電磁訊號,再透過媒介送出去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65760" y="1188720"/>
            <a:ext cx="8412480" cy="73152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Text 4"/>
          <p:cNvSpPr/>
          <p:nvPr/>
        </p:nvSpPr>
        <p:spPr>
          <a:xfrm>
            <a:off x="548640" y="12801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CA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實體層做的事:  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電腦裡的資料是 0 和 1,無法直接丟進線材。實體層負責把這些位元「轉換成電氣訊號」,才能真正傳送。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65760" y="2057400"/>
            <a:ext cx="4114800" cy="237744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65760" y="2057400"/>
            <a:ext cx="4114800" cy="5029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2093976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導引式媒介(有線)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2697480"/>
            <a:ext cx="3794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雙絞線:  </a:t>
            </a: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兩條銅線互絞,最常見(網路線)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48640" y="3246120"/>
            <a:ext cx="3794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同軸電纜:  </a:t>
            </a: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中心銅線+金屬屏蔽,抗干擾(第四台)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48640" y="3794760"/>
            <a:ext cx="3794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光纖:  </a:t>
            </a: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用光傳資料,速度快、常用於骨幹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663440" y="2057400"/>
            <a:ext cx="4114800" cy="237744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663440" y="2057400"/>
            <a:ext cx="4114800" cy="50292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800600" y="2093976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非導引式媒介(無線)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846320" y="2697480"/>
            <a:ext cx="3794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無線電波:  </a:t>
            </a: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全向傳送,用於廣播、WiFi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846320" y="3246120"/>
            <a:ext cx="3794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微波:  </a:t>
            </a: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直線單向,天線需對準(衛星、長途)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846320" y="3794760"/>
            <a:ext cx="3794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紅外線:  </a:t>
            </a: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短距離、無法穿牆(舊式遙控器)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 / 24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lang="en-US" sz="2000" b="1" i="0" dirty="0">
                <a:solidFill>
                  <a:srgbClr val="FFFFFF"/>
                </a:solidFill>
              </a:rPr>
              <a:t> </a:t>
            </a:r>
            <a:r>
              <a:rPr sz="2000" b="1" i="0" dirty="0">
                <a:solidFill>
                  <a:srgbClr val="FFFFFF"/>
                </a:solidFill>
              </a:rPr>
              <a:t>2  </a:t>
            </a:r>
            <a:r>
              <a:rPr sz="2000" b="1" i="0" dirty="0" err="1">
                <a:solidFill>
                  <a:srgbClr val="FFFFFF"/>
                </a:solidFill>
              </a:rPr>
              <a:t>練習與複習</a:t>
            </a:r>
            <a:endParaRPr sz="20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0000" y="822972"/>
            <a:ext cx="8184000" cy="3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0D9488"/>
                </a:solidFill>
              </a:rPr>
              <a:t>Q1.  </a:t>
            </a:r>
            <a:r>
              <a:rPr sz="1500" b="1" i="0" dirty="0" err="1">
                <a:solidFill>
                  <a:srgbClr val="0D9488"/>
                </a:solidFill>
              </a:rPr>
              <a:t>關於實體層的工作,下列何者正確</a:t>
            </a:r>
            <a:r>
              <a:rPr sz="15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0000" y="1162972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A. 決定資料走哪條路徑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000" y="1427972"/>
            <a:ext cx="8044000" cy="255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1B5E20"/>
                </a:solidFill>
              </a:rPr>
              <a:t>✓  B. 把 0與1 </a:t>
            </a:r>
            <a:r>
              <a:rPr sz="1300" b="1" i="0" dirty="0" err="1">
                <a:solidFill>
                  <a:srgbClr val="1B5E20"/>
                </a:solidFill>
              </a:rPr>
              <a:t>的位元轉換成電氣訊號送出</a:t>
            </a:r>
            <a:endParaRPr sz="1300"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000" y="1692972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C. 把網站名稱翻譯成 IP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0000" y="1957972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D. 建立可靠的連線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0000" y="2238972"/>
            <a:ext cx="8044000" cy="255000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b="0" i="1" dirty="0" err="1">
                <a:solidFill>
                  <a:srgbClr val="4E342E"/>
                </a:solidFill>
              </a:rPr>
              <a:t>解析:電腦裡的資料是</a:t>
            </a:r>
            <a:r>
              <a:rPr sz="1200" b="0" i="1" dirty="0">
                <a:solidFill>
                  <a:srgbClr val="4E342E"/>
                </a:solidFill>
              </a:rPr>
              <a:t> 0 和 1,無法直接丟進線材。實體層負責把位元轉換成電氣訊號,才能透過線材或空氣真正傳送出去。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0000" y="2592972"/>
            <a:ext cx="8184000" cy="3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0D9488"/>
                </a:solidFill>
              </a:rPr>
              <a:t>Q2.  </a:t>
            </a:r>
            <a:r>
              <a:rPr sz="1500" b="1" i="0" dirty="0" err="1">
                <a:solidFill>
                  <a:srgbClr val="0D9488"/>
                </a:solidFill>
              </a:rPr>
              <a:t>下列哪一組屬於「導引式</a:t>
            </a:r>
            <a:r>
              <a:rPr sz="1500" b="1" i="0" dirty="0">
                <a:solidFill>
                  <a:srgbClr val="0D9488"/>
                </a:solidFill>
              </a:rPr>
              <a:t>(</a:t>
            </a:r>
            <a:r>
              <a:rPr sz="1500" b="1" i="0" dirty="0" err="1">
                <a:solidFill>
                  <a:srgbClr val="0D9488"/>
                </a:solidFill>
              </a:rPr>
              <a:t>有線</a:t>
            </a:r>
            <a:r>
              <a:rPr sz="1500" b="1" i="0" dirty="0">
                <a:solidFill>
                  <a:srgbClr val="0D9488"/>
                </a:solidFill>
              </a:rPr>
              <a:t>)</a:t>
            </a:r>
            <a:r>
              <a:rPr sz="1500" b="1" i="0" dirty="0" err="1">
                <a:solidFill>
                  <a:srgbClr val="0D9488"/>
                </a:solidFill>
              </a:rPr>
              <a:t>媒介</a:t>
            </a:r>
            <a:r>
              <a:rPr sz="1500" b="1" i="0" dirty="0">
                <a:solidFill>
                  <a:srgbClr val="0D9488"/>
                </a:solidFill>
              </a:rPr>
              <a:t>」?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0000" y="2932972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A. 無線電波、微波、紅外線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0000" y="3197972"/>
            <a:ext cx="8044000" cy="255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1B5E20"/>
                </a:solidFill>
              </a:rPr>
              <a:t>✓  B. </a:t>
            </a:r>
            <a:r>
              <a:rPr sz="1300" b="1" i="0" dirty="0" err="1">
                <a:solidFill>
                  <a:srgbClr val="1B5E20"/>
                </a:solidFill>
              </a:rPr>
              <a:t>雙絞線、同軸電纜、光纖</a:t>
            </a:r>
            <a:endParaRPr sz="1300" b="1" i="0" dirty="0">
              <a:solidFill>
                <a:srgbClr val="1B5E2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0000" y="3462972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C. WiFi、藍牙、衛星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0000" y="3727972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D. 4G、5G、WiMAX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0000" y="4008972"/>
            <a:ext cx="804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解析:導引式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有線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):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雙絞線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網路線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)、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同軸電纜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第四台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)、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光纖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骨幹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)。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非導引式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無線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):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無線電波、微波、紅外線,靠電磁波在空間傳送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893500"/>
            <a:ext cx="9144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基礎網路運作原理　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把全部串起來:一個網頁的完整旅程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當你輸入網址按下 Enter,五層協定如何接力完成這件事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457200" y="1234440"/>
            <a:ext cx="8229600" cy="603504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234440"/>
            <a:ext cx="1371600" cy="60350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234440"/>
            <a:ext cx="1371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應用層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965960" y="1234440"/>
            <a:ext cx="6583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 把網址翻譯成 IP;HTTP 產生「我要這個網頁」的要求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1911096"/>
            <a:ext cx="8229600" cy="603504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1911096"/>
            <a:ext cx="1371600" cy="603504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911096"/>
            <a:ext cx="1371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傳輸層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965960" y="1911096"/>
            <a:ext cx="6583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 建立可靠連線,用埠號標明送給瀏覽器;把要求切成資料段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2587752"/>
            <a:ext cx="8229600" cy="603504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57200" y="2587752"/>
            <a:ext cx="1371600" cy="603504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" y="2587752"/>
            <a:ext cx="1371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網路層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965960" y="2587752"/>
            <a:ext cx="6583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在資料包標上來源與目的位址;路由器決定走哪條路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57200" y="3264408"/>
            <a:ext cx="8229600" cy="603504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57200" y="3264408"/>
            <a:ext cx="1371600" cy="603504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264408"/>
            <a:ext cx="1371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鏈結層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965960" y="3264408"/>
            <a:ext cx="6583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在每一段相鄰節點間,把資料包裝成訊框、標上 MAC 位址傳遞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457200" y="3941064"/>
            <a:ext cx="8229600" cy="603504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57200" y="3941064"/>
            <a:ext cx="1371600" cy="603504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" y="3941064"/>
            <a:ext cx="1371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實體層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965960" y="3941064"/>
            <a:ext cx="6583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把訊框變成電氣訊號,透過網路線、光纖或 WiFi 真正送出去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chemeClr val="accent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到了對方伺服器,再由下往上一層層拆包;回傳網頁時,整個流程反過來再走一遍。</a:t>
            </a:r>
            <a:endParaRPr lang="en-US" sz="1200" dirty="0">
              <a:solidFill>
                <a:schemeClr val="accent6"/>
              </a:solidFill>
            </a:endParaRPr>
          </a:p>
        </p:txBody>
      </p:sp>
      <p:sp>
        <p:nvSpPr>
          <p:cNvPr id="26" name="Shape 24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 / 24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9728" y="0"/>
            <a:ext cx="54864" cy="514350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5029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總結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514389" y="768561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i="1" dirty="0">
                <a:solidFill>
                  <a:schemeClr val="accent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基礎網路運作原理,記住這四個核心觀念就夠了</a:t>
            </a:r>
            <a:endParaRPr lang="en-US" sz="2800" b="1" dirty="0">
              <a:solidFill>
                <a:schemeClr val="accent6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457200" y="1828800"/>
            <a:ext cx="457200" cy="45720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64" y="1874520"/>
            <a:ext cx="347472" cy="34747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051560" y="1847088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網路是層層相連的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051560" y="2121408"/>
            <a:ext cx="3520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chemeClr val="accent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從 LAN 到 WAN 到網際網路,本質都是「設備互相通訊」,靠 ISP 層層相連</a:t>
            </a:r>
            <a:endParaRPr lang="en-US" sz="1200" dirty="0">
              <a:solidFill>
                <a:schemeClr val="accent6"/>
              </a:solidFill>
            </a:endParaRPr>
          </a:p>
        </p:txBody>
      </p:sp>
      <p:sp>
        <p:nvSpPr>
          <p:cNvPr id="10" name="Shape 7"/>
          <p:cNvSpPr/>
          <p:nvPr/>
        </p:nvSpPr>
        <p:spPr>
          <a:xfrm>
            <a:off x="4800600" y="1828800"/>
            <a:ext cx="457200" cy="457200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5464" y="1874520"/>
            <a:ext cx="347472" cy="34747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394960" y="1847088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分層是核心思想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5394960" y="2121408"/>
            <a:ext cx="3520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chemeClr val="accent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TCP/IP 五層各司其職,複雜的通訊被拆解成簡單的小任務,層層合作</a:t>
            </a:r>
            <a:endParaRPr lang="en-US" sz="1200" dirty="0">
              <a:solidFill>
                <a:schemeClr val="accent6"/>
              </a:solidFill>
            </a:endParaRPr>
          </a:p>
        </p:txBody>
      </p:sp>
      <p:sp>
        <p:nvSpPr>
          <p:cNvPr id="14" name="Shape 10"/>
          <p:cNvSpPr/>
          <p:nvPr/>
        </p:nvSpPr>
        <p:spPr>
          <a:xfrm>
            <a:off x="457200" y="3383280"/>
            <a:ext cx="457200" cy="457200"/>
          </a:xfrm>
          <a:prstGeom prst="ellipse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064" y="3429000"/>
            <a:ext cx="347472" cy="34747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051560" y="3401568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位址讓資料找到路</a:t>
            </a:r>
            <a:endParaRPr lang="en-US" sz="1600" dirty="0"/>
          </a:p>
        </p:txBody>
      </p:sp>
      <p:sp>
        <p:nvSpPr>
          <p:cNvPr id="17" name="Text 12"/>
          <p:cNvSpPr/>
          <p:nvPr/>
        </p:nvSpPr>
        <p:spPr>
          <a:xfrm>
            <a:off x="1051560" y="3675888"/>
            <a:ext cx="3520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chemeClr val="accent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找到對的電腦、埠號找到對的程式、DNS 把名字翻成 IP</a:t>
            </a:r>
            <a:endParaRPr lang="en-US" sz="1200" dirty="0">
              <a:solidFill>
                <a:schemeClr val="accent6"/>
              </a:solidFill>
            </a:endParaRPr>
          </a:p>
        </p:txBody>
      </p:sp>
      <p:sp>
        <p:nvSpPr>
          <p:cNvPr id="18" name="Shape 13"/>
          <p:cNvSpPr/>
          <p:nvPr/>
        </p:nvSpPr>
        <p:spPr>
          <a:xfrm>
            <a:off x="4800600" y="3383280"/>
            <a:ext cx="457200" cy="457200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5464" y="3429000"/>
            <a:ext cx="347472" cy="34747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5394960" y="3401568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最後都變成訊號</a:t>
            </a:r>
            <a:endParaRPr lang="en-US" sz="1600" dirty="0"/>
          </a:p>
        </p:txBody>
      </p:sp>
      <p:sp>
        <p:nvSpPr>
          <p:cNvPr id="21" name="Text 15"/>
          <p:cNvSpPr/>
          <p:nvPr/>
        </p:nvSpPr>
        <p:spPr>
          <a:xfrm>
            <a:off x="5394960" y="3675888"/>
            <a:ext cx="3520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chemeClr val="accent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不管網頁多複雜,最底層都是把 0與1 變成訊號,透過線材或空氣傳送</a:t>
            </a:r>
            <a:endParaRPr lang="en-US" sz="1200" dirty="0">
              <a:solidFill>
                <a:schemeClr val="accent6"/>
              </a:solidFill>
            </a:endParaRPr>
          </a:p>
        </p:txBody>
      </p:sp>
      <p:sp>
        <p:nvSpPr>
          <p:cNvPr id="22" name="Shape 16"/>
          <p:cNvSpPr/>
          <p:nvPr/>
        </p:nvSpPr>
        <p:spPr>
          <a:xfrm>
            <a:off x="457200" y="4690872"/>
            <a:ext cx="8321040" cy="25603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640080" y="4709160"/>
            <a:ext cx="7955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亞洲大學資訊發展處　｜　基礎網路運作原理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3020</Words>
  <Application>Microsoft Office PowerPoint</Application>
  <PresentationFormat>如螢幕大小 (16:9)</PresentationFormat>
  <Paragraphs>262</Paragraphs>
  <Slides>10</Slides>
  <Notes>10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4" baseType="lpstr">
      <vt:lpstr>Aptos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基礎網路運作原理</dc:title>
  <dc:subject>PptxGenJS Presentation</dc:subject>
  <dc:creator>PptxGenJS</dc:creator>
  <cp:lastModifiedBy>杜若慈</cp:lastModifiedBy>
  <cp:revision>5</cp:revision>
  <dcterms:created xsi:type="dcterms:W3CDTF">2026-06-02T21:50:26Z</dcterms:created>
  <dcterms:modified xsi:type="dcterms:W3CDTF">2026-08-05T01:22:01Z</dcterms:modified>
</cp:coreProperties>
</file>