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72" r:id="rId2"/>
    <p:sldId id="273" r:id="rId3"/>
    <p:sldId id="274" r:id="rId4"/>
    <p:sldId id="275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8" r:id="rId23"/>
    <p:sldId id="309" r:id="rId24"/>
    <p:sldId id="310" r:id="rId25"/>
  </p:sldIdLst>
  <p:sldSz cx="12192000" cy="6858000"/>
  <p:notesSz cx="6858000" cy="9144000"/>
  <p:embeddedFontLst>
    <p:embeddedFont>
      <p:font typeface="Play" panose="02020500000000000000" charset="0"/>
      <p:regular r:id="rId27"/>
      <p:bold r:id="rId28"/>
    </p:embeddedFont>
    <p:embeddedFont>
      <p:font typeface="標楷體" panose="03000509000000000000" pitchFamily="65" charset="-120"/>
      <p:regular r:id="rId29"/>
    </p:embeddedFont>
    <p:embeddedFont>
      <p:font typeface="標楷體" panose="03000509000000000000" pitchFamily="65" charset="-120"/>
      <p:regular r:id="rId29"/>
    </p:embeddedFont>
    <p:embeddedFont>
      <p:font typeface="微軟正黑體" panose="020B0604030504040204" pitchFamily="34" charset="-12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7" roundtripDataSignature="AMtx7mjcaw5ReX1dKfTCxWDzQtpeHkJ15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027" autoAdjust="0"/>
  </p:normalViewPr>
  <p:slideViewPr>
    <p:cSldViewPr snapToGrid="0">
      <p:cViewPr varScale="1">
        <p:scale>
          <a:sx n="61" d="100"/>
          <a:sy n="61" d="100"/>
        </p:scale>
        <p:origin x="72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87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90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我想讓大家認識兩個概念：數位身分和數位足跡。</a:t>
            </a:r>
          </a:p>
          <a:p>
            <a:endParaRPr dirty="0"/>
          </a:p>
          <a:p>
            <a:r>
              <a:rPr dirty="0"/>
              <a:t>數位身分是你「主動」選擇公開的你。帳號名稱、學號、大頭貼、公開貼文、追蹤名單——這是你想讓別人看到的版本。</a:t>
            </a:r>
          </a:p>
          <a:p>
            <a:endParaRPr dirty="0"/>
          </a:p>
          <a:p>
            <a:r>
              <a:rPr dirty="0"/>
              <a:t>數位足跡是你「被動」留下的你。搜尋紀錄、瀏覽歷史、按讚、停留秒數、GPS 定位、購物紀錄——這是系統 24 小時默默記錄的版本。</a:t>
            </a:r>
          </a:p>
          <a:p>
            <a:endParaRPr dirty="0"/>
          </a:p>
          <a:p>
            <a:r>
              <a:rPr dirty="0"/>
              <a:t>比喻來說：數位身分是冰山水面上的部分，你以為那就是全部；但數位足跡是水面下龐大的冰山，才是平台真正看到的你。更重要的是，這些足跡一旦產生，極難完全刪除，就算你把貼文刪掉，平台後端的行為紀錄還是可能保留著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6" name="Google Shape;87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地圖是一個很好的例子，說明「方便」背後有多少資料在流動。</a:t>
            </a:r>
          </a:p>
          <a:p>
            <a:endParaRPr dirty="0"/>
          </a:p>
          <a:p>
            <a:r>
              <a:rPr dirty="0"/>
              <a:t>地圖服務知道你的常去地點——學校、宿舍、打工處、朋友家——能推測你的整個生活圈。知道你的通勤習慣，何時出門、何時回家。知道你搜尋過哪些地點，反映你的意圖和需求。</a:t>
            </a:r>
          </a:p>
          <a:p>
            <a:endParaRPr dirty="0"/>
          </a:p>
          <a:p>
            <a:r>
              <a:rPr dirty="0"/>
              <a:t>有一個比較少人想到的風險：如果你的帳號被盜，或者你在用的地圖 App 有問題，你的完整移動紀錄就外洩了。對跟蹤者來說，這是一份詳細的行蹤時間表。</a:t>
            </a:r>
          </a:p>
          <a:p>
            <a:endParaRPr dirty="0"/>
          </a:p>
          <a:p>
            <a:r>
              <a:rPr dirty="0"/>
              <a:t>分級原則在這裡也適用：用地圖導航沒問題，但關閉不必要的「後台持續定位」——你又不是永遠都在導航，為什麼要讓 App 一直知道你在哪？</a:t>
            </a:r>
          </a:p>
          <a:p>
            <a:endParaRPr dirty="0"/>
          </a:p>
        </p:txBody>
      </p:sp>
      <p:sp>
        <p:nvSpPr>
          <p:cNvPr id="877" name="Google Shape;877;p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5" name="Google Shape;90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停留時間這個訊號，說明了一件事：所有動作都是訊號，連「不動作」也是。</a:t>
            </a:r>
          </a:p>
          <a:p>
            <a:endParaRPr dirty="0"/>
          </a:p>
          <a:p>
            <a:r>
              <a:rPr dirty="0"/>
              <a:t>平台讀取的訊號包括：按讚、收藏是正向訊號；滑掉、跳過是負向訊號，清楚告訴平台你不喜歡什麼；停留時間、暫停、回看是隱性訊號，你沒有表態，但行為出賣了你的興趣。</a:t>
            </a:r>
          </a:p>
          <a:p>
            <a:endParaRPr dirty="0"/>
          </a:p>
          <a:p>
            <a:r>
              <a:rPr dirty="0"/>
              <a:t>一個有趣的例子：你從沒按過某人的讚，但每次都看完他的限動。平台認定你對這個人高度感興趣，開始把他的內容排到最前面。這解釋了為什麼演算法有時「好像知道你偷偷在意誰」。</a:t>
            </a:r>
          </a:p>
          <a:p>
            <a:endParaRPr dirty="0"/>
          </a:p>
          <a:p>
            <a:r>
              <a:rPr dirty="0"/>
              <a:t>理解這個機制，下次滑手機的時候，你會更清楚地感受到：是你在選內容，還是內容在選你。</a:t>
            </a:r>
          </a:p>
          <a:p>
            <a:endParaRPr dirty="0"/>
          </a:p>
        </p:txBody>
      </p:sp>
      <p:sp>
        <p:nvSpPr>
          <p:cNvPr id="906" name="Google Shape;906;p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現在介紹一個方式，讓你親眼看見自己的資料有多少。</a:t>
            </a:r>
          </a:p>
          <a:p>
            <a:endParaRPr dirty="0"/>
          </a:p>
          <a:p>
            <a:r>
              <a:rPr dirty="0"/>
              <a:t>Google 有一個服務叫 Google Takeout（takeout.google.com），可以下載你帳號裡所有的資料，包括搜尋紀錄、位置歷史、YouTube 觀看紀錄。Instagram 在設定裡也可以下載「你的資料」。</a:t>
            </a:r>
          </a:p>
          <a:p>
            <a:endParaRPr dirty="0"/>
          </a:p>
          <a:p>
            <a:r>
              <a:rPr dirty="0"/>
              <a:t>很多人第一次看到這份資料，都會震驚。Google 地圖記錄了你過去幾年每天去過的每個地方，IG 有你所有按讚和互動的詳細清單，平台還會列出它為你貼的「興趣標籤」——可能包含你從沒主動說過的特徵。</a:t>
            </a:r>
          </a:p>
          <a:p>
            <a:endParaRPr dirty="0"/>
          </a:p>
          <a:p>
            <a:r>
              <a:rPr dirty="0"/>
              <a:t>因為下載需要幾小時，建議現在去提交下載申請，當作課後作業。下次上課把你覺得最意外的發現帶來分享。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演算法能精準推薦廣告，主要依賴的是什麼？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你長期累積的搜尋、瀏覽、停留等行為資料分析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br>
              <a:rPr lang="en-US" altLang="zh-TW" sz="1200" b="0" dirty="0">
                <a:solidFill>
                  <a:srgbClr val="1A237E"/>
                </a:solidFill>
              </a:rPr>
            </a:br>
            <a:r>
              <a:rPr lang="zh-TW" altLang="en-US" sz="1200" i="1" dirty="0">
                <a:solidFill>
                  <a:srgbClr val="4E342E"/>
                </a:solidFill>
              </a:rPr>
              <a:t>解析：光靠行為資料分析，演算法就已足夠精準，不需要偷聽。</a:t>
            </a:r>
            <a:endParaRPr lang="en-US" altLang="zh-TW" sz="1200" i="1" dirty="0">
              <a:solidFill>
                <a:srgbClr val="4E342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altLang="zh-TW" sz="1200" b="1" i="1" dirty="0">
              <a:solidFill>
                <a:srgbClr val="4E342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2. </a:t>
            </a:r>
            <a:r>
              <a:rPr lang="zh-TW" altLang="en-US" sz="1200" b="0" dirty="0">
                <a:solidFill>
                  <a:srgbClr val="1A237E"/>
                </a:solidFill>
              </a:rPr>
              <a:t>被動足跡與主動足跡相比，數量大約是多少倍？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C. </a:t>
            </a:r>
            <a:r>
              <a:rPr lang="zh-TW" altLang="en-US" sz="1200" b="0" dirty="0">
                <a:solidFill>
                  <a:srgbClr val="1B5E20"/>
                </a:solidFill>
              </a:rPr>
              <a:t>被動足跡通常是主動足跡的 </a:t>
            </a:r>
            <a:r>
              <a:rPr lang="en-US" altLang="zh-TW" sz="1200" b="0" dirty="0">
                <a:solidFill>
                  <a:srgbClr val="1B5E20"/>
                </a:solidFill>
              </a:rPr>
              <a:t>10 </a:t>
            </a:r>
            <a:r>
              <a:rPr lang="zh-TW" altLang="en-US" sz="1200" b="0" dirty="0">
                <a:solidFill>
                  <a:srgbClr val="1B5E20"/>
                </a:solidFill>
              </a:rPr>
              <a:t>倍以上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解析：你一天發 </a:t>
            </a:r>
            <a:r>
              <a:rPr lang="en-US" altLang="zh-TW" sz="1200" i="1" dirty="0">
                <a:solidFill>
                  <a:srgbClr val="4E342E"/>
                </a:solidFill>
              </a:rPr>
              <a:t>3 </a:t>
            </a:r>
            <a:r>
              <a:rPr lang="zh-TW" altLang="en-US" sz="1200" i="1" dirty="0">
                <a:solidFill>
                  <a:srgbClr val="4E342E"/>
                </a:solidFill>
              </a:rPr>
              <a:t>則限動、按 </a:t>
            </a:r>
            <a:r>
              <a:rPr lang="en-US" altLang="zh-TW" sz="1200" i="1" dirty="0">
                <a:solidFill>
                  <a:srgbClr val="4E342E"/>
                </a:solidFill>
              </a:rPr>
              <a:t>20 </a:t>
            </a:r>
            <a:r>
              <a:rPr lang="zh-TW" altLang="en-US" sz="1200" i="1" dirty="0">
                <a:solidFill>
                  <a:srgbClr val="4E342E"/>
                </a:solidFill>
              </a:rPr>
              <a:t>個讚，但平台同時記錄了你滑過的 </a:t>
            </a:r>
            <a:r>
              <a:rPr lang="en-US" altLang="zh-TW" sz="1200" i="1" dirty="0">
                <a:solidFill>
                  <a:srgbClr val="4E342E"/>
                </a:solidFill>
              </a:rPr>
              <a:t>200 </a:t>
            </a:r>
            <a:r>
              <a:rPr lang="zh-TW" altLang="en-US" sz="1200" i="1" dirty="0">
                <a:solidFill>
                  <a:srgbClr val="4E342E"/>
                </a:solidFill>
              </a:rPr>
              <a:t>則內容、停留秒數等大量被動資料。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9391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4" name="Google Shape;934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 err="1"/>
              <a:t>我們接下來進入</a:t>
            </a:r>
            <a:r>
              <a:rPr lang="zh-TW" altLang="en-US" dirty="0"/>
              <a:t>六</a:t>
            </a:r>
            <a:r>
              <a:rPr dirty="0" err="1"/>
              <a:t>大風險</a:t>
            </a:r>
            <a:r>
              <a:rPr dirty="0"/>
              <a:t>。</a:t>
            </a:r>
          </a:p>
          <a:p>
            <a:endParaRPr dirty="0"/>
          </a:p>
          <a:p>
            <a:r>
              <a:rPr dirty="0"/>
              <a:t>先說一個整體框架：大學生最常見的資安風險，不是來自高深的駭客技術，而是來自三個日常習慣——太方便、太信任、太急。</a:t>
            </a:r>
          </a:p>
          <a:p>
            <a:endParaRPr dirty="0"/>
          </a:p>
          <a:p>
            <a:r>
              <a:rPr dirty="0"/>
              <a:t>太方便：為了省事犧牲安全，比如到處用同一組密碼、看到 Wi-Fi 就連。太信任：對來訊、連結、平台缺乏警覺，覺得「看起來是真的就是真的」。太急：在情緒或時間壓力下倉促行動，收到「帳號將被停用」就慌了。</a:t>
            </a:r>
          </a:p>
          <a:p>
            <a:endParaRPr dirty="0"/>
          </a:p>
          <a:p>
            <a:r>
              <a:rPr dirty="0"/>
              <a:t>後面的每個風險，都能對應回這三個「太」。把這個框架記起來，下次遇到可疑情況，問自己：我是不是太方便、太信任、還是太急了？</a:t>
            </a:r>
          </a:p>
          <a:p>
            <a:endParaRPr dirty="0"/>
          </a:p>
        </p:txBody>
      </p:sp>
      <p:sp>
        <p:nvSpPr>
          <p:cNvPr id="935" name="Google Shape;935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0" name="Google Shape;940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「便利不等於安全」，我們把這句話拆開來看一下。</a:t>
            </a:r>
          </a:p>
          <a:p>
            <a:endParaRPr dirty="0"/>
          </a:p>
          <a:p>
            <a:r>
              <a:rPr dirty="0"/>
              <a:t>一鍵登入很方便，但你用一個帳號連動了十幾個服務，這個帳號一出事，影響範圍更大。自動儲存密碼很方便，但手機一借出去或丟掉，密碼全暴露。連公共 Wi-Fi 很方便，但不適合做任何需要輸入密碼的事。AI 幫你快速生成答案，但它給的不保證是正確的。</a:t>
            </a:r>
          </a:p>
          <a:p>
            <a:endParaRPr dirty="0"/>
          </a:p>
          <a:p>
            <a:r>
              <a:rPr dirty="0"/>
              <a:t>每一個「方便」的背後，都有一個對應的代價。我不是要你放棄這些便利，而是要你「知道代價是什麼，然後有意識地決定」。</a:t>
            </a:r>
          </a:p>
          <a:p>
            <a:endParaRPr dirty="0"/>
          </a:p>
          <a:p>
            <a:r>
              <a:rPr dirty="0"/>
              <a:t>比喻一下：開車很方便，但你不會閉著眼睛開。享受便利，同時保持應有的警覺，不是二選一，是兩件事同時做。</a:t>
            </a:r>
          </a:p>
          <a:p>
            <a:endParaRPr dirty="0"/>
          </a:p>
        </p:txBody>
      </p:sp>
      <p:sp>
        <p:nvSpPr>
          <p:cNvPr id="941" name="Google Shape;941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大學生最常見的資安風險，通常來自哪三種習慣？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太方便、太信任、太急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解析：「太方便」（同一組密碼）、「太信任」（不疑有他就點連結）、「太急」（急迫通知讓你慌了手腳）。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59587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1" name="Google Shape;971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第一個風險：密碼重複使用，也是影響範圍最廣的一個。</a:t>
            </a:r>
          </a:p>
          <a:p>
            <a:endParaRPr dirty="0"/>
          </a:p>
          <a:p>
            <a:r>
              <a:rPr dirty="0"/>
              <a:t>核心問題是骨牌效應：如果你在學校、社群、購物都用同一組密碼，任一個網站外洩，攻擊者就自動拿這組密碼去試你所有其他平台，成功率很高。</a:t>
            </a:r>
          </a:p>
          <a:p>
            <a:endParaRPr dirty="0"/>
          </a:p>
          <a:p>
            <a:r>
              <a:rPr dirty="0"/>
              <a:t>最危險的情境是 Email 被攻破。Email 是你重設其他帳號密碼的收件地，一旦 Email 失守，攻擊者就能攔截所有「忘記密碼」的驗證信，等於所有帳號的最後防線都沒了。</a:t>
            </a:r>
          </a:p>
          <a:p>
            <a:endParaRPr dirty="0"/>
          </a:p>
          <a:p>
            <a:r>
              <a:rPr dirty="0"/>
              <a:t>解決方案有三個。一，重要帳號各用不同的強密碼。二，開啟雙重驗證。三，使用密碼管理器，例如免費開源的 Bitwarden，它能幫你為每個帳號產生並記住獨立的強密碼，你只需要記住一個主密碼。</a:t>
            </a:r>
          </a:p>
          <a:p>
            <a:endParaRPr dirty="0"/>
          </a:p>
        </p:txBody>
      </p:sp>
      <p:sp>
        <p:nvSpPr>
          <p:cNvPr id="972" name="Google Shape;972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第二個風險：公共 Wi-Fi，我們深入說一個具體的攻擊手法叫「邪惡雙胞胎」。</a:t>
            </a:r>
          </a:p>
          <a:p>
            <a:endParaRPr dirty="0"/>
          </a:p>
          <a:p>
            <a:r>
              <a:rPr dirty="0"/>
              <a:t>攻擊者會在你旁邊架設一個名稱看起來完全合理的假熱點。例如在學校附近架一個「Asia_University_Free」，在咖啡廳架一個「Starbucks_Guest_2」。你看名稱覺得這應該是官方的，就連上去了，但你的所有流量都經過攻擊者的設備。</a:t>
            </a:r>
          </a:p>
          <a:p>
            <a:endParaRPr dirty="0"/>
          </a:p>
          <a:p>
            <a:r>
              <a:rPr dirty="0"/>
              <a:t>辨識原則：官方 Wi-Fi 名稱通常固定且簡單，凡是「多了 Free、多了數字、拼法略有不同」的都要懷疑。</a:t>
            </a:r>
          </a:p>
          <a:p>
            <a:endParaRPr dirty="0"/>
          </a:p>
          <a:p>
            <a:r>
              <a:rPr dirty="0"/>
              <a:t>三個保護做法：重要操作改用手機個人熱點，這是最安全的。長途旅行或長時間使用公共網路，可以用 VPN。金融操作絕對不要在公共網路上進行。</a:t>
            </a:r>
          </a:p>
          <a:p>
            <a:endParaRPr dirty="0"/>
          </a:p>
        </p:txBody>
      </p:sp>
      <p:sp>
        <p:nvSpPr>
          <p:cNvPr id="1001" name="Google Shape;1001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9" name="Google Shape;1029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第三個風險：不明連結和附件。</a:t>
            </a:r>
          </a:p>
          <a:p>
            <a:endParaRPr dirty="0"/>
          </a:p>
          <a:p>
            <a:r>
              <a:rPr dirty="0"/>
              <a:t>詐騙訊息通常用三種情緒來誘導你：期待（「您的包裹配送失敗」）、恐懼（「您的帳號有異常登入」）、貪念（「您中了特等獎」）。包裝成簡訊、Email 附件或短網址。</a:t>
            </a:r>
          </a:p>
          <a:p>
            <a:endParaRPr dirty="0"/>
          </a:p>
          <a:p>
            <a:r>
              <a:rPr dirty="0"/>
              <a:t>今天教你一個實用的技能：看懂網址。網址裡真正決定你去哪的，是最後一個斜線前的主要網域。舉例：如果你看到一個連結是 asia.edu.tw.fake-login.com，前面有 asia.edu.tw 感覺很正常，但真正的網域是 fake-login.com，asia.edu.tw 只是用來混淆你視線的前綴。</a:t>
            </a:r>
          </a:p>
          <a:p>
            <a:endParaRPr dirty="0"/>
          </a:p>
          <a:p>
            <a:r>
              <a:rPr dirty="0"/>
              <a:t>養成一個習慣：點任何連結之前，先停三秒，確認來源和網址。多這三秒，往往能避開一場災難。</a:t>
            </a:r>
          </a:p>
          <a:p>
            <a:endParaRPr dirty="0"/>
          </a:p>
        </p:txBody>
      </p:sp>
      <p:sp>
        <p:nvSpPr>
          <p:cNvPr id="1030" name="Google Shape;1030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你有沒有發現，你在不同的平台，呈現的是不同版本的自己？</a:t>
            </a:r>
          </a:p>
          <a:p>
            <a:endParaRPr dirty="0"/>
          </a:p>
          <a:p>
            <a:r>
              <a:rPr dirty="0"/>
              <a:t>LINE 的你，面對家人和系上群組，比較正式。IG 的你，有精心維護的主帳，可能還有私密的小帳或摯友限動。Threads 的你，可能更直接，敢講一些 IG 不講的話。Discord 的你，是遊戲社群或讀書會裡的你。</a:t>
            </a:r>
          </a:p>
          <a:p>
            <a:endParaRPr dirty="0"/>
          </a:p>
          <a:p>
            <a:r>
              <a:rPr dirty="0"/>
              <a:t>研究顯示，台灣使用者平均使用六點五個社群平台。也就是說，你有六七個不同版本的自己同時在線上運作。</a:t>
            </a:r>
          </a:p>
          <a:p>
            <a:endParaRPr dirty="0"/>
          </a:p>
          <a:p>
            <a:r>
              <a:rPr dirty="0"/>
              <a:t>有一個概念叫「情境崩解」——你在摯友限動說的話，如果被截圖流出去，流到完全不同的情境，原本合理的內容可能就變成問題。這個概念等一下的案例會用到。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下列哪個網址最可能是釣魚網站？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C. https://asia.edu.tw.fake-login.com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i="1" dirty="0">
                <a:solidFill>
                  <a:srgbClr val="4E342E"/>
                </a:solidFill>
              </a:rPr>
              <a:t>解析：真正的網域是最後一個斜線前的部分：</a:t>
            </a:r>
            <a:r>
              <a:rPr lang="en-US" altLang="zh-TW" sz="1200" b="0" i="1" dirty="0">
                <a:solidFill>
                  <a:srgbClr val="4E342E"/>
                </a:solidFill>
              </a:rPr>
              <a:t>fake-login.com</a:t>
            </a:r>
            <a:r>
              <a:rPr lang="zh-TW" altLang="en-US" sz="1200" b="0" i="1" dirty="0">
                <a:solidFill>
                  <a:srgbClr val="4E342E"/>
                </a:solidFill>
              </a:rPr>
              <a:t>。</a:t>
            </a:r>
            <a:r>
              <a:rPr lang="en-US" altLang="zh-TW" sz="1200" b="0" i="1" dirty="0">
                <a:solidFill>
                  <a:srgbClr val="4E342E"/>
                </a:solidFill>
              </a:rPr>
              <a:t>asia.edu.tw </a:t>
            </a:r>
            <a:r>
              <a:rPr lang="zh-TW" altLang="en-US" sz="1200" b="0" i="1" dirty="0">
                <a:solidFill>
                  <a:srgbClr val="4E342E"/>
                </a:solidFill>
              </a:rPr>
              <a:t>只是前綴，用來讓你放鬆警惕。</a:t>
            </a:r>
            <a:endParaRPr lang="zh-TW" altLang="en-US" sz="1200" b="0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1834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8" name="Google Shape;1058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第四個風險：社群過度揭露，核心概念是「資訊拼圖」。</a:t>
            </a:r>
          </a:p>
          <a:p>
            <a:endParaRPr dirty="0"/>
          </a:p>
          <a:p>
            <a:r>
              <a:rPr dirty="0"/>
              <a:t>每一塊資訊單看都無害。你公開了課表，告訴別人你週二下午在哪棟樓。你打卡了一家咖啡廳，告訴別人你在哪個區域。你發了一則說在宿舍備考的限動，告訴別人你晚上不會出門。</a:t>
            </a:r>
          </a:p>
          <a:p>
            <a:endParaRPr dirty="0"/>
          </a:p>
          <a:p>
            <a:r>
              <a:rPr dirty="0"/>
              <a:t>這些碎片單獨看都沒問題，但拼在一起就是你完整的行蹤時間表。對跟蹤者或有惡意的人來說，這是現成的資訊。</a:t>
            </a:r>
          </a:p>
          <a:p>
            <a:endParaRPr dirty="0"/>
          </a:p>
          <a:p>
            <a:r>
              <a:rPr dirty="0"/>
              <a:t>還有兩點提醒。第一，限時動態「24小時後消失」是錯覺，截圖是永久的。第二，你自己很謹慎，但朋友的一個標記，就可能洩漏你不想公開的位置和行程。隱私不只取決於你一個人。</a:t>
            </a:r>
          </a:p>
          <a:p>
            <a:endParaRPr dirty="0"/>
          </a:p>
          <a:p>
            <a:r>
              <a:rPr dirty="0"/>
              <a:t>分享前自問三個問題：誰看得到？會留多久？能不能被拼圖？</a:t>
            </a:r>
          </a:p>
          <a:p>
            <a:endParaRPr dirty="0"/>
          </a:p>
        </p:txBody>
      </p:sp>
      <p:sp>
        <p:nvSpPr>
          <p:cNvPr id="1059" name="Google Shape;1059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7" name="Google Shape;1087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第五個風險是 AI 時代特有的：生成式 AI 真假難辨。</a:t>
            </a:r>
          </a:p>
          <a:p>
            <a:endParaRPr dirty="0"/>
          </a:p>
          <a:p>
            <a:r>
              <a:rPr dirty="0"/>
              <a:t>生成式 AI 現在能高擬真地偽造四種形式：文字（看起來正式的假新聞、假論文）、圖片（不存在的場景和人物）、影片（Deepfake，讓任何人「說出」他從沒說過的話）、聲音（克隆任何人的聲音）。</a:t>
            </a:r>
          </a:p>
          <a:p>
            <a:endParaRPr dirty="0"/>
          </a:p>
          <a:p>
            <a:r>
              <a:rPr dirty="0"/>
              <a:t>在 AI 時代，我們需要建立一個新的判準：越看起來逼真、越看起來正式的，越需要查證。過去「看起來真不真」能幫助我們判斷，但現在這個直覺已經失效了。</a:t>
            </a:r>
          </a:p>
          <a:p>
            <a:endParaRPr dirty="0"/>
          </a:p>
          <a:p>
            <a:r>
              <a:rPr dirty="0"/>
              <a:t>特別要提一點：聲音克隆現在只需要約三秒的語音樣本就能完成。你公開的限動、語音訊息、訪談，都可能成為樣本來源。下一頁會說一個具體的詐騙手法。</a:t>
            </a:r>
          </a:p>
          <a:p>
            <a:endParaRPr dirty="0"/>
          </a:p>
        </p:txBody>
      </p:sp>
      <p:sp>
        <p:nvSpPr>
          <p:cNvPr id="1088" name="Google Shape;1088;p4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3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這是新增的第六個風險：AI 深偽語音詐騙，也是 2024 到 2025 年成長最快的詐騙類型之一。</a:t>
            </a:r>
          </a:p>
          <a:p>
            <a:endParaRPr dirty="0"/>
          </a:p>
          <a:p>
            <a:r>
              <a:rPr dirty="0"/>
              <a:t>典型的詐騙劇本是這樣：你接到一通電話，聽到像是媽媽或孩子的聲音，非常驚慌地說「我出車禍了，快匯錢過來，不要打電話給別人」。聲音極為逼真，加上情緒衝擊和時間壓力，讓你來不及冷靜判斷。</a:t>
            </a:r>
          </a:p>
          <a:p>
            <a:endParaRPr dirty="0"/>
          </a:p>
          <a:p>
            <a:r>
              <a:rPr dirty="0"/>
              <a:t>防禦的做法有三個。第一，接到緊急求助的電話，先掛斷。第二，用你手機通訊錄裡原本就存的號碼回撥，不要回撥來電顯示的那個號碼。第三，可以和家人事先約定一個通關密語，用於緊急情況的身份確認。</a:t>
            </a:r>
          </a:p>
          <a:p>
            <a:endParaRPr dirty="0"/>
          </a:p>
          <a:p>
            <a:r>
              <a:rPr dirty="0"/>
              <a:t>「先掛斷」是最重要的那個動作。情緒越急，越要先停一下。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en-US" altLang="zh-TW" sz="1200" b="0" dirty="0">
                <a:solidFill>
                  <a:srgbClr val="1A237E"/>
                </a:solidFill>
              </a:rPr>
              <a:t>AI </a:t>
            </a:r>
            <a:r>
              <a:rPr lang="zh-TW" altLang="en-US" sz="1200" b="0" dirty="0">
                <a:solidFill>
                  <a:srgbClr val="1A237E"/>
                </a:solidFill>
              </a:rPr>
              <a:t>語音克隆詐騙打來說「媽媽出車禍了，快匯錢」，第一步應該？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 </a:t>
            </a:r>
            <a:r>
              <a:rPr lang="en-US" altLang="zh-TW" sz="1200" b="0" dirty="0">
                <a:solidFill>
                  <a:srgbClr val="1B5E20"/>
                </a:solidFill>
              </a:rPr>
              <a:t>B. </a:t>
            </a:r>
            <a:r>
              <a:rPr lang="zh-TW" altLang="en-US" sz="1200" b="0" dirty="0">
                <a:solidFill>
                  <a:srgbClr val="1B5E20"/>
                </a:solidFill>
              </a:rPr>
              <a:t>先掛斷，再用通訊錄裡原本存的號碼撥回去確認</a:t>
            </a:r>
            <a:endParaRPr lang="en-US" altLang="zh-TW" sz="1200" b="0" dirty="0">
              <a:solidFill>
                <a:srgbClr val="1B5E20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解析：先掛斷是最重要的動作。情緒越急，越要先停下來。回撥要用手機通訊錄裡原本存的號碼。</a:t>
            </a: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08149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你有沒有這個經驗：跟朋友聊到某樣東西，沒多久手機就推了相關廣告，感覺「手機在偷聽我」？</a:t>
            </a:r>
          </a:p>
          <a:p>
            <a:endParaRPr dirty="0"/>
          </a:p>
          <a:p>
            <a:r>
              <a:rPr dirty="0"/>
              <a:t>真相是：演算法根本不需要偷聽，光靠你的行為就夠了。你上週搜尋過什麼、你去過哪個商圈、你的朋友最近在看什麼、你在某個商品頁面停留了多久——這些訊號合在一起，就能推測出你的興趣。</a:t>
            </a:r>
          </a:p>
          <a:p>
            <a:endParaRPr dirty="0"/>
          </a:p>
          <a:p>
            <a:r>
              <a:rPr dirty="0"/>
              <a:t>平台的運作流程是：蒐集你的行為資料 → 分析出你的偏好模式 → 預測你接下來想看什麼 → 推薦內容和廣告。而且這個迴圈不斷強化——你看得越多，它越懂你，它越懂你，你就越停不下來。</a:t>
            </a:r>
          </a:p>
          <a:p>
            <a:endParaRPr dirty="0"/>
          </a:p>
          <a:p>
            <a:r>
              <a:rPr dirty="0"/>
              <a:t>「你以為你在選內容，其實是內容在選你。」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dirty="0">
                <a:solidFill>
                  <a:srgbClr val="FFFFFF"/>
                </a:solidFill>
              </a:rPr>
              <a:t>練習與複習</a:t>
            </a:r>
            <a:endParaRPr lang="en-US" altLang="zh-TW" sz="1200" b="0" dirty="0">
              <a:solidFill>
                <a:srgbClr val="FFFFFF"/>
              </a:solidFill>
            </a:endParaRP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「數位身分」和「數位足跡」的最大差異是什麼？</a:t>
            </a:r>
            <a:endParaRPr lang="en-US" altLang="zh-TW" sz="1200" b="0" dirty="0">
              <a:solidFill>
                <a:srgbClr val="1A237E"/>
              </a:solidFill>
            </a:endParaRP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b="0" dirty="0">
                <a:solidFill>
                  <a:srgbClr val="1A237E"/>
                </a:solidFill>
              </a:rPr>
              <a:t>答案</a:t>
            </a:r>
            <a:r>
              <a:rPr lang="en-US" altLang="zh-TW" sz="1200" b="0" dirty="0">
                <a:solidFill>
                  <a:srgbClr val="1A237E"/>
                </a:solidFill>
              </a:rPr>
              <a:t>:</a:t>
            </a:r>
            <a:r>
              <a:rPr lang="zh-TW" altLang="en-US" sz="1200" b="0" dirty="0">
                <a:solidFill>
                  <a:srgbClr val="1A237E"/>
                </a:solidFill>
              </a:rPr>
              <a:t> </a:t>
            </a:r>
            <a:r>
              <a:rPr lang="en-US" altLang="zh-TW" sz="1200" b="0" dirty="0">
                <a:solidFill>
                  <a:srgbClr val="1B5E20"/>
                </a:solidFill>
              </a:rPr>
              <a:t>A. </a:t>
            </a:r>
            <a:r>
              <a:rPr lang="zh-TW" altLang="en-US" sz="1200" b="0" dirty="0">
                <a:solidFill>
                  <a:srgbClr val="1B5E20"/>
                </a:solidFill>
              </a:rPr>
              <a:t>數位身分是你主動公開的，數位足跡是系統被動記錄的</a:t>
            </a:r>
          </a:p>
          <a:p>
            <a:pPr marL="2286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zh-TW" altLang="en-US" sz="1200" i="1" dirty="0">
                <a:solidFill>
                  <a:srgbClr val="4E342E"/>
                </a:solidFill>
              </a:rPr>
              <a:t>解析：大頭貼、公開貼文是你主動選擇的數位身分；搜尋紀錄、停留時間是平台被動記錄的數位足跡。</a:t>
            </a:r>
            <a:br>
              <a:rPr lang="en-US" altLang="zh-TW" sz="1200" b="1" dirty="0">
                <a:solidFill>
                  <a:srgbClr val="1A237E"/>
                </a:solidFill>
              </a:rPr>
            </a:br>
            <a:endParaRPr lang="zh-TW" altLang="en-US" sz="1200" b="1" dirty="0">
              <a:solidFill>
                <a:srgbClr val="1A237E"/>
              </a:solidFill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4076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6" name="Google Shape;73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我們知道了你每天用哪些服務，接下來要更深入看：你用過之後，到底留下了什麼，這些東西又是怎麼被利用的？</a:t>
            </a:r>
          </a:p>
          <a:p>
            <a:endParaRPr dirty="0"/>
          </a:p>
          <a:p>
            <a:r>
              <a:rPr dirty="0"/>
              <a:t>這是今天課程裡概念最深的一段，大概八到十分鐘。我們會看足跡的種類、主動和被動足跡的差距，以及平台如何用這些足跡來預測你。</a:t>
            </a:r>
          </a:p>
          <a:p>
            <a:endParaRPr dirty="0"/>
          </a:p>
          <a:p>
            <a:r>
              <a:rPr dirty="0"/>
              <a:t>聽完這段，你對「平台為什麼比你更了解你」這件事，會有很不一樣的感受。</a:t>
            </a:r>
          </a:p>
          <a:p>
            <a:endParaRPr dirty="0"/>
          </a:p>
        </p:txBody>
      </p:sp>
      <p:sp>
        <p:nvSpPr>
          <p:cNvPr id="737" name="Google Shape;737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2" name="Google Shape;742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數位足跡，就是你在數位世界裡「做過的事」留下的紀錄。</a:t>
            </a:r>
          </a:p>
          <a:p>
            <a:endParaRPr dirty="0"/>
          </a:p>
          <a:p>
            <a:r>
              <a:rPr dirty="0"/>
              <a:t>分成四類。第一，主動足跡：你發的文、留的言、按的讚，這是你「刻意」產生的。第二，被動足跡：搜尋、瀏覽、停留時間，這是你「不自覺」留下的。第三，裝置足跡：你用什麼手機、什麼瀏覽器、什麼系統版本——這些可以組合成你的「裝置指紋」，讓網站辨識你就算你沒登入。第四，交易足跡：購買、訂閱、廣告點擊，反映你的消費行為。</a:t>
            </a:r>
          </a:p>
          <a:p>
            <a:endParaRPr dirty="0"/>
          </a:p>
          <a:p>
            <a:r>
              <a:rPr dirty="0"/>
              <a:t>你走過任何地方都會留下腳印，差別只在於有沒有人記錄。數位世界裡，幾乎所有腳印都被記錄了。</a:t>
            </a:r>
          </a:p>
          <a:p>
            <a:endParaRPr dirty="0"/>
          </a:p>
        </p:txBody>
      </p:sp>
      <p:sp>
        <p:nvSpPr>
          <p:cNvPr id="743" name="Google Shape;743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1" name="Google Shape;771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這是今天最重要的一個概念：被動足跡的數量，通常是主動足跡的十倍以上，但你只意識到主動的那一小部分。</a:t>
            </a:r>
          </a:p>
          <a:p>
            <a:endParaRPr dirty="0"/>
          </a:p>
          <a:p>
            <a:r>
              <a:rPr dirty="0"/>
              <a:t>來量化一下。一天之中，你可能發了三則限動、按了二十個讚，這是主動足跡。同一天，你滑過兩百則內容、在某十五則貼文停留超過五秒、搜尋了八個關鍵字、點開了某人個人頁面四次——你不記得了，但平台記得。</a:t>
            </a:r>
          </a:p>
          <a:p>
            <a:endParaRPr dirty="0"/>
          </a:p>
          <a:p>
            <a:r>
              <a:rPr dirty="0"/>
              <a:t>主動足跡你知道自己分享了什麼，雖然有風險，但起碼你清楚。被動足跡你完全不知道它的規模，卻是平台真正用來認識你、預測你的核心素材。</a:t>
            </a:r>
          </a:p>
          <a:p>
            <a:endParaRPr dirty="0"/>
          </a:p>
          <a:p>
            <a:r>
              <a:rPr dirty="0"/>
              <a:t>這就是為什麼平台有時候「比你更了解你」。</a:t>
            </a:r>
          </a:p>
          <a:p>
            <a:endParaRPr dirty="0"/>
          </a:p>
        </p:txBody>
      </p:sp>
      <p:sp>
        <p:nvSpPr>
          <p:cNvPr id="772" name="Google Shape;772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8" name="Google Shape;80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平台怎麼預測你？靠的不是神奇能力，而是兩件你做不到的事：完整記憶，加上模式分析。</a:t>
            </a:r>
          </a:p>
          <a:p>
            <a:endParaRPr dirty="0"/>
          </a:p>
          <a:p>
            <a:r>
              <a:rPr dirty="0"/>
              <a:t>你不會記得上週二晚上九點滑了什麼，但平台記得每一個動作，然後透過機器學習，從這些海量行為裡找出你自己都沒察覺的模式——例如，你在焦慮的時候會狂滑某一類影片。</a:t>
            </a:r>
          </a:p>
          <a:p>
            <a:endParaRPr dirty="0"/>
          </a:p>
          <a:p>
            <a:r>
              <a:rPr dirty="0"/>
              <a:t>關鍵公式：資料（你的行為），加上時間（長期累積），加上分析（機器學習），等於預測（你的下一步）。</a:t>
            </a:r>
          </a:p>
          <a:p>
            <a:endParaRPr dirty="0"/>
          </a:p>
          <a:p>
            <a:r>
              <a:rPr dirty="0"/>
              <a:t>特別要強調的是「停留時間」這個訊號。你覺得「按讚才算數」，但你沒按讚、卻每次都看完某人限動，平台自動判定你對這個人高度感興趣，把他排到你動態的最前面。你的眼睛出賣了你。</a:t>
            </a:r>
          </a:p>
          <a:p>
            <a:endParaRPr dirty="0"/>
          </a:p>
        </p:txBody>
      </p:sp>
      <p:sp>
        <p:nvSpPr>
          <p:cNvPr id="809" name="Google Shape;809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9" name="Google Shape;839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dirty="0"/>
              <a:t>很多人都有這個經驗：剛跟朋友聊到某個產品，沒多久就看到廣告，感覺手機在偷聽。</a:t>
            </a:r>
          </a:p>
          <a:p>
            <a:endParaRPr dirty="0"/>
          </a:p>
          <a:p>
            <a:r>
              <a:rPr dirty="0"/>
              <a:t>讓我解釋一下真相。演算法不需要偷聽，有六個來源可以精準推測。第一，你或身邊的人搜尋過這個東西。第二，你的地點資料顯示你去過相關商圈。第三，你的社交關係裡有人分享過這個內容。第四，你的購物瀏覽紀錄顯示你有相關興趣。第五，廣告 ID 把你在不同 App 的行為串連起來。第六，跟你行為相似的人買了什麼，系統推測你也會想要。</a:t>
            </a:r>
          </a:p>
          <a:p>
            <a:endParaRPr dirty="0"/>
          </a:p>
          <a:p>
            <a:r>
              <a:rPr dirty="0"/>
              <a:t>重點不在於手機有沒有偷聽，而是：光靠這六個來源，演算法就已經夠精準了。這才是真正值得我們在意的事。</a:t>
            </a:r>
          </a:p>
          <a:p>
            <a:endParaRPr dirty="0"/>
          </a:p>
        </p:txBody>
      </p:sp>
      <p:sp>
        <p:nvSpPr>
          <p:cNvPr id="840" name="Google Shape;840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9" name="Google Shape;69;p7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7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68680"/>
            <a:ext cx="110944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你「主動」的你，遠少於系統默默記下的你</a:t>
            </a:r>
            <a:endParaRPr 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00594" y="246888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8640" y="2468880"/>
            <a:ext cx="5349240" cy="73152"/>
          </a:xfrm>
          <a:prstGeom prst="rect">
            <a:avLst/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6" name="Text 4"/>
          <p:cNvSpPr/>
          <p:nvPr/>
        </p:nvSpPr>
        <p:spPr>
          <a:xfrm>
            <a:off x="822960" y="269748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366F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👤  數位身分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3182112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你「選擇」公開的我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914400" y="3657600"/>
            <a:ext cx="4709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帳號名稱、學號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Email、手機號碼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 err="1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大頭貼、自介、IG</a:t>
            </a: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handle</a:t>
            </a:r>
            <a:r>
              <a:rPr lang="en-US" altLang="zh-TW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(</a:t>
            </a:r>
            <a:r>
              <a:rPr lang="zh-TW" alt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帳戶和在限時動態裡標註的帳號</a:t>
            </a:r>
            <a:r>
              <a:rPr lang="en-US" altLang="zh-TW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)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公開貼文、追蹤名單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126480" y="2468880"/>
            <a:ext cx="5349240" cy="3200400"/>
          </a:xfrm>
          <a:prstGeom prst="roundRect">
            <a:avLst>
              <a:gd name="adj" fmla="val 3429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0" name="Shape 8"/>
          <p:cNvSpPr/>
          <p:nvPr/>
        </p:nvSpPr>
        <p:spPr>
          <a:xfrm>
            <a:off x="6126480" y="2468880"/>
            <a:ext cx="5349240" cy="7315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6400800" y="2697480"/>
            <a:ext cx="4800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59E0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👣  數位足跡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400800" y="3182112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你「不知不覺」的我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492240" y="3657600"/>
            <a:ext cx="4709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搜尋紀錄、瀏覽歷史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按讚、停留秒數、滑動速度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GPS 定位、Wi-Fi 連線點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購物紀錄、廣告點擊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48640" y="5852160"/>
            <a:ext cx="11094415" cy="502920"/>
          </a:xfrm>
          <a:prstGeom prst="roundRect">
            <a:avLst>
              <a:gd name="adj" fmla="val 14545"/>
            </a:avLst>
          </a:prstGeom>
          <a:solidFill>
            <a:srgbClr val="1E293B"/>
          </a:solidFill>
          <a:ln w="12700">
            <a:solidFill>
              <a:srgbClr val="1E293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5" name="Text 13"/>
          <p:cNvSpPr/>
          <p:nvPr/>
        </p:nvSpPr>
        <p:spPr>
          <a:xfrm>
            <a:off x="548640" y="5852160"/>
            <a:ext cx="1109441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⚡   主動足跡是你刻意分享的；被動足跡是系統 24 小時默默紀錄的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48640" y="6537960"/>
            <a:ext cx="11094415" cy="1097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8" name="FooterPill"/>
          <p:cNvSpPr/>
          <p:nvPr/>
        </p:nvSpPr>
        <p:spPr>
          <a:xfrm>
            <a:off x="548640" y="656798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33"/>
          <p:cNvSpPr/>
          <p:nvPr/>
        </p:nvSpPr>
        <p:spPr>
          <a:xfrm>
            <a:off x="0" y="26127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33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33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33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生活例子二：地圖與定位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83" name="Google Shape;883;p33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方便導航，也留下移動紀錄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884" name="Google Shape;884;p33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7" name="Google Shape;887;p33"/>
          <p:cNvSpPr/>
          <p:nvPr/>
        </p:nvSpPr>
        <p:spPr>
          <a:xfrm>
            <a:off x="537868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3"/>
          <p:cNvSpPr/>
          <p:nvPr/>
        </p:nvSpPr>
        <p:spPr>
          <a:xfrm>
            <a:off x="647596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33"/>
          <p:cNvSpPr/>
          <p:nvPr/>
        </p:nvSpPr>
        <p:spPr>
          <a:xfrm>
            <a:off x="647596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33"/>
          <p:cNvSpPr/>
          <p:nvPr/>
        </p:nvSpPr>
        <p:spPr>
          <a:xfrm>
            <a:off x="1104796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常去地點：學校、宿舍、打工、朋友家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91" name="Google Shape;891;p33"/>
          <p:cNvSpPr/>
          <p:nvPr/>
        </p:nvSpPr>
        <p:spPr>
          <a:xfrm>
            <a:off x="537868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33"/>
          <p:cNvSpPr/>
          <p:nvPr/>
        </p:nvSpPr>
        <p:spPr>
          <a:xfrm>
            <a:off x="647596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33"/>
          <p:cNvSpPr/>
          <p:nvPr/>
        </p:nvSpPr>
        <p:spPr>
          <a:xfrm>
            <a:off x="647596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33"/>
          <p:cNvSpPr/>
          <p:nvPr/>
        </p:nvSpPr>
        <p:spPr>
          <a:xfrm>
            <a:off x="1104796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通勤時間：何時出門、何時回家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95" name="Google Shape;895;p33"/>
          <p:cNvSpPr/>
          <p:nvPr/>
        </p:nvSpPr>
        <p:spPr>
          <a:xfrm>
            <a:off x="537868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33"/>
          <p:cNvSpPr/>
          <p:nvPr/>
        </p:nvSpPr>
        <p:spPr>
          <a:xfrm>
            <a:off x="647596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33"/>
          <p:cNvSpPr/>
          <p:nvPr/>
        </p:nvSpPr>
        <p:spPr>
          <a:xfrm>
            <a:off x="647596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33"/>
          <p:cNvSpPr/>
          <p:nvPr/>
        </p:nvSpPr>
        <p:spPr>
          <a:xfrm>
            <a:off x="1104796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搜尋地點：想去哪裡、關心什麼服務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99" name="Google Shape;899;p33"/>
          <p:cNvSpPr/>
          <p:nvPr/>
        </p:nvSpPr>
        <p:spPr>
          <a:xfrm>
            <a:off x="537868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33"/>
          <p:cNvSpPr/>
          <p:nvPr/>
        </p:nvSpPr>
        <p:spPr>
          <a:xfrm>
            <a:off x="647596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33"/>
          <p:cNvSpPr/>
          <p:nvPr/>
        </p:nvSpPr>
        <p:spPr>
          <a:xfrm>
            <a:off x="647596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33"/>
          <p:cNvSpPr/>
          <p:nvPr/>
        </p:nvSpPr>
        <p:spPr>
          <a:xfrm>
            <a:off x="1104796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位置分享：短期方便，長期可能暴露行蹤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D93CBBC-EC18-5292-AB5C-14C1E747D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762688"/>
            <a:ext cx="6096000" cy="4775272"/>
          </a:xfrm>
          <a:prstGeom prst="rect">
            <a:avLst/>
          </a:prstGeom>
        </p:spPr>
      </p:pic>
      <p:sp>
        <p:nvSpPr>
          <p:cNvPr id="952" name="FooterPill"/>
          <p:cNvSpPr/>
          <p:nvPr/>
        </p:nvSpPr>
        <p:spPr>
          <a:xfrm>
            <a:off x="422776" y="6560824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34"/>
          <p:cNvSpPr/>
          <p:nvPr/>
        </p:nvSpPr>
        <p:spPr>
          <a:xfrm>
            <a:off x="305" y="9144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34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34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34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生活例子三：社群平台知道你常看什麼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12" name="Google Shape;912;p34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停留時間也是訊號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913" name="Google Shape;913;p34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6" name="Google Shape;916;p34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34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34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34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你按讚、收藏、追蹤的內容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20" name="Google Shape;920;p34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34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34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34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你看完、重播、暫停的影片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24" name="Google Shape;924;p34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34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34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34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你滑掉、不感興趣、檢舉的內容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28" name="Google Shape;928;p34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4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4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34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你和誰互動、多久互動一次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7B194D6-F383-9633-4600-81B91DD60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4398" y="1444099"/>
            <a:ext cx="6377297" cy="5103657"/>
          </a:xfrm>
          <a:prstGeom prst="rect">
            <a:avLst/>
          </a:prstGeom>
        </p:spPr>
      </p:pic>
      <p:sp>
        <p:nvSpPr>
          <p:cNvPr id="981" name="FooterPill"/>
          <p:cNvSpPr/>
          <p:nvPr/>
        </p:nvSpPr>
        <p:spPr>
          <a:xfrm>
            <a:off x="320040" y="654050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2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27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27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實作：下載你的個人資料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12" name="Google Shape;712;p27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用 5 </a:t>
            </a: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分鐘看見自己的數位足跡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713" name="Google Shape;713;p27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6" name="Google Shape;716;p27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27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27"/>
          <p:cNvSpPr/>
          <p:nvPr/>
        </p:nvSpPr>
        <p:spPr>
          <a:xfrm>
            <a:off x="822960" y="1763052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9" name="Google Shape;719;p27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Google：takeout.google.com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可下載你所有的資料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20" name="Google Shape;720;p27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27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27"/>
          <p:cNvSpPr/>
          <p:nvPr/>
        </p:nvSpPr>
        <p:spPr>
          <a:xfrm>
            <a:off x="822960" y="247628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7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Facebook／Instagram：設定 → 你的資訊 → 下載你的資料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24" name="Google Shape;724;p27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7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27"/>
          <p:cNvSpPr/>
          <p:nvPr/>
        </p:nvSpPr>
        <p:spPr>
          <a:xfrm>
            <a:off x="822960" y="318951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7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下載後你會看到：搜尋紀錄、位置歷史、按讚、廣告主題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28" name="Google Shape;728;p27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27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27"/>
          <p:cNvSpPr/>
          <p:nvPr/>
        </p:nvSpPr>
        <p:spPr>
          <a:xfrm>
            <a:off x="822960" y="390274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lang="en-US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27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💡 看完你會發現：平台對你的了解，比你以為的深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32" name="Google Shape;732;p27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27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👀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親眼看見，比任何說明都有衝擊力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3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2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演算法能精準推薦廣告，主要依賴的是什麼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手機麥克風偷聽你的對話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1989871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你長期累積的搜尋、瀏覽、停留等行為資料分析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40974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你的 GPS 位置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829613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你手機裡的聯絡人名單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249484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解析：光靠行為資料分析，演算法就已足夠精準，不需要偷聽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0000" y="3708514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Q2.  </a:t>
            </a:r>
            <a:r>
              <a:rPr sz="2000" b="1" dirty="0" err="1">
                <a:solidFill>
                  <a:srgbClr val="1A237E"/>
                </a:solidFill>
              </a:rPr>
              <a:t>被動足跡與主動足跡相比，數量大約是多少倍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00" y="4128514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差不多一樣多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0000" y="4541897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B. 被動足跡約是主動足跡的 2 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00" y="495528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C. </a:t>
            </a:r>
            <a:r>
              <a:rPr sz="1800" b="1" dirty="0" err="1">
                <a:solidFill>
                  <a:srgbClr val="1B5E20"/>
                </a:solidFill>
              </a:rPr>
              <a:t>被動足跡通常是主動足跡的</a:t>
            </a:r>
            <a:r>
              <a:rPr sz="1800" b="1" dirty="0">
                <a:solidFill>
                  <a:srgbClr val="1B5E20"/>
                </a:solidFill>
              </a:rPr>
              <a:t> 10 </a:t>
            </a:r>
            <a:r>
              <a:rPr sz="1800" b="1" dirty="0" err="1">
                <a:solidFill>
                  <a:srgbClr val="1B5E20"/>
                </a:solidFill>
              </a:rPr>
              <a:t>倍以上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0000" y="5368663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主動足跡比被動足跡多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0000" y="5782045"/>
            <a:ext cx="1107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解析：你一天發</a:t>
            </a:r>
            <a:r>
              <a:rPr sz="1800" i="1" dirty="0">
                <a:solidFill>
                  <a:srgbClr val="4E342E"/>
                </a:solidFill>
              </a:rPr>
              <a:t> 3 </a:t>
            </a:r>
            <a:r>
              <a:rPr sz="1800" i="1" dirty="0" err="1">
                <a:solidFill>
                  <a:srgbClr val="4E342E"/>
                </a:solidFill>
              </a:rPr>
              <a:t>則限動、按</a:t>
            </a:r>
            <a:r>
              <a:rPr sz="1800" i="1" dirty="0">
                <a:solidFill>
                  <a:srgbClr val="4E342E"/>
                </a:solidFill>
              </a:rPr>
              <a:t> 20 </a:t>
            </a:r>
            <a:r>
              <a:rPr sz="1800" i="1" dirty="0" err="1">
                <a:solidFill>
                  <a:srgbClr val="4E342E"/>
                </a:solidFill>
              </a:rPr>
              <a:t>個讚，但平台同時記錄了你滑過的</a:t>
            </a:r>
            <a:r>
              <a:rPr sz="1800" i="1" dirty="0">
                <a:solidFill>
                  <a:srgbClr val="4E342E"/>
                </a:solidFill>
              </a:rPr>
              <a:t> 200 </a:t>
            </a:r>
            <a:r>
              <a:rPr sz="1800" i="1" dirty="0" err="1">
                <a:solidFill>
                  <a:srgbClr val="4E342E"/>
                </a:solidFill>
              </a:rPr>
              <a:t>則內容、停留秒數等大量被動資料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7" name="Google Shape;937;p35" descr="/mnt/data/ghostwriter_images/generated/a_clean_educational_slide_poster_style_infographic_8_batch_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3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6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6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36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風險觀念：便利不等於安全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47" name="Google Shape;947;p36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1600" b="1" i="0" u="none" strike="noStrike" cap="none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方便常常代表更多授權與連動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948" name="Google Shape;948;p36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1" name="Google Shape;951;p36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36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36"/>
          <p:cNvSpPr/>
          <p:nvPr/>
        </p:nvSpPr>
        <p:spPr>
          <a:xfrm>
            <a:off x="82296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36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6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一鍵登入很方便，但帳號出事影響更大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55" name="Google Shape;955;p36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6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36"/>
          <p:cNvSpPr/>
          <p:nvPr/>
        </p:nvSpPr>
        <p:spPr>
          <a:xfrm>
            <a:off x="82296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36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6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自動儲存密碼方便，但裝置外借就有風險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59" name="Google Shape;959;p36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6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36"/>
          <p:cNvSpPr/>
          <p:nvPr/>
        </p:nvSpPr>
        <p:spPr>
          <a:xfrm>
            <a:off x="82296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36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6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連公共 Wi‑Fi 方便，但要避免高風險操作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63" name="Google Shape;963;p36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6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6"/>
          <p:cNvSpPr/>
          <p:nvPr/>
        </p:nvSpPr>
        <p:spPr>
          <a:xfrm>
            <a:off x="82296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36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6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生成很快，但內容不一定正確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67" name="Google Shape;967;p36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36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6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不是不用科技，而是不要無腦相信科技。</a:t>
            </a:r>
            <a:endParaRPr sz="16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4BCBC72-3433-1881-5B4C-D323211C5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9611" y="576368"/>
            <a:ext cx="6592389" cy="5275792"/>
          </a:xfrm>
          <a:prstGeom prst="rect">
            <a:avLst/>
          </a:prstGeom>
        </p:spPr>
      </p:pic>
      <p:sp>
        <p:nvSpPr>
          <p:cNvPr id="1018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3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大學生最常見的資安風險，通常來自哪三種習慣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</a:t>
            </a:r>
            <a:r>
              <a:rPr sz="1800" dirty="0" err="1">
                <a:solidFill>
                  <a:srgbClr val="333333"/>
                </a:solidFill>
              </a:rPr>
              <a:t>太懶、太窮、太忙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00" y="2113972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太方便、太信任、太急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657944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太年輕、太無知、太大意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201916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太開放、太依賴、太節省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745889"/>
            <a:ext cx="1107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</a:t>
            </a:r>
            <a:r>
              <a:rPr sz="1800" i="1" dirty="0">
                <a:solidFill>
                  <a:srgbClr val="4E342E"/>
                </a:solidFill>
              </a:rPr>
              <a:t>：「</a:t>
            </a:r>
            <a:r>
              <a:rPr sz="1800" i="1" dirty="0" err="1">
                <a:solidFill>
                  <a:srgbClr val="4E342E"/>
                </a:solidFill>
              </a:rPr>
              <a:t>太方便</a:t>
            </a:r>
            <a:r>
              <a:rPr sz="1800" i="1" dirty="0">
                <a:solidFill>
                  <a:srgbClr val="4E342E"/>
                </a:solidFill>
              </a:rPr>
              <a:t>」（</a:t>
            </a:r>
            <a:r>
              <a:rPr sz="1800" i="1" dirty="0" err="1">
                <a:solidFill>
                  <a:srgbClr val="4E342E"/>
                </a:solidFill>
              </a:rPr>
              <a:t>同一組密碼</a:t>
            </a:r>
            <a:r>
              <a:rPr sz="1800" i="1" dirty="0">
                <a:solidFill>
                  <a:srgbClr val="4E342E"/>
                </a:solidFill>
              </a:rPr>
              <a:t>）、「</a:t>
            </a:r>
            <a:r>
              <a:rPr sz="1800" i="1" dirty="0" err="1">
                <a:solidFill>
                  <a:srgbClr val="4E342E"/>
                </a:solidFill>
              </a:rPr>
              <a:t>太信任</a:t>
            </a:r>
            <a:r>
              <a:rPr sz="1800" i="1" dirty="0">
                <a:solidFill>
                  <a:srgbClr val="4E342E"/>
                </a:solidFill>
              </a:rPr>
              <a:t>」（</a:t>
            </a:r>
            <a:r>
              <a:rPr sz="1800" i="1" dirty="0" err="1">
                <a:solidFill>
                  <a:srgbClr val="4E342E"/>
                </a:solidFill>
              </a:rPr>
              <a:t>不疑有他就點連結</a:t>
            </a:r>
            <a:r>
              <a:rPr sz="1800" i="1" dirty="0">
                <a:solidFill>
                  <a:srgbClr val="4E342E"/>
                </a:solidFill>
              </a:rPr>
              <a:t>）、「</a:t>
            </a:r>
            <a:r>
              <a:rPr sz="1800" i="1" dirty="0" err="1">
                <a:solidFill>
                  <a:srgbClr val="4E342E"/>
                </a:solidFill>
              </a:rPr>
              <a:t>太急</a:t>
            </a:r>
            <a:r>
              <a:rPr sz="1800" i="1" dirty="0">
                <a:solidFill>
                  <a:srgbClr val="4E342E"/>
                </a:solidFill>
              </a:rPr>
              <a:t>」（</a:t>
            </a:r>
            <a:r>
              <a:rPr sz="1800" i="1" dirty="0" err="1">
                <a:solidFill>
                  <a:srgbClr val="4E342E"/>
                </a:solidFill>
              </a:rPr>
              <a:t>急迫通知讓你慌了手腳</a:t>
            </a:r>
            <a:r>
              <a:rPr sz="1800" i="1" dirty="0">
                <a:solidFill>
                  <a:srgbClr val="4E342E"/>
                </a:solidFill>
              </a:rPr>
              <a:t>）。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3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37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37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7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風險一：密碼重複使用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78" name="Google Shape;978;p37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一組外洩，整串帳號倒下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979" name="Google Shape;979;p37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2" name="Google Shape;982;p37"/>
          <p:cNvSpPr/>
          <p:nvPr/>
        </p:nvSpPr>
        <p:spPr>
          <a:xfrm>
            <a:off x="46271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7"/>
          <p:cNvSpPr/>
          <p:nvPr/>
        </p:nvSpPr>
        <p:spPr>
          <a:xfrm>
            <a:off x="57244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7"/>
          <p:cNvSpPr/>
          <p:nvPr/>
        </p:nvSpPr>
        <p:spPr>
          <a:xfrm>
            <a:off x="57244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37"/>
          <p:cNvSpPr/>
          <p:nvPr/>
        </p:nvSpPr>
        <p:spPr>
          <a:xfrm>
            <a:off x="102964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同一組密碼用在校園、社群、購物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86" name="Google Shape;986;p37"/>
          <p:cNvSpPr/>
          <p:nvPr/>
        </p:nvSpPr>
        <p:spPr>
          <a:xfrm>
            <a:off x="46271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37"/>
          <p:cNvSpPr/>
          <p:nvPr/>
        </p:nvSpPr>
        <p:spPr>
          <a:xfrm>
            <a:off x="57244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37"/>
          <p:cNvSpPr/>
          <p:nvPr/>
        </p:nvSpPr>
        <p:spPr>
          <a:xfrm>
            <a:off x="57244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37"/>
          <p:cNvSpPr/>
          <p:nvPr/>
        </p:nvSpPr>
        <p:spPr>
          <a:xfrm>
            <a:off x="102964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某平台外洩後，攻擊者會嘗試登入其他平台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90" name="Google Shape;990;p37"/>
          <p:cNvSpPr/>
          <p:nvPr/>
        </p:nvSpPr>
        <p:spPr>
          <a:xfrm>
            <a:off x="46271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37"/>
          <p:cNvSpPr/>
          <p:nvPr/>
        </p:nvSpPr>
        <p:spPr>
          <a:xfrm>
            <a:off x="57244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7"/>
          <p:cNvSpPr/>
          <p:nvPr/>
        </p:nvSpPr>
        <p:spPr>
          <a:xfrm>
            <a:off x="57244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37"/>
          <p:cNvSpPr/>
          <p:nvPr/>
        </p:nvSpPr>
        <p:spPr>
          <a:xfrm>
            <a:off x="102964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若 Email 也被登入，重設密碼可能被攔截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94" name="Google Shape;994;p37"/>
          <p:cNvSpPr/>
          <p:nvPr/>
        </p:nvSpPr>
        <p:spPr>
          <a:xfrm>
            <a:off x="46271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7"/>
          <p:cNvSpPr/>
          <p:nvPr/>
        </p:nvSpPr>
        <p:spPr>
          <a:xfrm>
            <a:off x="57244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37"/>
          <p:cNvSpPr/>
          <p:nvPr/>
        </p:nvSpPr>
        <p:spPr>
          <a:xfrm>
            <a:off x="57244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Google Shape;997;p37"/>
          <p:cNvSpPr/>
          <p:nvPr/>
        </p:nvSpPr>
        <p:spPr>
          <a:xfrm>
            <a:off x="102964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重要帳號要使用不同密碼與多因素驗證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70F7F38-280D-9925-A392-18BA2C620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695" y="3157116"/>
            <a:ext cx="6096000" cy="3430823"/>
          </a:xfrm>
          <a:prstGeom prst="rect">
            <a:avLst/>
          </a:prstGeom>
        </p:spPr>
      </p:pic>
      <p:sp>
        <p:nvSpPr>
          <p:cNvPr id="1047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38"/>
          <p:cNvSpPr/>
          <p:nvPr/>
        </p:nvSpPr>
        <p:spPr>
          <a:xfrm>
            <a:off x="10187" y="-14713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38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38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38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風險二：公共 Wi‑Fi 亂連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07" name="Google Shape;1007;p38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免費網路不一定安全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008" name="Google Shape;1008;p38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11" name="Google Shape;1011;p38"/>
          <p:cNvSpPr/>
          <p:nvPr/>
        </p:nvSpPr>
        <p:spPr>
          <a:xfrm>
            <a:off x="46271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38"/>
          <p:cNvSpPr/>
          <p:nvPr/>
        </p:nvSpPr>
        <p:spPr>
          <a:xfrm>
            <a:off x="57244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8"/>
          <p:cNvSpPr/>
          <p:nvPr/>
        </p:nvSpPr>
        <p:spPr>
          <a:xfrm>
            <a:off x="57244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Google Shape;1014;p38"/>
          <p:cNvSpPr/>
          <p:nvPr/>
        </p:nvSpPr>
        <p:spPr>
          <a:xfrm>
            <a:off x="1029640" y="1754343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陌生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Wi‑Fi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名稱可能假裝成店家或校園網路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15" name="Google Shape;1015;p38"/>
          <p:cNvSpPr/>
          <p:nvPr/>
        </p:nvSpPr>
        <p:spPr>
          <a:xfrm>
            <a:off x="46271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38"/>
          <p:cNvSpPr/>
          <p:nvPr/>
        </p:nvSpPr>
        <p:spPr>
          <a:xfrm>
            <a:off x="57244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38"/>
          <p:cNvSpPr/>
          <p:nvPr/>
        </p:nvSpPr>
        <p:spPr>
          <a:xfrm>
            <a:off x="57244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8" name="Google Shape;1018;p38"/>
          <p:cNvSpPr/>
          <p:nvPr/>
        </p:nvSpPr>
        <p:spPr>
          <a:xfrm>
            <a:off x="1029640" y="2467575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不安全網站與 App 可能暴露資料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19" name="Google Shape;1019;p38"/>
          <p:cNvSpPr/>
          <p:nvPr/>
        </p:nvSpPr>
        <p:spPr>
          <a:xfrm>
            <a:off x="46271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8"/>
          <p:cNvSpPr/>
          <p:nvPr/>
        </p:nvSpPr>
        <p:spPr>
          <a:xfrm>
            <a:off x="57244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38"/>
          <p:cNvSpPr/>
          <p:nvPr/>
        </p:nvSpPr>
        <p:spPr>
          <a:xfrm>
            <a:off x="57244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38"/>
          <p:cNvSpPr/>
          <p:nvPr/>
        </p:nvSpPr>
        <p:spPr>
          <a:xfrm>
            <a:off x="102964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公共網路不適合輸入金融或重要帳號資料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23" name="Google Shape;1023;p38"/>
          <p:cNvSpPr/>
          <p:nvPr/>
        </p:nvSpPr>
        <p:spPr>
          <a:xfrm>
            <a:off x="46271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38"/>
          <p:cNvSpPr/>
          <p:nvPr/>
        </p:nvSpPr>
        <p:spPr>
          <a:xfrm>
            <a:off x="57244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38"/>
          <p:cNvSpPr/>
          <p:nvPr/>
        </p:nvSpPr>
        <p:spPr>
          <a:xfrm>
            <a:off x="57244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38"/>
          <p:cNvSpPr/>
          <p:nvPr/>
        </p:nvSpPr>
        <p:spPr>
          <a:xfrm>
            <a:off x="102964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需要時可搭配行動網路或 VPN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350187-FA0C-5FF6-074A-7A9024243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591" y="1858736"/>
            <a:ext cx="5881221" cy="4706655"/>
          </a:xfrm>
          <a:prstGeom prst="rect">
            <a:avLst/>
          </a:prstGeom>
        </p:spPr>
      </p:pic>
      <p:sp>
        <p:nvSpPr>
          <p:cNvPr id="1076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p3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3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3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39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風險三：不明連結與附件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36" name="Google Shape;1036;p39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最常見也最容易中招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037" name="Google Shape;1037;p39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40" name="Google Shape;1040;p39"/>
          <p:cNvSpPr/>
          <p:nvPr/>
        </p:nvSpPr>
        <p:spPr>
          <a:xfrm>
            <a:off x="512816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9"/>
          <p:cNvSpPr/>
          <p:nvPr/>
        </p:nvSpPr>
        <p:spPr>
          <a:xfrm>
            <a:off x="622544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39"/>
          <p:cNvSpPr/>
          <p:nvPr/>
        </p:nvSpPr>
        <p:spPr>
          <a:xfrm>
            <a:off x="622544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39"/>
          <p:cNvSpPr/>
          <p:nvPr/>
        </p:nvSpPr>
        <p:spPr>
          <a:xfrm>
            <a:off x="1079744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簡訊包裹通知、帳號異常、抽獎優惠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44" name="Google Shape;1044;p39"/>
          <p:cNvSpPr/>
          <p:nvPr/>
        </p:nvSpPr>
        <p:spPr>
          <a:xfrm>
            <a:off x="512816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39"/>
          <p:cNvSpPr/>
          <p:nvPr/>
        </p:nvSpPr>
        <p:spPr>
          <a:xfrm>
            <a:off x="622544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39"/>
          <p:cNvSpPr/>
          <p:nvPr/>
        </p:nvSpPr>
        <p:spPr>
          <a:xfrm>
            <a:off x="622544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39"/>
          <p:cNvSpPr/>
          <p:nvPr/>
        </p:nvSpPr>
        <p:spPr>
          <a:xfrm>
            <a:off x="1079744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Email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附件可能偽裝成作業、發票、表單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48" name="Google Shape;1048;p39"/>
          <p:cNvSpPr/>
          <p:nvPr/>
        </p:nvSpPr>
        <p:spPr>
          <a:xfrm>
            <a:off x="512816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9"/>
          <p:cNvSpPr/>
          <p:nvPr/>
        </p:nvSpPr>
        <p:spPr>
          <a:xfrm>
            <a:off x="622544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9"/>
          <p:cNvSpPr/>
          <p:nvPr/>
        </p:nvSpPr>
        <p:spPr>
          <a:xfrm>
            <a:off x="622544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1" name="Google Shape;1051;p39"/>
          <p:cNvSpPr/>
          <p:nvPr/>
        </p:nvSpPr>
        <p:spPr>
          <a:xfrm>
            <a:off x="1079744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短網址會遮住真正目的地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52" name="Google Shape;1052;p39"/>
          <p:cNvSpPr/>
          <p:nvPr/>
        </p:nvSpPr>
        <p:spPr>
          <a:xfrm>
            <a:off x="512816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9"/>
          <p:cNvSpPr/>
          <p:nvPr/>
        </p:nvSpPr>
        <p:spPr>
          <a:xfrm>
            <a:off x="622544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39"/>
          <p:cNvSpPr/>
          <p:nvPr/>
        </p:nvSpPr>
        <p:spPr>
          <a:xfrm>
            <a:off x="622544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5" name="Google Shape;1055;p39"/>
          <p:cNvSpPr/>
          <p:nvPr/>
        </p:nvSpPr>
        <p:spPr>
          <a:xfrm>
            <a:off x="1079744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點之前先確認來源與網址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70D2CA0-ED88-FE23-C8E8-D6A65F7BE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713" y="2872066"/>
            <a:ext cx="6555287" cy="3689309"/>
          </a:xfrm>
          <a:prstGeom prst="rect">
            <a:avLst/>
          </a:prstGeom>
        </p:spPr>
      </p:pic>
      <p:sp>
        <p:nvSpPr>
          <p:cNvPr id="1105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548640" y="868680"/>
            <a:ext cx="11094415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8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每個 App，都認識不一樣的你</a:t>
            </a:r>
            <a:endParaRPr lang="en-US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80264" y="2331720"/>
            <a:ext cx="21945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Shape 3"/>
          <p:cNvSpPr/>
          <p:nvPr/>
        </p:nvSpPr>
        <p:spPr>
          <a:xfrm>
            <a:off x="280264" y="2331720"/>
            <a:ext cx="2194560" cy="91440"/>
          </a:xfrm>
          <a:prstGeom prst="rect">
            <a:avLst/>
          </a:prstGeom>
          <a:solidFill>
            <a:srgbClr val="06C755"/>
          </a:solidFill>
          <a:ln w="12700">
            <a:solidFill>
              <a:srgbClr val="06C755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6" name="Text 4"/>
          <p:cNvSpPr/>
          <p:nvPr/>
        </p:nvSpPr>
        <p:spPr>
          <a:xfrm>
            <a:off x="280264" y="26517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💬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280264" y="35204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LINE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17424" y="39319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家人、打工、系上群組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639416" y="2331720"/>
            <a:ext cx="21945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0" name="Shape 8"/>
          <p:cNvSpPr/>
          <p:nvPr/>
        </p:nvSpPr>
        <p:spPr>
          <a:xfrm>
            <a:off x="2639416" y="2331720"/>
            <a:ext cx="2194560" cy="91440"/>
          </a:xfrm>
          <a:prstGeom prst="rect">
            <a:avLst/>
          </a:prstGeom>
          <a:solidFill>
            <a:srgbClr val="E4405F"/>
          </a:solidFill>
          <a:ln w="12700">
            <a:solidFill>
              <a:srgbClr val="E4405F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2639416" y="26517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📷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2639416" y="35204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Instagram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776576" y="39319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主帳、小帳、摯友限動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998568" y="2331720"/>
            <a:ext cx="21945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5" name="Shape 13"/>
          <p:cNvSpPr/>
          <p:nvPr/>
        </p:nvSpPr>
        <p:spPr>
          <a:xfrm>
            <a:off x="4998568" y="2331720"/>
            <a:ext cx="2194560" cy="91440"/>
          </a:xfrm>
          <a:prstGeom prst="rect">
            <a:avLst/>
          </a:prstGeom>
          <a:solidFill>
            <a:srgbClr val="1F1F1F"/>
          </a:solidFill>
          <a:ln w="12700">
            <a:solidFill>
              <a:srgbClr val="1F1F1F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6" name="Text 14"/>
          <p:cNvSpPr/>
          <p:nvPr/>
        </p:nvSpPr>
        <p:spPr>
          <a:xfrm>
            <a:off x="4998568" y="26517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💭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4998568" y="35204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Threads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135728" y="39319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吐露、政治、追星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357720" y="2331720"/>
            <a:ext cx="21945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357720" y="2331720"/>
            <a:ext cx="2194560" cy="91440"/>
          </a:xfrm>
          <a:prstGeom prst="rect">
            <a:avLst/>
          </a:prstGeom>
          <a:solidFill>
            <a:srgbClr val="5865F2"/>
          </a:solidFill>
          <a:ln w="12700">
            <a:solidFill>
              <a:srgbClr val="5865F2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1" name="Text 19"/>
          <p:cNvSpPr/>
          <p:nvPr/>
        </p:nvSpPr>
        <p:spPr>
          <a:xfrm>
            <a:off x="7357720" y="26517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🎮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357720" y="35204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Discord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7494880" y="39319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遊戲、社團、讀書會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9716872" y="2331720"/>
            <a:ext cx="219456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5" name="Shape 23"/>
          <p:cNvSpPr/>
          <p:nvPr/>
        </p:nvSpPr>
        <p:spPr>
          <a:xfrm>
            <a:off x="9716872" y="2331720"/>
            <a:ext cx="2194560" cy="91440"/>
          </a:xfrm>
          <a:prstGeom prst="rect">
            <a:avLst/>
          </a:prstGeom>
          <a:solidFill>
            <a:srgbClr val="010101"/>
          </a:solidFill>
          <a:ln w="12700">
            <a:solidFill>
              <a:srgbClr val="010101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26" name="Text 24"/>
          <p:cNvSpPr/>
          <p:nvPr/>
        </p:nvSpPr>
        <p:spPr>
          <a:xfrm>
            <a:off x="9716872" y="265176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</a:rPr>
              <a:t>🎵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9716872" y="3520440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TikTok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9854032" y="393192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演算法決定你看什麼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371600" y="5074920"/>
            <a:ext cx="9418320" cy="1005840"/>
          </a:xfrm>
          <a:prstGeom prst="roundRect">
            <a:avLst>
              <a:gd name="adj" fmla="val 10909"/>
            </a:avLst>
          </a:prstGeom>
          <a:solidFill>
            <a:srgbClr val="EEF2FF"/>
          </a:solidFill>
          <a:ln w="12700">
            <a:solidFill>
              <a:srgbClr val="EEF2FF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30" name="Text 28"/>
          <p:cNvSpPr/>
          <p:nvPr/>
        </p:nvSpPr>
        <p:spPr>
          <a:xfrm>
            <a:off x="1645920" y="516636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6366F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Inter" pitchFamily="34" charset="-120"/>
              </a:rPr>
              <a:t>6.5</a:t>
            </a:r>
            <a:r>
              <a:rPr lang="en-US" sz="2000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 個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6B728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台灣人平均使用的社群媒體平台數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5943600" y="5074920"/>
            <a:ext cx="5120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→  等於有 6–7 個版本的你同時在線上活著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48640" y="6537960"/>
            <a:ext cx="11094415" cy="1097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5" name="FooterPill"/>
          <p:cNvSpPr/>
          <p:nvPr/>
        </p:nvSpPr>
        <p:spPr>
          <a:xfrm>
            <a:off x="465920" y="655228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4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</a:t>
            </a:r>
            <a:r>
              <a:rPr sz="2000" b="1" dirty="0" err="1">
                <a:solidFill>
                  <a:srgbClr val="1A237E"/>
                </a:solidFill>
              </a:rPr>
              <a:t>下列哪個網址最可能是釣魚網站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A. https://asia.edu.tw/login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2033181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B. https://portal.asia.edu.tw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00" y="2496362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C. https://asia.edu.tw.fake-login.com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2959543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https://www.asia.edu.tw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422723"/>
            <a:ext cx="11072000" cy="646331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解析：真正的網域是最後一個斜線前的部分：fake-login.com。asia.edu.tw </a:t>
            </a:r>
            <a:r>
              <a:rPr sz="1800" i="1" dirty="0" err="1">
                <a:solidFill>
                  <a:srgbClr val="4E342E"/>
                </a:solidFill>
              </a:rPr>
              <a:t>只是前綴，用來讓你放鬆警惕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4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40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4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40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風險四：社群過度揭露個資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65" name="Google Shape;1065;p40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公開資訊可以被陌生人拼圖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066" name="Google Shape;1066;p40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9" name="Google Shape;1069;p40"/>
          <p:cNvSpPr/>
          <p:nvPr/>
        </p:nvSpPr>
        <p:spPr>
          <a:xfrm>
            <a:off x="412608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40"/>
          <p:cNvSpPr/>
          <p:nvPr/>
        </p:nvSpPr>
        <p:spPr>
          <a:xfrm>
            <a:off x="522336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40"/>
          <p:cNvSpPr/>
          <p:nvPr/>
        </p:nvSpPr>
        <p:spPr>
          <a:xfrm>
            <a:off x="522336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40"/>
          <p:cNvSpPr/>
          <p:nvPr/>
        </p:nvSpPr>
        <p:spPr>
          <a:xfrm>
            <a:off x="979536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公開課表、宿舍、打工地點、常去店家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73" name="Google Shape;1073;p40"/>
          <p:cNvSpPr/>
          <p:nvPr/>
        </p:nvSpPr>
        <p:spPr>
          <a:xfrm>
            <a:off x="412608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40"/>
          <p:cNvSpPr/>
          <p:nvPr/>
        </p:nvSpPr>
        <p:spPr>
          <a:xfrm>
            <a:off x="522336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40"/>
          <p:cNvSpPr/>
          <p:nvPr/>
        </p:nvSpPr>
        <p:spPr>
          <a:xfrm>
            <a:off x="522336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6" name="Google Shape;1076;p40"/>
          <p:cNvSpPr/>
          <p:nvPr/>
        </p:nvSpPr>
        <p:spPr>
          <a:xfrm>
            <a:off x="979536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限時動態看似短暫，但可截圖保存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77" name="Google Shape;1077;p40"/>
          <p:cNvSpPr/>
          <p:nvPr/>
        </p:nvSpPr>
        <p:spPr>
          <a:xfrm>
            <a:off x="412608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40"/>
          <p:cNvSpPr/>
          <p:nvPr/>
        </p:nvSpPr>
        <p:spPr>
          <a:xfrm>
            <a:off x="522336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40"/>
          <p:cNvSpPr/>
          <p:nvPr/>
        </p:nvSpPr>
        <p:spPr>
          <a:xfrm>
            <a:off x="522336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40"/>
          <p:cNvSpPr/>
          <p:nvPr/>
        </p:nvSpPr>
        <p:spPr>
          <a:xfrm>
            <a:off x="979536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照片背景可能透露位置與生活圈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81" name="Google Shape;1081;p40"/>
          <p:cNvSpPr/>
          <p:nvPr/>
        </p:nvSpPr>
        <p:spPr>
          <a:xfrm>
            <a:off x="412608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40"/>
          <p:cNvSpPr/>
          <p:nvPr/>
        </p:nvSpPr>
        <p:spPr>
          <a:xfrm>
            <a:off x="522336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40"/>
          <p:cNvSpPr/>
          <p:nvPr/>
        </p:nvSpPr>
        <p:spPr>
          <a:xfrm>
            <a:off x="522336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4" name="Google Shape;1084;p40"/>
          <p:cNvSpPr/>
          <p:nvPr/>
        </p:nvSpPr>
        <p:spPr>
          <a:xfrm>
            <a:off x="979536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公開留言與互動也可能成為線索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503BF34F-F07B-F291-911B-47E8418D7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344" y="1609344"/>
            <a:ext cx="6603493" cy="4952620"/>
          </a:xfrm>
          <a:prstGeom prst="rect">
            <a:avLst/>
          </a:prstGeom>
        </p:spPr>
      </p:pic>
      <p:sp>
        <p:nvSpPr>
          <p:cNvPr id="1134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4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4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4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風險五：生成式 AI 真假難辨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94" name="Google Shape;1094;p41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圖文、語音與影片都可能被偽造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095" name="Google Shape;1095;p41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8" name="Google Shape;1098;p41"/>
          <p:cNvSpPr/>
          <p:nvPr/>
        </p:nvSpPr>
        <p:spPr>
          <a:xfrm>
            <a:off x="487764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41"/>
          <p:cNvSpPr/>
          <p:nvPr/>
        </p:nvSpPr>
        <p:spPr>
          <a:xfrm>
            <a:off x="597492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41"/>
          <p:cNvSpPr/>
          <p:nvPr/>
        </p:nvSpPr>
        <p:spPr>
          <a:xfrm>
            <a:off x="597492" y="174563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41"/>
          <p:cNvSpPr/>
          <p:nvPr/>
        </p:nvSpPr>
        <p:spPr>
          <a:xfrm>
            <a:off x="1054692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生成文字可能看起來很正式但內容錯誤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02" name="Google Shape;1102;p41"/>
          <p:cNvSpPr/>
          <p:nvPr/>
        </p:nvSpPr>
        <p:spPr>
          <a:xfrm>
            <a:off x="487764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1"/>
          <p:cNvSpPr/>
          <p:nvPr/>
        </p:nvSpPr>
        <p:spPr>
          <a:xfrm>
            <a:off x="597492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41"/>
          <p:cNvSpPr/>
          <p:nvPr/>
        </p:nvSpPr>
        <p:spPr>
          <a:xfrm>
            <a:off x="597492" y="245886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41"/>
          <p:cNvSpPr/>
          <p:nvPr/>
        </p:nvSpPr>
        <p:spPr>
          <a:xfrm>
            <a:off x="1054692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AI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圖片與影片可能製造不存在的場景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06" name="Google Shape;1106;p41"/>
          <p:cNvSpPr/>
          <p:nvPr/>
        </p:nvSpPr>
        <p:spPr>
          <a:xfrm>
            <a:off x="487764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41"/>
          <p:cNvSpPr/>
          <p:nvPr/>
        </p:nvSpPr>
        <p:spPr>
          <a:xfrm>
            <a:off x="597492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1"/>
          <p:cNvSpPr/>
          <p:nvPr/>
        </p:nvSpPr>
        <p:spPr>
          <a:xfrm>
            <a:off x="597492" y="317209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41"/>
          <p:cNvSpPr/>
          <p:nvPr/>
        </p:nvSpPr>
        <p:spPr>
          <a:xfrm>
            <a:off x="1054692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聲音複製可能模仿熟人或權威人物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10" name="Google Shape;1110;p41"/>
          <p:cNvSpPr/>
          <p:nvPr/>
        </p:nvSpPr>
        <p:spPr>
          <a:xfrm>
            <a:off x="487764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41"/>
          <p:cNvSpPr/>
          <p:nvPr/>
        </p:nvSpPr>
        <p:spPr>
          <a:xfrm>
            <a:off x="597492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41"/>
          <p:cNvSpPr/>
          <p:nvPr/>
        </p:nvSpPr>
        <p:spPr>
          <a:xfrm>
            <a:off x="597492" y="388533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41"/>
          <p:cNvSpPr/>
          <p:nvPr/>
        </p:nvSpPr>
        <p:spPr>
          <a:xfrm>
            <a:off x="1054692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越像真的，越需要查證來源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702B0D6-4E48-9DF1-E658-27BD94F4BB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2389" y="1865980"/>
            <a:ext cx="6229306" cy="4671980"/>
          </a:xfrm>
          <a:prstGeom prst="rect">
            <a:avLst/>
          </a:prstGeom>
        </p:spPr>
      </p:pic>
      <p:sp>
        <p:nvSpPr>
          <p:cNvPr id="1163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4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4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4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1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風險六：AI 深偽語音詐騙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094" name="Google Shape;1094;p41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你聽到的聲音，可能不是真的人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1095" name="Google Shape;1095;p41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98" name="Google Shape;1098;p41"/>
          <p:cNvSpPr/>
          <p:nvPr/>
        </p:nvSpPr>
        <p:spPr>
          <a:xfrm>
            <a:off x="71323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41"/>
          <p:cNvSpPr/>
          <p:nvPr/>
        </p:nvSpPr>
        <p:spPr>
          <a:xfrm>
            <a:off x="82296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41"/>
          <p:cNvSpPr/>
          <p:nvPr/>
        </p:nvSpPr>
        <p:spPr>
          <a:xfrm>
            <a:off x="822960" y="1745634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1" name="Google Shape;1101;p41"/>
          <p:cNvSpPr/>
          <p:nvPr/>
        </p:nvSpPr>
        <p:spPr>
          <a:xfrm>
            <a:off x="128016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只需</a:t>
            </a:r>
            <a:r>
              <a:rPr lang="en-US" sz="20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 3 </a:t>
            </a: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秒語音樣本，就能複製任何人的聲音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02" name="Google Shape;1102;p41"/>
          <p:cNvSpPr/>
          <p:nvPr/>
        </p:nvSpPr>
        <p:spPr>
          <a:xfrm>
            <a:off x="71323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3" name="Google Shape;1103;p41"/>
          <p:cNvSpPr/>
          <p:nvPr/>
        </p:nvSpPr>
        <p:spPr>
          <a:xfrm>
            <a:off x="82296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4" name="Google Shape;1104;p41"/>
          <p:cNvSpPr/>
          <p:nvPr/>
        </p:nvSpPr>
        <p:spPr>
          <a:xfrm>
            <a:off x="822960" y="2458866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5" name="Google Shape;1105;p41"/>
          <p:cNvSpPr/>
          <p:nvPr/>
        </p:nvSpPr>
        <p:spPr>
          <a:xfrm>
            <a:off x="128016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公開的影片、限動、語音留言都可能是樣本來源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06" name="Google Shape;1106;p41"/>
          <p:cNvSpPr/>
          <p:nvPr/>
        </p:nvSpPr>
        <p:spPr>
          <a:xfrm>
            <a:off x="71323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7" name="Google Shape;1107;p41"/>
          <p:cNvSpPr/>
          <p:nvPr/>
        </p:nvSpPr>
        <p:spPr>
          <a:xfrm>
            <a:off x="82296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8" name="Google Shape;1108;p41"/>
          <p:cNvSpPr/>
          <p:nvPr/>
        </p:nvSpPr>
        <p:spPr>
          <a:xfrm>
            <a:off x="822960" y="3172098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41"/>
          <p:cNvSpPr/>
          <p:nvPr/>
        </p:nvSpPr>
        <p:spPr>
          <a:xfrm>
            <a:off x="128016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詐騙假冒家人「我出事了快匯錢」是最常見的劇本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10" name="Google Shape;1110;p41"/>
          <p:cNvSpPr/>
          <p:nvPr/>
        </p:nvSpPr>
        <p:spPr>
          <a:xfrm>
            <a:off x="71323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p41"/>
          <p:cNvSpPr/>
          <p:nvPr/>
        </p:nvSpPr>
        <p:spPr>
          <a:xfrm>
            <a:off x="82296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p41"/>
          <p:cNvSpPr/>
          <p:nvPr/>
        </p:nvSpPr>
        <p:spPr>
          <a:xfrm>
            <a:off x="822960" y="3885330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3" name="Google Shape;1113;p41"/>
          <p:cNvSpPr/>
          <p:nvPr/>
        </p:nvSpPr>
        <p:spPr>
          <a:xfrm>
            <a:off x="128016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接到緊急電話先掛斷，用熟悉號碼回撥查證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1163" name="FooterPill"/>
          <p:cNvSpPr/>
          <p:nvPr/>
        </p:nvSpPr>
        <p:spPr>
          <a:xfrm>
            <a:off x="320040" y="659429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5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AI </a:t>
            </a:r>
            <a:r>
              <a:rPr sz="2000" b="1" dirty="0" err="1">
                <a:solidFill>
                  <a:srgbClr val="1A237E"/>
                </a:solidFill>
              </a:rPr>
              <a:t>語音克隆詐騙打來說「媽媽出車禍了，快匯錢</a:t>
            </a:r>
            <a:r>
              <a:rPr sz="2000" b="1" dirty="0">
                <a:solidFill>
                  <a:srgbClr val="1A237E"/>
                </a:solidFill>
              </a:rPr>
              <a:t>」，</a:t>
            </a:r>
            <a:r>
              <a:rPr sz="2000" b="1" dirty="0" err="1">
                <a:solidFill>
                  <a:srgbClr val="1A237E"/>
                </a:solidFill>
              </a:rPr>
              <a:t>第一步應該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A. 立刻依對方指示匯款，不然來不及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00" y="2141167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B. </a:t>
            </a:r>
            <a:r>
              <a:rPr sz="1800" b="1" dirty="0" err="1">
                <a:solidFill>
                  <a:srgbClr val="1B5E20"/>
                </a:solidFill>
              </a:rPr>
              <a:t>先掛斷，再用通訊錄裡原本存的號碼撥回去確認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000" y="2712334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要求對方傳照片才相信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00" y="3283501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D. 請對方稍等，繼續在電話上溝通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00" y="3854668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解析：先掛斷是最重要的動作。情緒越急，越要先停下來。回撥要用手機通訊錄裡原本存的號碼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57018"/>
            <a:ext cx="5486400" cy="6202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kern="0" spc="400" dirty="0">
                <a:solidFill>
                  <a:srgbClr val="6366F1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演算法的真實</a:t>
            </a:r>
            <a:endParaRPr 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1094415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為什麼 IG 比你媽</a:t>
            </a:r>
            <a:endParaRPr 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sz="4000" b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更了解你？</a:t>
            </a:r>
            <a:endParaRPr lang="en-US" sz="4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666848" y="2468880"/>
            <a:ext cx="6858000" cy="594360"/>
          </a:xfrm>
          <a:prstGeom prst="roundRect">
            <a:avLst>
              <a:gd name="adj" fmla="val 12308"/>
            </a:avLst>
          </a:prstGeom>
          <a:solidFill>
            <a:srgbClr val="C7D2FE"/>
          </a:solidFill>
          <a:ln w="12700">
            <a:solidFill>
              <a:srgbClr val="C7D2FE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5" name="Text 3"/>
          <p:cNvSpPr/>
          <p:nvPr/>
        </p:nvSpPr>
        <p:spPr>
          <a:xfrm>
            <a:off x="2666848" y="2468880"/>
            <a:ext cx="6858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93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你的每一個動作</a:t>
            </a:r>
            <a:r>
              <a:rPr lang="en-US" sz="2000" dirty="0">
                <a:solidFill>
                  <a:srgbClr val="1E293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  點擊、搜尋、停留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352648" y="3182112"/>
            <a:ext cx="5486400" cy="594360"/>
          </a:xfrm>
          <a:prstGeom prst="roundRect">
            <a:avLst>
              <a:gd name="adj" fmla="val 12308"/>
            </a:avLst>
          </a:prstGeom>
          <a:solidFill>
            <a:srgbClr val="A5B4FC"/>
          </a:solidFill>
          <a:ln w="12700">
            <a:solidFill>
              <a:srgbClr val="A5B4FC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7" name="Text 5"/>
          <p:cNvSpPr/>
          <p:nvPr/>
        </p:nvSpPr>
        <p:spPr>
          <a:xfrm>
            <a:off x="3352648" y="3182112"/>
            <a:ext cx="5486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93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演算法即時學習</a:t>
            </a:r>
            <a:r>
              <a:rPr lang="en-US" sz="2000" dirty="0">
                <a:solidFill>
                  <a:srgbClr val="1E293B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  你愛什麼、討厭什麼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038448" y="3895344"/>
            <a:ext cx="4114800" cy="594360"/>
          </a:xfrm>
          <a:prstGeom prst="roundRect">
            <a:avLst>
              <a:gd name="adj" fmla="val 12308"/>
            </a:avLst>
          </a:prstGeom>
          <a:solidFill>
            <a:srgbClr val="818CF8"/>
          </a:solidFill>
          <a:ln w="12700">
            <a:solidFill>
              <a:srgbClr val="818CF8"/>
            </a:solidFill>
            <a:prstDash val="solid"/>
          </a:ln>
        </p:spPr>
        <p:txBody>
          <a:bodyPr/>
          <a:lstStyle/>
          <a:p>
            <a:endParaRPr lang="zh-TW" altLang="en-US" sz="20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038448" y="3895344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預測你下一秒想看什麼</a:t>
            </a:r>
            <a:r>
              <a:rPr lang="en-US" sz="2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  推薦、廣告、好友建議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724248" y="4608576"/>
            <a:ext cx="2743200" cy="594360"/>
          </a:xfrm>
          <a:prstGeom prst="roundRect">
            <a:avLst>
              <a:gd name="adj" fmla="val 12308"/>
            </a:avLst>
          </a:prstGeom>
          <a:solidFill>
            <a:srgbClr val="6366F1"/>
          </a:solidFill>
          <a:ln w="12700">
            <a:solidFill>
              <a:srgbClr val="6366F1"/>
            </a:solidFill>
            <a:prstDash val="solid"/>
          </a:ln>
        </p:spPr>
        <p:txBody>
          <a:bodyPr/>
          <a:lstStyle/>
          <a:p>
            <a:endParaRPr lang="zh-TW" altLang="en-US" sz="2000"/>
          </a:p>
        </p:txBody>
      </p:sp>
      <p:sp>
        <p:nvSpPr>
          <p:cNvPr id="11" name="Text 9"/>
          <p:cNvSpPr/>
          <p:nvPr/>
        </p:nvSpPr>
        <p:spPr>
          <a:xfrm>
            <a:off x="4724248" y="4608576"/>
            <a:ext cx="2743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你以為是你選的</a:t>
            </a:r>
            <a:r>
              <a:rPr lang="en-US" sz="2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   其實是平台選你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48640" y="5737860"/>
            <a:ext cx="548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💬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1097280" y="5705709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i="1" dirty="0">
                <a:solidFill>
                  <a:srgbClr val="1F2937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oto Sans TC" pitchFamily="34" charset="-120"/>
              </a:rPr>
              <a:t>你以為你在選內容，其實是內容在選你。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48640" y="6537960"/>
            <a:ext cx="11094415" cy="10973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66" name="FooterPill"/>
          <p:cNvSpPr/>
          <p:nvPr/>
        </p:nvSpPr>
        <p:spPr>
          <a:xfrm>
            <a:off x="548640" y="657098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2603598" cy="430887"/>
          </a:xfrm>
          <a:prstGeom prst="rect">
            <a:avLst/>
          </a:prstGeom>
          <a:solidFill>
            <a:srgbClr val="1E3A5F"/>
          </a:solidFill>
        </p:spPr>
        <p:txBody>
          <a:bodyPr wrap="none">
            <a:spAutoFit/>
          </a:bodyPr>
          <a:lstStyle/>
          <a:p>
            <a:pPr algn="l"/>
            <a:r>
              <a:rPr sz="2200" b="1" dirty="0">
                <a:solidFill>
                  <a:srgbClr val="FFFFFF"/>
                </a:solidFill>
              </a:rPr>
              <a:t>  📝  1  </a:t>
            </a:r>
            <a:r>
              <a:rPr sz="2200" b="1" dirty="0" err="1">
                <a:solidFill>
                  <a:srgbClr val="FFFFFF"/>
                </a:solidFill>
              </a:rPr>
              <a:t>練習與複習</a:t>
            </a:r>
            <a:endParaRPr sz="2200" b="1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00" y="1150000"/>
            <a:ext cx="1123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dirty="0">
                <a:solidFill>
                  <a:srgbClr val="1A237E"/>
                </a:solidFill>
              </a:rPr>
              <a:t>Q1.  「</a:t>
            </a:r>
            <a:r>
              <a:rPr sz="2000" b="1" dirty="0" err="1">
                <a:solidFill>
                  <a:srgbClr val="1A237E"/>
                </a:solidFill>
              </a:rPr>
              <a:t>數位身分」和「數位足跡」的最大差異是什麼</a:t>
            </a:r>
            <a:r>
              <a:rPr sz="2000" b="1" dirty="0">
                <a:solidFill>
                  <a:srgbClr val="1A237E"/>
                </a:solidFill>
              </a:rPr>
              <a:t>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00" y="1570000"/>
            <a:ext cx="11072000" cy="369332"/>
          </a:xfrm>
          <a:prstGeom prst="rect">
            <a:avLst/>
          </a:prstGeom>
          <a:solidFill>
            <a:srgbClr val="E8F5E9"/>
          </a:solidFill>
        </p:spPr>
        <p:txBody>
          <a:bodyPr wrap="square">
            <a:spAutoFit/>
          </a:bodyPr>
          <a:lstStyle/>
          <a:p>
            <a:pPr algn="l"/>
            <a:r>
              <a:rPr sz="1800" b="1" dirty="0">
                <a:solidFill>
                  <a:srgbClr val="1B5E20"/>
                </a:solidFill>
              </a:rPr>
              <a:t>✓  A. </a:t>
            </a:r>
            <a:r>
              <a:rPr sz="1800" b="1" dirty="0" err="1">
                <a:solidFill>
                  <a:srgbClr val="1B5E20"/>
                </a:solidFill>
              </a:rPr>
              <a:t>數位身分是你主動公開的，數位足跡是系統被動記錄的</a:t>
            </a:r>
            <a:endParaRPr sz="1800" b="1" dirty="0">
              <a:solidFill>
                <a:srgbClr val="1B5E2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2318" y="2180104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B. </a:t>
            </a:r>
            <a:r>
              <a:rPr sz="1800" dirty="0" err="1">
                <a:solidFill>
                  <a:srgbClr val="333333"/>
                </a:solidFill>
              </a:rPr>
              <a:t>數位身分比數位足跡更重要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2318" y="2790208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333333"/>
                </a:solidFill>
              </a:rPr>
              <a:t>      C. 數位足跡只包含你的 GPS 位置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2318" y="3400312"/>
            <a:ext cx="110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dirty="0">
                <a:solidFill>
                  <a:srgbClr val="333333"/>
                </a:solidFill>
              </a:rPr>
              <a:t>      D. </a:t>
            </a:r>
            <a:r>
              <a:rPr sz="1800" dirty="0" err="1">
                <a:solidFill>
                  <a:srgbClr val="333333"/>
                </a:solidFill>
              </a:rPr>
              <a:t>數位身分無法完全刪除，數位足跡可以</a:t>
            </a:r>
            <a:endParaRPr sz="1800" dirty="0">
              <a:solidFill>
                <a:srgbClr val="33333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00" y="4010417"/>
            <a:ext cx="11072000" cy="369332"/>
          </a:xfrm>
          <a:prstGeom prst="rect">
            <a:avLst/>
          </a:prstGeom>
          <a:solidFill>
            <a:srgbClr val="FFF9C4"/>
          </a:solidFill>
        </p:spPr>
        <p:txBody>
          <a:bodyPr wrap="square">
            <a:spAutoFit/>
          </a:bodyPr>
          <a:lstStyle/>
          <a:p>
            <a:pPr algn="l"/>
            <a:r>
              <a:rPr sz="1800" i="1" dirty="0">
                <a:solidFill>
                  <a:srgbClr val="4E342E"/>
                </a:solidFill>
              </a:rPr>
              <a:t>💡  </a:t>
            </a:r>
            <a:r>
              <a:rPr sz="1800" i="1" dirty="0" err="1">
                <a:solidFill>
                  <a:srgbClr val="4E342E"/>
                </a:solidFill>
              </a:rPr>
              <a:t>解析：大頭貼、公開貼文是你主動選擇的數位身分；搜尋紀錄、停留時間是平台被動記錄的數位足跡</a:t>
            </a:r>
            <a:r>
              <a:rPr sz="1800" i="1" dirty="0">
                <a:solidFill>
                  <a:srgbClr val="4E342E"/>
                </a:solidFill>
              </a:rPr>
              <a:t>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588000"/>
            <a:ext cx="12192000" cy="270000"/>
          </a:xfrm>
          <a:prstGeom prst="rect">
            <a:avLst/>
          </a:prstGeom>
          <a:solidFill>
            <a:srgbClr val="EEEEEE"/>
          </a:solidFill>
        </p:spPr>
        <p:txBody>
          <a:bodyPr wrap="none">
            <a:spAutoFit/>
          </a:bodyPr>
          <a:lstStyle/>
          <a:p>
            <a:pPr algn="r"/>
            <a:r>
              <a:rPr sz="1100">
                <a:solidFill>
                  <a:srgbClr val="757575"/>
                </a:solidFill>
              </a:rPr>
              <a:t>亞洲大學資訊發展處　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28" descr="/mnt/data/ghostwriter_images/generated/a_clean_educational_infographic_slide_layout_with_7_batch_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2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9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9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9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數位足跡是什麼？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49" name="Google Shape;749;p29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你做過的事，可能都會留下紀錄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750" name="Google Shape;750;p29"/>
          <p:cNvCxnSpPr/>
          <p:nvPr/>
        </p:nvCxnSpPr>
        <p:spPr>
          <a:xfrm>
            <a:off x="252400" y="1266381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3" name="Google Shape;753;p29"/>
          <p:cNvSpPr/>
          <p:nvPr/>
        </p:nvSpPr>
        <p:spPr>
          <a:xfrm>
            <a:off x="462712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29"/>
          <p:cNvSpPr/>
          <p:nvPr/>
        </p:nvSpPr>
        <p:spPr>
          <a:xfrm>
            <a:off x="572440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9"/>
          <p:cNvSpPr/>
          <p:nvPr/>
        </p:nvSpPr>
        <p:spPr>
          <a:xfrm>
            <a:off x="572440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29"/>
          <p:cNvSpPr/>
          <p:nvPr/>
        </p:nvSpPr>
        <p:spPr>
          <a:xfrm>
            <a:off x="1029640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主動足跡：發文、留言、按讚、上傳照片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57" name="Google Shape;757;p29"/>
          <p:cNvSpPr/>
          <p:nvPr/>
        </p:nvSpPr>
        <p:spPr>
          <a:xfrm>
            <a:off x="462712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9"/>
          <p:cNvSpPr/>
          <p:nvPr/>
        </p:nvSpPr>
        <p:spPr>
          <a:xfrm>
            <a:off x="572440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9"/>
          <p:cNvSpPr/>
          <p:nvPr/>
        </p:nvSpPr>
        <p:spPr>
          <a:xfrm>
            <a:off x="572440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29"/>
          <p:cNvSpPr/>
          <p:nvPr/>
        </p:nvSpPr>
        <p:spPr>
          <a:xfrm>
            <a:off x="1029640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被動足跡：搜尋、定位、瀏覽、觀看時間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61" name="Google Shape;761;p29"/>
          <p:cNvSpPr/>
          <p:nvPr/>
        </p:nvSpPr>
        <p:spPr>
          <a:xfrm>
            <a:off x="462712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9"/>
          <p:cNvSpPr/>
          <p:nvPr/>
        </p:nvSpPr>
        <p:spPr>
          <a:xfrm>
            <a:off x="572440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29"/>
          <p:cNvSpPr/>
          <p:nvPr/>
        </p:nvSpPr>
        <p:spPr>
          <a:xfrm>
            <a:off x="572440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29"/>
          <p:cNvSpPr/>
          <p:nvPr/>
        </p:nvSpPr>
        <p:spPr>
          <a:xfrm>
            <a:off x="1029640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裝置足跡：手機型號、系統版本、瀏覽器資訊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65" name="Google Shape;765;p29"/>
          <p:cNvSpPr/>
          <p:nvPr/>
        </p:nvSpPr>
        <p:spPr>
          <a:xfrm>
            <a:off x="462712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29"/>
          <p:cNvSpPr/>
          <p:nvPr/>
        </p:nvSpPr>
        <p:spPr>
          <a:xfrm>
            <a:off x="572440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29"/>
          <p:cNvSpPr/>
          <p:nvPr/>
        </p:nvSpPr>
        <p:spPr>
          <a:xfrm>
            <a:off x="572440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29"/>
          <p:cNvSpPr/>
          <p:nvPr/>
        </p:nvSpPr>
        <p:spPr>
          <a:xfrm>
            <a:off x="1029640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交易足跡：購買、付款、訂閱、點擊廣告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1CC988A-7C21-15DA-BB5B-EDCA943C9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962" y="3214636"/>
            <a:ext cx="5953733" cy="3350755"/>
          </a:xfrm>
          <a:prstGeom prst="rect">
            <a:avLst/>
          </a:prstGeom>
        </p:spPr>
      </p:pic>
      <p:sp>
        <p:nvSpPr>
          <p:cNvPr id="818" name="FooterPill"/>
          <p:cNvSpPr/>
          <p:nvPr/>
        </p:nvSpPr>
        <p:spPr>
          <a:xfrm>
            <a:off x="320040" y="6594290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3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30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30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30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主動足跡 vs 被動足跡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78" name="Google Shape;778;p30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不是只有你主動發文才叫足跡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779" name="Google Shape;779;p30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82" name="Google Shape;782;p30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3" name="Google Shape;783;p30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✍️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30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主動：發文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5" name="Google Shape;785;p30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你自己輸入並公開或分享的內容</a:t>
            </a:r>
            <a:r>
              <a:rPr lang="en-US" sz="1800" b="0" i="0" u="none" strike="noStrike" cap="none" dirty="0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6" name="Google Shape;786;p30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87" name="Google Shape;787;p30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💬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30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主動：留言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89" name="Google Shape;789;p30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可能被截圖、搜尋、轉傳。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90" name="Google Shape;790;p30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1" name="Google Shape;791;p30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30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主動：打卡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93" name="Google Shape;793;p30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直接透露地點與時間。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94" name="Google Shape;794;p30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5" name="Google Shape;795;p30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🔎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30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被動：搜尋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97" name="Google Shape;797;p30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平台可推測你的需求與興趣。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798" name="Google Shape;798;p30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99" name="Google Shape;799;p30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👀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30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被動：瀏覽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1" name="Google Shape;801;p30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停留多久、滑過什麼都可能被記錄。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2" name="Google Shape;802;p30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03" name="Google Shape;803;p30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📱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30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被動：裝置資訊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05" name="Google Shape;805;p30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系統、瀏覽器、螢幕尺寸可用於辨識。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55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3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1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3" name="Google Shape;813;p31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31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為什麼平台比你更了解你？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15" name="Google Shape;815;p31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因為它看的是長期行為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816" name="Google Shape;816;p31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9" name="Google Shape;819;p31"/>
          <p:cNvSpPr/>
          <p:nvPr/>
        </p:nvSpPr>
        <p:spPr>
          <a:xfrm>
            <a:off x="562920" y="1600200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31"/>
          <p:cNvSpPr/>
          <p:nvPr/>
        </p:nvSpPr>
        <p:spPr>
          <a:xfrm>
            <a:off x="672648" y="1700784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31"/>
          <p:cNvSpPr/>
          <p:nvPr/>
        </p:nvSpPr>
        <p:spPr>
          <a:xfrm>
            <a:off x="672648" y="1754343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2" name="Google Shape;822;p31"/>
          <p:cNvSpPr/>
          <p:nvPr/>
        </p:nvSpPr>
        <p:spPr>
          <a:xfrm>
            <a:off x="1129848" y="1700784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 dirty="0" err="1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單次資料可能不重要，長期累積後就有價值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23" name="Google Shape;823;p31"/>
          <p:cNvSpPr/>
          <p:nvPr/>
        </p:nvSpPr>
        <p:spPr>
          <a:xfrm>
            <a:off x="562920" y="2313432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31"/>
          <p:cNvSpPr/>
          <p:nvPr/>
        </p:nvSpPr>
        <p:spPr>
          <a:xfrm>
            <a:off x="672648" y="2414016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31"/>
          <p:cNvSpPr/>
          <p:nvPr/>
        </p:nvSpPr>
        <p:spPr>
          <a:xfrm>
            <a:off x="672648" y="2467575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6" name="Google Shape;826;p31"/>
          <p:cNvSpPr/>
          <p:nvPr/>
        </p:nvSpPr>
        <p:spPr>
          <a:xfrm>
            <a:off x="1129848" y="2414016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平台會分析：你常看什麼、停在哪裡、點什麼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27" name="Google Shape;827;p31"/>
          <p:cNvSpPr/>
          <p:nvPr/>
        </p:nvSpPr>
        <p:spPr>
          <a:xfrm>
            <a:off x="562920" y="3026664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FFFF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>
            <a:off x="672648" y="3127248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>
            <a:off x="672648" y="3180807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31"/>
          <p:cNvSpPr/>
          <p:nvPr/>
        </p:nvSpPr>
        <p:spPr>
          <a:xfrm>
            <a:off x="1129848" y="3127248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推薦系統會依照行為改變你看到的內容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31" name="Google Shape;831;p31"/>
          <p:cNvSpPr/>
          <p:nvPr/>
        </p:nvSpPr>
        <p:spPr>
          <a:xfrm>
            <a:off x="562920" y="3739896"/>
            <a:ext cx="7498080" cy="502920"/>
          </a:xfrm>
          <a:prstGeom prst="roundRect">
            <a:avLst>
              <a:gd name="adj" fmla="val 14545"/>
            </a:avLst>
          </a:prstGeom>
          <a:solidFill>
            <a:srgbClr val="EEF5FF"/>
          </a:solidFill>
          <a:ln w="12700" cap="flat" cmpd="sng">
            <a:solidFill>
              <a:srgbClr val="D6E1FF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672648" y="3840480"/>
            <a:ext cx="301752" cy="301752"/>
          </a:xfrm>
          <a:prstGeom prst="ellipse">
            <a:avLst/>
          </a:prstGeom>
          <a:solidFill>
            <a:srgbClr val="2F6DEB"/>
          </a:solidFill>
          <a:ln w="12700" cap="flat" cmpd="sng">
            <a:solidFill>
              <a:srgbClr val="2F6D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>
            <a:off x="672648" y="3894039"/>
            <a:ext cx="30175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31"/>
          <p:cNvSpPr/>
          <p:nvPr/>
        </p:nvSpPr>
        <p:spPr>
          <a:xfrm>
            <a:off x="1129848" y="3840480"/>
            <a:ext cx="672084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20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你覺得只是滑手機，平台看到的是模式</a:t>
            </a:r>
            <a:endParaRPr sz="20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35" name="Google Shape;835;p31"/>
          <p:cNvSpPr/>
          <p:nvPr/>
        </p:nvSpPr>
        <p:spPr>
          <a:xfrm>
            <a:off x="713232" y="5715000"/>
            <a:ext cx="10744200" cy="530352"/>
          </a:xfrm>
          <a:prstGeom prst="roundRect">
            <a:avLst>
              <a:gd name="adj" fmla="val 20690"/>
            </a:avLst>
          </a:prstGeom>
          <a:solidFill>
            <a:srgbClr val="FFFFFF"/>
          </a:solidFill>
          <a:ln w="12700" cap="flat" cmpd="sng">
            <a:solidFill>
              <a:srgbClr val="CAD8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31"/>
          <p:cNvSpPr/>
          <p:nvPr/>
        </p:nvSpPr>
        <p:spPr>
          <a:xfrm>
            <a:off x="941832" y="5833872"/>
            <a:ext cx="1033272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💡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資料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時間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+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分析</a:t>
            </a:r>
            <a:r>
              <a:rPr lang="en-US" sz="2000" b="1" i="0" u="none" strike="noStrike" cap="none" dirty="0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 = </a:t>
            </a:r>
            <a:r>
              <a:rPr lang="en-US" sz="2000" b="1" i="0" u="none" strike="noStrike" cap="none" dirty="0" err="1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對偏好的預測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BDDBF6C3-38FD-8CFC-ECEF-5CF0F1A60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5852" y="1915454"/>
            <a:ext cx="5744812" cy="4579495"/>
          </a:xfrm>
          <a:prstGeom prst="rect">
            <a:avLst/>
          </a:prstGeom>
        </p:spPr>
      </p:pic>
      <p:sp>
        <p:nvSpPr>
          <p:cNvPr id="886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3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BFF"/>
          </a:solidFill>
          <a:ln w="12700" cap="flat" cmpd="sng">
            <a:solidFill>
              <a:srgbClr val="F7FB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2"/>
          <p:cNvSpPr/>
          <p:nvPr/>
        </p:nvSpPr>
        <p:spPr>
          <a:xfrm>
            <a:off x="9326880" y="5257800"/>
            <a:ext cx="3840480" cy="1828800"/>
          </a:xfrm>
          <a:prstGeom prst="arc">
            <a:avLst>
              <a:gd name="adj1" fmla="val 16200000"/>
              <a:gd name="adj2" fmla="val 0"/>
            </a:avLst>
          </a:prstGeom>
          <a:noFill/>
          <a:ln w="15225" cap="flat" cmpd="sng">
            <a:solidFill>
              <a:srgbClr val="D9E4FF">
                <a:alpha val="6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32"/>
          <p:cNvSpPr/>
          <p:nvPr/>
        </p:nvSpPr>
        <p:spPr>
          <a:xfrm>
            <a:off x="0" y="6565392"/>
            <a:ext cx="12191695" cy="292608"/>
          </a:xfrm>
          <a:prstGeom prst="rect">
            <a:avLst/>
          </a:prstGeom>
          <a:solidFill>
            <a:srgbClr val="173EA5"/>
          </a:solidFill>
          <a:ln w="12700" cap="flat" cmpd="sng">
            <a:solidFill>
              <a:srgbClr val="173EA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32"/>
          <p:cNvSpPr/>
          <p:nvPr/>
        </p:nvSpPr>
        <p:spPr>
          <a:xfrm>
            <a:off x="502920" y="320040"/>
            <a:ext cx="7772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2500"/>
              <a:buFont typeface="DFKai-SB"/>
              <a:buNone/>
            </a:pPr>
            <a:r>
              <a:rPr lang="en-US" sz="25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生活例子一：剛聊完商品就看到廣告</a:t>
            </a:r>
            <a:endParaRPr sz="25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46" name="Google Shape;846;p32"/>
          <p:cNvSpPr/>
          <p:nvPr/>
        </p:nvSpPr>
        <p:spPr>
          <a:xfrm>
            <a:off x="530352" y="896112"/>
            <a:ext cx="80467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6B4DE6"/>
              </a:buClr>
              <a:buSzPts val="1600"/>
              <a:buFont typeface="DFKai-SB"/>
              <a:buNone/>
            </a:pPr>
            <a:r>
              <a:rPr lang="en-US" sz="2000" b="1" i="0" u="none" strike="noStrike" cap="none" dirty="0" err="1">
                <a:solidFill>
                  <a:srgbClr val="6B4DE6"/>
                </a:solidFill>
                <a:latin typeface="DFKai-SB"/>
                <a:ea typeface="DFKai-SB"/>
                <a:cs typeface="DFKai-SB"/>
                <a:sym typeface="DFKai-SB"/>
              </a:rPr>
              <a:t>可能原因不一定是偷聽，而是資料推測</a:t>
            </a:r>
            <a:endParaRPr sz="2000" b="0" i="0" u="none" strike="noStrike" cap="none" dirty="0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cxnSp>
        <p:nvCxnSpPr>
          <p:cNvPr id="847" name="Google Shape;847;p32"/>
          <p:cNvCxnSpPr/>
          <p:nvPr/>
        </p:nvCxnSpPr>
        <p:spPr>
          <a:xfrm>
            <a:off x="530352" y="1252728"/>
            <a:ext cx="1463040" cy="0"/>
          </a:xfrm>
          <a:prstGeom prst="straightConnector1">
            <a:avLst/>
          </a:prstGeom>
          <a:noFill/>
          <a:ln w="25400" cap="flat" cmpd="sng">
            <a:solidFill>
              <a:srgbClr val="6B4DE6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0" name="Google Shape;850;p32"/>
          <p:cNvSpPr/>
          <p:nvPr/>
        </p:nvSpPr>
        <p:spPr>
          <a:xfrm>
            <a:off x="621792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51" name="Google Shape;851;p32"/>
          <p:cNvSpPr/>
          <p:nvPr/>
        </p:nvSpPr>
        <p:spPr>
          <a:xfrm>
            <a:off x="804672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32"/>
          <p:cNvSpPr/>
          <p:nvPr/>
        </p:nvSpPr>
        <p:spPr>
          <a:xfrm>
            <a:off x="1399032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搜尋紀錄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53" name="Google Shape;853;p32"/>
          <p:cNvSpPr/>
          <p:nvPr/>
        </p:nvSpPr>
        <p:spPr>
          <a:xfrm>
            <a:off x="1399032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你或身邊裝置曾搜尋相關商品。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54" name="Google Shape;854;p32"/>
          <p:cNvSpPr/>
          <p:nvPr/>
        </p:nvSpPr>
        <p:spPr>
          <a:xfrm>
            <a:off x="4364736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55" name="Google Shape;855;p32"/>
          <p:cNvSpPr/>
          <p:nvPr/>
        </p:nvSpPr>
        <p:spPr>
          <a:xfrm>
            <a:off x="4547616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📍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32"/>
          <p:cNvSpPr/>
          <p:nvPr/>
        </p:nvSpPr>
        <p:spPr>
          <a:xfrm>
            <a:off x="5141976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地點與商圈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57" name="Google Shape;857;p32"/>
          <p:cNvSpPr/>
          <p:nvPr/>
        </p:nvSpPr>
        <p:spPr>
          <a:xfrm>
            <a:off x="5141976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你去過相關店家或商圈。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58" name="Google Shape;858;p32"/>
          <p:cNvSpPr/>
          <p:nvPr/>
        </p:nvSpPr>
        <p:spPr>
          <a:xfrm>
            <a:off x="8107680" y="1508760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59" name="Google Shape;859;p32"/>
          <p:cNvSpPr/>
          <p:nvPr/>
        </p:nvSpPr>
        <p:spPr>
          <a:xfrm>
            <a:off x="8290560" y="1673352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👥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32"/>
          <p:cNvSpPr/>
          <p:nvPr/>
        </p:nvSpPr>
        <p:spPr>
          <a:xfrm>
            <a:off x="8884920" y="1655064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社交關係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61" name="Google Shape;861;p32"/>
          <p:cNvSpPr/>
          <p:nvPr/>
        </p:nvSpPr>
        <p:spPr>
          <a:xfrm>
            <a:off x="8884920" y="2011680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朋友搜尋或分享，平台推測你也可能感興趣。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62" name="Google Shape;862;p32"/>
          <p:cNvSpPr/>
          <p:nvPr/>
        </p:nvSpPr>
        <p:spPr>
          <a:xfrm>
            <a:off x="621792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63" name="Google Shape;863;p32"/>
          <p:cNvSpPr/>
          <p:nvPr/>
        </p:nvSpPr>
        <p:spPr>
          <a:xfrm>
            <a:off x="804672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🛒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32"/>
          <p:cNvSpPr/>
          <p:nvPr/>
        </p:nvSpPr>
        <p:spPr>
          <a:xfrm>
            <a:off x="1399032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購物行為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65" name="Google Shape;865;p32"/>
          <p:cNvSpPr/>
          <p:nvPr/>
        </p:nvSpPr>
        <p:spPr>
          <a:xfrm>
            <a:off x="1399032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瀏覽、收藏、加入購物車都會成為訊號。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66" name="Google Shape;866;p32"/>
          <p:cNvSpPr/>
          <p:nvPr/>
        </p:nvSpPr>
        <p:spPr>
          <a:xfrm>
            <a:off x="4364736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67" name="Google Shape;867;p32"/>
          <p:cNvSpPr/>
          <p:nvPr/>
        </p:nvSpPr>
        <p:spPr>
          <a:xfrm>
            <a:off x="4547616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📱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32"/>
          <p:cNvSpPr/>
          <p:nvPr/>
        </p:nvSpPr>
        <p:spPr>
          <a:xfrm>
            <a:off x="5141976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跨平台追蹤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69" name="Google Shape;869;p32"/>
          <p:cNvSpPr/>
          <p:nvPr/>
        </p:nvSpPr>
        <p:spPr>
          <a:xfrm>
            <a:off x="5141976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網站、App、廣告系統可能共享或比對訊號。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70" name="Google Shape;870;p32"/>
          <p:cNvSpPr/>
          <p:nvPr/>
        </p:nvSpPr>
        <p:spPr>
          <a:xfrm>
            <a:off x="8107680" y="3035808"/>
            <a:ext cx="3486912" cy="1234440"/>
          </a:xfrm>
          <a:prstGeom prst="roundRect">
            <a:avLst>
              <a:gd name="adj" fmla="val 8889"/>
            </a:avLst>
          </a:prstGeom>
          <a:solidFill>
            <a:srgbClr val="FFFFFF"/>
          </a:solidFill>
          <a:ln w="12700" cap="flat" cmpd="sng">
            <a:solidFill>
              <a:srgbClr val="D5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871" name="Google Shape;871;p32"/>
          <p:cNvSpPr/>
          <p:nvPr/>
        </p:nvSpPr>
        <p:spPr>
          <a:xfrm>
            <a:off x="8290560" y="3200400"/>
            <a:ext cx="502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2F6DEB"/>
              </a:buClr>
              <a:buSzPts val="2100"/>
              <a:buFont typeface="Arial"/>
              <a:buNone/>
            </a:pPr>
            <a:r>
              <a:rPr lang="en-US" sz="1800" b="0" i="0" u="none" strike="noStrike" cap="none">
                <a:solidFill>
                  <a:srgbClr val="2F6DEB"/>
                </a:solidFill>
                <a:latin typeface="Arial"/>
                <a:ea typeface="Arial"/>
                <a:cs typeface="Arial"/>
                <a:sym typeface="Arial"/>
              </a:rPr>
              <a:t>🧠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32"/>
          <p:cNvSpPr/>
          <p:nvPr/>
        </p:nvSpPr>
        <p:spPr>
          <a:xfrm>
            <a:off x="8884920" y="3182112"/>
            <a:ext cx="248107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73EA5"/>
              </a:buClr>
              <a:buSzPts val="1600"/>
              <a:buFont typeface="DFKai-SB"/>
              <a:buNone/>
            </a:pPr>
            <a:r>
              <a:rPr lang="en-US" sz="1800" b="1" i="0" u="none" strike="noStrike" cap="none">
                <a:solidFill>
                  <a:srgbClr val="173EA5"/>
                </a:solidFill>
                <a:latin typeface="DFKai-SB"/>
                <a:ea typeface="DFKai-SB"/>
                <a:cs typeface="DFKai-SB"/>
                <a:sym typeface="DFKai-SB"/>
              </a:rPr>
              <a:t>演算法推測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873" name="Google Shape;873;p32"/>
          <p:cNvSpPr/>
          <p:nvPr/>
        </p:nvSpPr>
        <p:spPr>
          <a:xfrm>
            <a:off x="8884920" y="3538728"/>
            <a:ext cx="2481072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102A56"/>
              </a:buClr>
              <a:buSzPts val="1600"/>
              <a:buFont typeface="DFKai-SB"/>
              <a:buNone/>
            </a:pPr>
            <a:r>
              <a:rPr lang="en-US" sz="1800" b="0" i="0" u="none" strike="noStrike" cap="none">
                <a:solidFill>
                  <a:srgbClr val="102A56"/>
                </a:solidFill>
                <a:latin typeface="DFKai-SB"/>
                <a:ea typeface="DFKai-SB"/>
                <a:cs typeface="DFKai-SB"/>
                <a:sym typeface="DFKai-SB"/>
              </a:rPr>
              <a:t>用相似使用者行為預測你的需求。</a:t>
            </a:r>
            <a:endParaRPr sz="1800" b="0" i="0" u="none" strike="noStrike" cap="none">
              <a:solidFill>
                <a:schemeClr val="dk1"/>
              </a:solidFill>
              <a:latin typeface="DFKai-SB"/>
              <a:ea typeface="DFKai-SB"/>
              <a:cs typeface="DFKai-SB"/>
              <a:sym typeface="DFKai-SB"/>
            </a:endParaRPr>
          </a:p>
        </p:txBody>
      </p:sp>
      <p:sp>
        <p:nvSpPr>
          <p:cNvPr id="923" name="FooterPill"/>
          <p:cNvSpPr/>
          <p:nvPr/>
        </p:nvSpPr>
        <p:spPr>
          <a:xfrm>
            <a:off x="320040" y="6583532"/>
            <a:ext cx="2360000" cy="260000"/>
          </a:xfrm>
          <a:prstGeom prst="roundRect">
            <a:avLst>
              <a:gd name="adj" fmla="val 50000"/>
            </a:avLst>
          </a:prstGeom>
          <a:solidFill>
            <a:srgbClr val="173EA5">
              <a:alpha val="82000"/>
            </a:srgbClr>
          </a:solidFill>
          <a:ln>
            <a:noFill/>
          </a:ln>
        </p:spPr>
        <p:txBody>
          <a:bodyPr spcFirstLastPara="1" wrap="square" lIns="91440" tIns="18000" rIns="91440" bIns="180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900" b="1" i="0" u="none" strike="noStrike" cap="none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</a:rPr>
              <a:t>亞洲大學資訊發展處</a:t>
            </a:r>
            <a:endParaRPr sz="1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3130</TotalTime>
  <Words>2518</Words>
  <Application>Microsoft Office PowerPoint</Application>
  <PresentationFormat>寬螢幕</PresentationFormat>
  <Paragraphs>443</Paragraphs>
  <Slides>24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0" baseType="lpstr">
      <vt:lpstr>微軟正黑體</vt:lpstr>
      <vt:lpstr>Arial</vt:lpstr>
      <vt:lpstr>標楷體</vt:lpstr>
      <vt:lpstr>Play</vt:lpstr>
      <vt:lpstr>標楷體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黃宇辰</dc:creator>
  <cp:lastModifiedBy>杜若慈</cp:lastModifiedBy>
  <cp:revision>17</cp:revision>
  <dcterms:created xsi:type="dcterms:W3CDTF">2026-04-20T01:36:16Z</dcterms:created>
  <dcterms:modified xsi:type="dcterms:W3CDTF">2026-08-05T01:11:43Z</dcterms:modified>
</cp:coreProperties>
</file>