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8"/>
  </p:notesMasterIdLst>
  <p:sldIdLst>
    <p:sldId id="307" r:id="rId2"/>
    <p:sldId id="308" r:id="rId3"/>
    <p:sldId id="309" r:id="rId4"/>
    <p:sldId id="310" r:id="rId5"/>
    <p:sldId id="311" r:id="rId6"/>
    <p:sldId id="312" r:id="rId7"/>
    <p:sldId id="313" r:id="rId8"/>
    <p:sldId id="314" r:id="rId9"/>
    <p:sldId id="315" r:id="rId10"/>
    <p:sldId id="316" r:id="rId11"/>
    <p:sldId id="317" r:id="rId12"/>
    <p:sldId id="318" r:id="rId13"/>
    <p:sldId id="319" r:id="rId14"/>
    <p:sldId id="320" r:id="rId15"/>
    <p:sldId id="321" r:id="rId16"/>
    <p:sldId id="322" r:id="rId17"/>
    <p:sldId id="323" r:id="rId18"/>
    <p:sldId id="324" r:id="rId19"/>
    <p:sldId id="325" r:id="rId20"/>
    <p:sldId id="326" r:id="rId21"/>
    <p:sldId id="327" r:id="rId22"/>
    <p:sldId id="328" r:id="rId23"/>
    <p:sldId id="329" r:id="rId24"/>
    <p:sldId id="330" r:id="rId25"/>
    <p:sldId id="331" r:id="rId26"/>
    <p:sldId id="333" r:id="rId27"/>
  </p:sldIdLst>
  <p:sldSz cx="12192000" cy="6858000"/>
  <p:notesSz cx="6858000" cy="9144000"/>
  <p:embeddedFontLst>
    <p:embeddedFont>
      <p:font typeface="DFKai-SB" panose="03000509000000000000" pitchFamily="65" charset="-120"/>
      <p:regular r:id="rId29"/>
    </p:embeddedFont>
    <p:embeddedFont>
      <p:font typeface="Play" panose="02020500000000000000" charset="0"/>
      <p:regular r:id="rId30"/>
      <p:bold r:id="rId31"/>
    </p:embeddedFont>
    <p:embeddedFont>
      <p:font typeface="微軟正黑體" panose="020B0604030504040204" pitchFamily="34" charset="-120"/>
      <p:regular r:id="rId32"/>
      <p:bold r:id="rId3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87" roundtripDataSignature="AMtx7mjcaw5ReX1dKfTCxWDzQtpeHkJ15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1027" autoAdjust="0"/>
  </p:normalViewPr>
  <p:slideViewPr>
    <p:cSldViewPr snapToGrid="0">
      <p:cViewPr varScale="1">
        <p:scale>
          <a:sx n="61" d="100"/>
          <a:sy n="61" d="100"/>
        </p:scale>
        <p:origin x="72" y="5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89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1.fntdata"/><Relationship Id="rId88" Type="http://schemas.openxmlformats.org/officeDocument/2006/relationships/presProps" Target="presProps.xml"/><Relationship Id="rId9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87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90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2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5" name="Google Shape;1115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16" name="Google Shape;1116;p4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dirty="0"/>
              <a:t>接下來進入真實案例，我們把前面說的原則放到具體情境裡看。</a:t>
            </a:r>
          </a:p>
          <a:p>
            <a:endParaRPr dirty="0"/>
          </a:p>
          <a:p>
            <a:r>
              <a:rPr dirty="0"/>
              <a:t>先問大家一個問題：這六個案例，你有沒有遇過其中一個？假包裹簡訊、帳號異常通知、被朋友標記在某個地方，這些幾乎每個人都碰過。</a:t>
            </a:r>
          </a:p>
          <a:p>
            <a:endParaRPr dirty="0"/>
          </a:p>
          <a:p>
            <a:r>
              <a:rPr dirty="0"/>
              <a:t>這不是遙遠的事，這就是你的日常。我們逐一來看，每個案例花兩三分鐘，重點是：辨識它、理解它、知道怎麼應對。</a:t>
            </a:r>
          </a:p>
          <a:p>
            <a:endParaRPr dirty="0"/>
          </a:p>
        </p:txBody>
      </p:sp>
      <p:sp>
        <p:nvSpPr>
          <p:cNvPr id="1117" name="Google Shape;1117;p4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64" name="Google Shape;1264;p4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dirty="0"/>
              <a:t>現在來做一個實際的判斷練習。我念六個情境，請你思考：這是詐騙還是正常的？如果是詐騙，你的第一步會怎麼做？</a:t>
            </a:r>
          </a:p>
          <a:p>
            <a:endParaRPr dirty="0"/>
          </a:p>
          <a:p>
            <a:r>
              <a:rPr dirty="0"/>
              <a:t>情境 A：同學傳 LINE 說帳號被鎖，請你幫他接收一個驗證碼。情境 B：收到信說信箱空間不足，點連結升級。情境 C：簡訊說包裹卡關，要你輸入信用卡付十元。情境 D：IG 私訊說你抽中免費耳機，只要填資料。情境 E：一個影片裡某名人推薦一個投資平台，保證月報酬三成。情境 F：朋友在公開限動標記你正在外地過夜。</a:t>
            </a:r>
          </a:p>
          <a:p>
            <a:endParaRPr dirty="0"/>
          </a:p>
          <a:p>
            <a:r>
              <a:rPr dirty="0"/>
              <a:t>先不說答案，請大家各自判斷，等一下我們來討論。哪些一看就是詐騙，哪些比較難判斷，哪些看起來無害但其實有隱患？</a:t>
            </a:r>
          </a:p>
          <a:p>
            <a:endParaRPr dirty="0"/>
          </a:p>
        </p:txBody>
      </p:sp>
      <p:sp>
        <p:nvSpPr>
          <p:cNvPr id="1265" name="Google Shape;1265;p4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b="0" dirty="0">
                <a:solidFill>
                  <a:srgbClr val="FFFFFF"/>
                </a:solidFill>
              </a:rPr>
              <a:t>練習與複習</a:t>
            </a:r>
            <a:endParaRPr lang="en-US" altLang="zh-TW" sz="1200" b="0" dirty="0">
              <a:solidFill>
                <a:srgbClr val="FFFFFF"/>
              </a:solidFill>
            </a:endParaRP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rabicPeriod"/>
              <a:tabLst/>
              <a:defRPr/>
            </a:pPr>
            <a:r>
              <a:rPr lang="zh-TW" altLang="en-US" sz="1200" b="0" dirty="0">
                <a:solidFill>
                  <a:srgbClr val="1A237E"/>
                </a:solidFill>
              </a:rPr>
              <a:t>求職詐騙中，下列哪種要求是正當雇主絕對不會提出的？</a:t>
            </a:r>
            <a:endParaRPr lang="en-US" altLang="zh-TW" sz="1200" b="0" dirty="0">
              <a:solidFill>
                <a:srgbClr val="1A237E"/>
              </a:solidFill>
            </a:endParaRPr>
          </a:p>
          <a:p>
            <a:pPr marL="2286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zh-TW" altLang="en-US" sz="1200" b="0" dirty="0">
                <a:solidFill>
                  <a:srgbClr val="1A237E"/>
                </a:solidFill>
              </a:rPr>
              <a:t>答案</a:t>
            </a:r>
            <a:r>
              <a:rPr lang="en-US" altLang="zh-TW" sz="1200" b="0" dirty="0">
                <a:solidFill>
                  <a:srgbClr val="1A237E"/>
                </a:solidFill>
              </a:rPr>
              <a:t>: </a:t>
            </a:r>
            <a:r>
              <a:rPr lang="en-US" altLang="zh-TW" sz="1200" b="0" dirty="0">
                <a:solidFill>
                  <a:srgbClr val="1B5E20"/>
                </a:solidFill>
              </a:rPr>
              <a:t>C. </a:t>
            </a:r>
            <a:r>
              <a:rPr lang="zh-TW" altLang="en-US" sz="1200" b="0" dirty="0">
                <a:solidFill>
                  <a:srgbClr val="1B5E20"/>
                </a:solidFill>
              </a:rPr>
              <a:t>要求你繳保證金或提供銀行帳戶密碼</a:t>
            </a:r>
          </a:p>
          <a:p>
            <a:pPr marL="2286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zh-TW" altLang="en-US" sz="1200" i="1" dirty="0">
                <a:solidFill>
                  <a:srgbClr val="4E342E"/>
                </a:solidFill>
              </a:rPr>
              <a:t>解析：合法雇主不會要你先匯款、提供帳戶密碼或身分證正本。這些要求幾乎必定是詐騙。</a:t>
            </a:r>
            <a:endParaRPr lang="en-US" altLang="zh-TW" sz="1200" i="1" dirty="0">
              <a:solidFill>
                <a:srgbClr val="4E342E"/>
              </a:solidFill>
            </a:endParaRPr>
          </a:p>
          <a:p>
            <a:pPr marL="2286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en-US" altLang="zh-TW" sz="1200" b="1" i="1" dirty="0">
              <a:solidFill>
                <a:srgbClr val="4E342E"/>
              </a:solidFill>
            </a:endParaRP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rabicPeriod" startAt="2"/>
              <a:tabLst/>
              <a:defRPr/>
            </a:pPr>
            <a:r>
              <a:rPr lang="zh-TW" altLang="en-US" sz="1200" b="1" dirty="0">
                <a:solidFill>
                  <a:srgbClr val="1A237E"/>
                </a:solidFill>
              </a:rPr>
              <a:t>「殺豬盤」詐騙的運作流程，下列哪項描述最正確？</a:t>
            </a:r>
            <a:endParaRPr lang="en-US" altLang="zh-TW" sz="1200" b="1" dirty="0">
              <a:solidFill>
                <a:srgbClr val="1A237E"/>
              </a:solidFill>
            </a:endParaRPr>
          </a:p>
          <a:p>
            <a:pPr marL="2286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zh-TW" altLang="en-US" sz="1200" b="1" dirty="0">
                <a:solidFill>
                  <a:srgbClr val="1A237E"/>
                </a:solidFill>
              </a:rPr>
              <a:t>答案</a:t>
            </a:r>
            <a:r>
              <a:rPr lang="en-US" altLang="zh-TW" sz="1200" b="1" dirty="0">
                <a:solidFill>
                  <a:srgbClr val="1A237E"/>
                </a:solidFill>
              </a:rPr>
              <a:t>:</a:t>
            </a:r>
            <a:r>
              <a:rPr lang="zh-TW" altLang="en-US" sz="1200" b="1" dirty="0">
                <a:solidFill>
                  <a:srgbClr val="1A237E"/>
                </a:solidFill>
              </a:rPr>
              <a:t> </a:t>
            </a:r>
            <a:r>
              <a:rPr lang="en-US" altLang="zh-TW" sz="1200" b="1" dirty="0">
                <a:solidFill>
                  <a:srgbClr val="1B5E20"/>
                </a:solidFill>
              </a:rPr>
              <a:t>B. </a:t>
            </a:r>
            <a:r>
              <a:rPr lang="zh-TW" altLang="en-US" sz="1200" b="1" dirty="0">
                <a:solidFill>
                  <a:srgbClr val="1B5E20"/>
                </a:solidFill>
              </a:rPr>
              <a:t>先用感情關係建立信任，再導入投資詐騙騙取金錢</a:t>
            </a:r>
            <a:endParaRPr lang="en-US" altLang="zh-TW" sz="1200" b="1" dirty="0">
              <a:solidFill>
                <a:srgbClr val="1B5E20"/>
              </a:solidFill>
            </a:endParaRPr>
          </a:p>
          <a:p>
            <a:pPr marL="2286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zh-TW" altLang="en-US" sz="1200" i="1" dirty="0">
                <a:solidFill>
                  <a:srgbClr val="4E342E"/>
                </a:solidFill>
              </a:rPr>
              <a:t>解析：殺豬盤結合感情詐騙與投資詐騙，先養肥（建立信任）再宰殺（騙錢），破壞力極強。</a:t>
            </a:r>
            <a:endParaRPr lang="zh-TW" altLang="en-US" sz="1200" b="1" dirty="0">
              <a:solidFill>
                <a:srgbClr val="1A237E"/>
              </a:solidFill>
            </a:endParaRPr>
          </a:p>
          <a:p>
            <a:pPr marL="2286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zh-TW" altLang="en-US" sz="1200" b="1" dirty="0">
              <a:solidFill>
                <a:srgbClr val="1A237E"/>
              </a:solidFill>
            </a:endParaRPr>
          </a:p>
          <a:p>
            <a:endParaRPr lang="en-US" altLang="zh-TW" sz="1200" b="1" dirty="0">
              <a:solidFill>
                <a:srgbClr val="FFFFFF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11</a:t>
            </a:fld>
            <a:endParaRPr lang="en-US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846083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" name="Google Shape;1300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01" name="Google Shape;1301;p4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dirty="0"/>
              <a:t>在進入具體的防護原則之前，我想先說一個重要的觀念。</a:t>
            </a:r>
          </a:p>
          <a:p>
            <a:endParaRPr dirty="0"/>
          </a:p>
          <a:p>
            <a:r>
              <a:rPr dirty="0"/>
              <a:t>今天這堂課，我們說了很多風險、很多案例，有些同學可能開始感覺「科技好可怕，用什麼都不安全」。這不是我想要的結果。</a:t>
            </a:r>
          </a:p>
          <a:p>
            <a:endParaRPr dirty="0"/>
          </a:p>
          <a:p>
            <a:r>
              <a:rPr dirty="0"/>
              <a:t>正確的態度是：先有觀念，再談工具。工具會一直更換，但一個清晰的判斷框架可以陪你走很遠。接下來的五個原則，不是五條規則，而是五個思維方式。把它們內化，遇到任何新的情境，你都能自己判斷。</a:t>
            </a:r>
          </a:p>
          <a:p>
            <a:endParaRPr dirty="0"/>
          </a:p>
        </p:txBody>
      </p:sp>
      <p:sp>
        <p:nvSpPr>
          <p:cNvPr id="1302" name="Google Shape;1302;p4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7" name="Google Shape;1307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08" name="Google Shape;1308;p4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dirty="0"/>
              <a:t>原則一：帳號要分級管理。</a:t>
            </a:r>
          </a:p>
          <a:p>
            <a:endParaRPr dirty="0"/>
          </a:p>
          <a:p>
            <a:r>
              <a:rPr dirty="0"/>
              <a:t>不是每個帳號都同樣重要，所以不需要用同樣的保護等級對待所有帳號。</a:t>
            </a:r>
          </a:p>
          <a:p>
            <a:endParaRPr dirty="0"/>
          </a:p>
          <a:p>
            <a:r>
              <a:rPr dirty="0"/>
              <a:t>高風險帳號：校園信箱、銀行、支付、雲端硬碟——這些失守後果最嚴重，要用最強的保護：獨立強密碼加雙重驗證。</a:t>
            </a:r>
          </a:p>
          <a:p>
            <a:endParaRPr dirty="0"/>
          </a:p>
          <a:p>
            <a:r>
              <a:rPr dirty="0"/>
              <a:t>中風險帳號：社群、購物、外送——用不重複的密碼，加上登入提醒。</a:t>
            </a:r>
          </a:p>
          <a:p>
            <a:endParaRPr dirty="0"/>
          </a:p>
          <a:p>
            <a:r>
              <a:rPr dirty="0"/>
              <a:t>低風險帳號：臨時註冊、非重要論壇——避免用你的主要信箱和常用密碼。</a:t>
            </a:r>
          </a:p>
          <a:p>
            <a:endParaRPr dirty="0"/>
          </a:p>
          <a:p>
            <a:r>
              <a:rPr dirty="0"/>
              <a:t>把有限的精力，用在最重要的地方。資安不是要你做到滴水不漏，而是把風險降到可以接受的程度。</a:t>
            </a:r>
          </a:p>
          <a:p>
            <a:endParaRPr dirty="0"/>
          </a:p>
        </p:txBody>
      </p:sp>
      <p:sp>
        <p:nvSpPr>
          <p:cNvPr id="1309" name="Google Shape;1309;p4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6" name="Google Shape;1336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37" name="Google Shape;1337;p5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dirty="0"/>
              <a:t>來看一個具體的配置示範。</a:t>
            </a:r>
          </a:p>
          <a:p>
            <a:endParaRPr dirty="0"/>
          </a:p>
          <a:p>
            <a:r>
              <a:rPr dirty="0"/>
              <a:t>校園信箱：用一個其他地方沒有用過的密碼，加上開啟雙重驗證。因為這是密碼重設的樞紐，地位最關鍵。</a:t>
            </a:r>
          </a:p>
          <a:p>
            <a:endParaRPr dirty="0"/>
          </a:p>
          <a:p>
            <a:r>
              <a:rPr dirty="0"/>
              <a:t>金融支付：用獨立密碼，加上生物辨識（指紋或臉部），加上開啟每筆交易通知，這樣有異常馬上知道。</a:t>
            </a:r>
          </a:p>
          <a:p>
            <a:endParaRPr dirty="0"/>
          </a:p>
          <a:p>
            <a:r>
              <a:rPr dirty="0"/>
              <a:t>社群帳號：用跟高風險帳號不同的密碼，開啟登入提醒。</a:t>
            </a:r>
          </a:p>
          <a:p>
            <a:endParaRPr dirty="0"/>
          </a:p>
          <a:p>
            <a:r>
              <a:rPr dirty="0"/>
              <a:t>臨時帳號：用一個次要信箱地址或別名信箱，不要用你的主要信箱。</a:t>
            </a:r>
          </a:p>
          <a:p>
            <a:endParaRPr dirty="0"/>
          </a:p>
          <a:p>
            <a:r>
              <a:rPr dirty="0"/>
              <a:t>問大家一個問題：你現在有幾個帳號還在共用同一組密碼？這是最值得今天課後去改的一件事。</a:t>
            </a:r>
          </a:p>
          <a:p>
            <a:endParaRPr dirty="0"/>
          </a:p>
        </p:txBody>
      </p:sp>
      <p:sp>
        <p:nvSpPr>
          <p:cNvPr id="1338" name="Google Shape;1338;p5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68" name="Google Shape;1368;p5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dirty="0"/>
              <a:t>原則二：三不原則——不隨便點、不隨便掃、不隨便裝。</a:t>
            </a:r>
          </a:p>
          <a:p>
            <a:endParaRPr dirty="0"/>
          </a:p>
          <a:p>
            <a:r>
              <a:rPr dirty="0"/>
              <a:t>這個口訣聽起來很簡單、很「土」，但正因為簡單，才好記、才能在關鍵時刻成為反射動作。</a:t>
            </a:r>
          </a:p>
          <a:p>
            <a:endParaRPr dirty="0"/>
          </a:p>
          <a:p>
            <a:r>
              <a:rPr dirty="0"/>
              <a:t>不隨便點：連結、短網址、廣告按鈕，點之前先確認來源。不隨便掃：這個很多人忽略，QR Code 詐騙現在很常見。攻擊者會在停車繳費單、餐廳桌面、公布欄的海報上，貼一張假的 QR Code。你掃下去，進入假的繳費頁面，輸入信用卡資料。停車費是小錢，信用卡是大錢。不隨便裝：來路不明的 App、破解軟體、瀏覽器外掛，都可能帶進惡意程式。</a:t>
            </a:r>
          </a:p>
          <a:p>
            <a:endParaRPr dirty="0"/>
          </a:p>
          <a:p>
            <a:r>
              <a:rPr dirty="0"/>
              <a:t>核心習慣：點、掃、裝之前，先停三秒，問自己「這個來源可靠嗎？」</a:t>
            </a:r>
          </a:p>
          <a:p>
            <a:endParaRPr dirty="0"/>
          </a:p>
        </p:txBody>
      </p:sp>
      <p:sp>
        <p:nvSpPr>
          <p:cNvPr id="1369" name="Google Shape;1369;p5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6" name="Google Shape;1396;p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97" name="Google Shape;1397;p5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dirty="0"/>
              <a:t>原則三：分享前先想兩個問題——誰看得到？會留多久？</a:t>
            </a:r>
          </a:p>
          <a:p>
            <a:endParaRPr dirty="0"/>
          </a:p>
          <a:p>
            <a:r>
              <a:rPr dirty="0"/>
              <a:t>同樣的內容，公開、朋友、限動、私訊，風險差很多。發布之前先想清楚你的受眾是誰。</a:t>
            </a:r>
          </a:p>
          <a:p>
            <a:endParaRPr dirty="0"/>
          </a:p>
          <a:p>
            <a:r>
              <a:rPr dirty="0"/>
              <a:t>「限時動態 24 小時後消失」是一個常見的安全錯覺。任何看到的人都可以截圖，內容就永久留存了。</a:t>
            </a:r>
          </a:p>
          <a:p>
            <a:endParaRPr dirty="0"/>
          </a:p>
          <a:p>
            <a:r>
              <a:rPr dirty="0"/>
              <a:t>照片特別要注意背景：門牌、車牌、宿舍號碼、桌上的文件、白板上的課表，都可能在背景裡。</a:t>
            </a:r>
          </a:p>
          <a:p>
            <a:endParaRPr dirty="0"/>
          </a:p>
          <a:p>
            <a:r>
              <a:rPr dirty="0"/>
              <a:t>現在請大家花一分鐘，打開你最常用的社群，看一下你的隱私設定：誰能看我的限動？誰能標記我？誰能私訊我？這個動作一分鐘就能完成，但保護力很大。</a:t>
            </a:r>
          </a:p>
          <a:p>
            <a:endParaRPr dirty="0"/>
          </a:p>
        </p:txBody>
      </p:sp>
      <p:sp>
        <p:nvSpPr>
          <p:cNvPr id="1398" name="Google Shape;1398;p5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b="0" dirty="0">
                <a:solidFill>
                  <a:srgbClr val="FFFFFF"/>
                </a:solidFill>
              </a:rPr>
              <a:t>練習與複習</a:t>
            </a:r>
            <a:endParaRPr lang="en-US" altLang="zh-TW" sz="1200" b="0" dirty="0">
              <a:solidFill>
                <a:srgbClr val="FFFFFF"/>
              </a:solidFill>
            </a:endParaRP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rabicPeriod"/>
              <a:tabLst/>
              <a:defRPr/>
            </a:pPr>
            <a:r>
              <a:rPr lang="zh-TW" altLang="en-US" sz="1200" b="0" dirty="0">
                <a:solidFill>
                  <a:srgbClr val="1A237E"/>
                </a:solidFill>
              </a:rPr>
              <a:t>帳號分級管理的核心目的是什麼？</a:t>
            </a:r>
            <a:endParaRPr lang="en-US" altLang="zh-TW" sz="1200" b="0" dirty="0">
              <a:solidFill>
                <a:srgbClr val="1A237E"/>
              </a:solidFill>
            </a:endParaRPr>
          </a:p>
          <a:p>
            <a:pPr marL="2286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zh-TW" altLang="en-US" sz="1200" b="0" dirty="0">
                <a:solidFill>
                  <a:srgbClr val="1A237E"/>
                </a:solidFill>
              </a:rPr>
              <a:t>答案</a:t>
            </a:r>
            <a:r>
              <a:rPr lang="en-US" altLang="zh-TW" sz="1200" b="0" dirty="0">
                <a:solidFill>
                  <a:srgbClr val="1A237E"/>
                </a:solidFill>
              </a:rPr>
              <a:t>:</a:t>
            </a:r>
            <a:r>
              <a:rPr lang="en-US" altLang="zh-TW" sz="1200" b="0" dirty="0">
                <a:solidFill>
                  <a:srgbClr val="1B5E20"/>
                </a:solidFill>
              </a:rPr>
              <a:t>B. </a:t>
            </a:r>
            <a:r>
              <a:rPr lang="zh-TW" altLang="en-US" sz="1200" b="0" dirty="0">
                <a:solidFill>
                  <a:srgbClr val="1B5E20"/>
                </a:solidFill>
              </a:rPr>
              <a:t>把最強的保護力集中在高風險帳號，低風險帳號用較簡單的管理</a:t>
            </a:r>
            <a:br>
              <a:rPr lang="en-US" altLang="zh-TW" sz="1200" b="1" dirty="0">
                <a:solidFill>
                  <a:srgbClr val="1B5E20"/>
                </a:solidFill>
              </a:rPr>
            </a:br>
            <a:r>
              <a:rPr lang="zh-TW" altLang="en-US" sz="1200" i="1" dirty="0">
                <a:solidFill>
                  <a:srgbClr val="4E342E"/>
                </a:solidFill>
              </a:rPr>
              <a:t>解析：資安不是完美主義，而是把有限的精力用在最重要的地方，降低風險到可接受的程度。</a:t>
            </a:r>
            <a:endParaRPr lang="zh-TW" altLang="en-US" sz="1200" b="1" dirty="0">
              <a:solidFill>
                <a:srgbClr val="1A237E"/>
              </a:solidFill>
            </a:endParaRP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17</a:t>
            </a:fld>
            <a:endParaRPr lang="en-US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0513924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5" name="Google Shape;1425;p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26" name="Google Shape;1426;p5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dirty="0"/>
              <a:t>原則四：免費服務常常不是免費。</a:t>
            </a:r>
          </a:p>
          <a:p>
            <a:endParaRPr dirty="0"/>
          </a:p>
          <a:p>
            <a:r>
              <a:rPr dirty="0"/>
              <a:t>有一句話說：如果你沒有付錢，那你就是被販售的商品。免費服務的背後一定有獲利模式，你付出的通常是「資料」和「注意力」。</a:t>
            </a:r>
          </a:p>
          <a:p>
            <a:endParaRPr dirty="0"/>
          </a:p>
          <a:p>
            <a:r>
              <a:rPr dirty="0"/>
              <a:t>三種常見模式。第一，廣告變現：你看廣告，就是他們的收入。第二，資料分析：你的行為資料被用於精準廣告，或賣給第三方。第三，過多的權限索取：免費 App 要求超出功能所需的權限，為了蒐集更多資料。</a:t>
            </a:r>
          </a:p>
          <a:p>
            <a:endParaRPr dirty="0"/>
          </a:p>
          <a:p>
            <a:r>
              <a:rPr dirty="0"/>
              <a:t>Meta 和 Google 提供了幾十億人免費的服務，卻是全球最賺錢的公司之一。原因就是：你的注意力和資料，就是它們的核心收入。</a:t>
            </a:r>
          </a:p>
          <a:p>
            <a:endParaRPr dirty="0"/>
          </a:p>
          <a:p>
            <a:r>
              <a:rPr dirty="0"/>
              <a:t>下次看到「免費」，不只看價格，也想想你在用什麼在交換。</a:t>
            </a:r>
          </a:p>
          <a:p>
            <a:endParaRPr dirty="0"/>
          </a:p>
        </p:txBody>
      </p:sp>
      <p:sp>
        <p:nvSpPr>
          <p:cNvPr id="1427" name="Google Shape;1427;p5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18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" name="Google Shape;1454;p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55" name="Google Shape;1455;p5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dirty="0"/>
              <a:t>原則五：AI 時代更要查證，而且要查得更仔細。</a:t>
            </a:r>
          </a:p>
          <a:p>
            <a:endParaRPr dirty="0"/>
          </a:p>
          <a:p>
            <a:r>
              <a:rPr dirty="0"/>
              <a:t>在 AI 時代，「看起來正式」不等於「內容正確」。AI 可以生成一篇看起來有論文格式的假文章，可以生成一個看起來是官方網站的假頁面，可以生成一段看起來像新聞的假影片。</a:t>
            </a:r>
          </a:p>
          <a:p>
            <a:endParaRPr dirty="0"/>
          </a:p>
          <a:p>
            <a:r>
              <a:rPr dirty="0"/>
              <a:t>過去我們用「看起來真不真」來判斷，這個直覺在 AI 時代已經不夠可靠了。</a:t>
            </a:r>
          </a:p>
          <a:p>
            <a:endParaRPr dirty="0"/>
          </a:p>
          <a:p>
            <a:r>
              <a:rPr dirty="0"/>
              <a:t>查證的方法是：重大資訊，至少在兩個彼此獨立、可信的來源確認過才相信。「獨立」很重要——兩個互相抄的網站不算兩個來源。「可信」也很重要——兩個內容農場也不算。</a:t>
            </a:r>
          </a:p>
          <a:p>
            <a:endParaRPr dirty="0"/>
          </a:p>
          <a:p>
            <a:r>
              <a:rPr dirty="0"/>
              <a:t>這個習慣不只用於防詐騙，也是寫報告、做研究都需要的學術素養。</a:t>
            </a:r>
          </a:p>
          <a:p>
            <a:endParaRPr dirty="0"/>
          </a:p>
        </p:txBody>
      </p:sp>
      <p:sp>
        <p:nvSpPr>
          <p:cNvPr id="1456" name="Google Shape;1456;p5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19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1" name="Google Shape;1121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22" name="Google Shape;1122;p4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dirty="0"/>
              <a:t>案例一：假冒包裹通知，幾乎每個人都收過。</a:t>
            </a:r>
          </a:p>
          <a:p>
            <a:endParaRPr dirty="0"/>
          </a:p>
          <a:p>
            <a:r>
              <a:rPr dirty="0"/>
              <a:t>訊息格式大概是：「您的包裹因地址有誤無法配送，請點連結更新資料，或支付十元運費重新寄送。」</a:t>
            </a:r>
          </a:p>
          <a:p>
            <a:endParaRPr dirty="0"/>
          </a:p>
          <a:p>
            <a:r>
              <a:rPr dirty="0"/>
              <a:t>看起來很合理，因為你可能真的在等包裹。這就是這個詐騙成功的原因：它利用的不是技術，而是你的期待心理。</a:t>
            </a:r>
          </a:p>
          <a:p>
            <a:endParaRPr dirty="0"/>
          </a:p>
          <a:p>
            <a:r>
              <a:rPr dirty="0"/>
              <a:t>特別要拆穿的一個邏輯：「只要十塊錢」是誘餌，不是目的。詐騙者的真正目的是騙取你完整的信用卡資訊——卡號、效期、安全碼。一旦你輸入，後面的盜刷金額才是真正的損失。</a:t>
            </a:r>
          </a:p>
          <a:p>
            <a:endParaRPr dirty="0"/>
          </a:p>
          <a:p>
            <a:r>
              <a:rPr dirty="0"/>
              <a:t>正確做法：不點簡訊裡的任何連結，直接打開外送或物流公司的官方 App 查詢包裹狀態。</a:t>
            </a:r>
          </a:p>
          <a:p>
            <a:endParaRPr dirty="0"/>
          </a:p>
        </p:txBody>
      </p:sp>
      <p:sp>
        <p:nvSpPr>
          <p:cNvPr id="1123" name="Google Shape;1123;p4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3" name="Google Shape;1483;p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84" name="Google Shape;1484;p5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dirty="0"/>
              <a:t>查證有一個好記的四步驟：停、看、查、問。</a:t>
            </a:r>
          </a:p>
          <a:p>
            <a:endParaRPr dirty="0"/>
          </a:p>
          <a:p>
            <a:r>
              <a:rPr dirty="0"/>
              <a:t>停：先不要立刻轉傳、付款、登入或回應。這是最重要的一步，大多數受騙都發生在沒有停下來的那個瞬間。</a:t>
            </a:r>
          </a:p>
          <a:p>
            <a:endParaRPr dirty="0"/>
          </a:p>
          <a:p>
            <a:r>
              <a:rPr dirty="0"/>
              <a:t>看：看來源、看網址、看發布時間、看有沒有原始出處。這是「有沒有可疑跡象」的第一道篩選。</a:t>
            </a:r>
          </a:p>
          <a:p>
            <a:endParaRPr dirty="0"/>
          </a:p>
          <a:p>
            <a:r>
              <a:rPr dirty="0"/>
              <a:t>查：主動查詢官方網站、可信新聞媒體，或直接問相關單位。台灣有事實查核中心（fact.afp.com/zh-hans）和 MyGoPen（mygopen.com），都是免費可用的查核資源。</a:t>
            </a:r>
          </a:p>
          <a:p>
            <a:endParaRPr dirty="0"/>
          </a:p>
          <a:p>
            <a:r>
              <a:rPr dirty="0"/>
              <a:t>問：問自己「這則訊息有沒有在利用我的某種情緒？」詐騙和假訊息最常用的四種情緒是急迫、恐懼、貪念、權威崇拜。當你覺得自己情緒被挑動，更要提高警覺。</a:t>
            </a:r>
          </a:p>
          <a:p>
            <a:endParaRPr dirty="0"/>
          </a:p>
        </p:txBody>
      </p:sp>
      <p:sp>
        <p:nvSpPr>
          <p:cNvPr id="1485" name="Google Shape;1485;p5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20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b="0" dirty="0">
                <a:solidFill>
                  <a:srgbClr val="FFFFFF"/>
                </a:solidFill>
              </a:rPr>
              <a:t>練習與複習</a:t>
            </a:r>
            <a:endParaRPr lang="en-US" altLang="zh-TW" sz="1200" b="0" dirty="0">
              <a:solidFill>
                <a:srgbClr val="FFFFFF"/>
              </a:solidFill>
            </a:endParaRP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rabicPeriod"/>
              <a:tabLst/>
              <a:defRPr/>
            </a:pPr>
            <a:r>
              <a:rPr lang="zh-TW" altLang="en-US" sz="1200" b="0" dirty="0">
                <a:solidFill>
                  <a:srgbClr val="1A237E"/>
                </a:solidFill>
              </a:rPr>
              <a:t>查證可疑訊息的「停看查問」四步驟，第一步「停」的意思是？</a:t>
            </a:r>
            <a:endParaRPr lang="en-US" altLang="zh-TW" sz="1200" b="0" dirty="0">
              <a:solidFill>
                <a:srgbClr val="1A237E"/>
              </a:solidFill>
            </a:endParaRPr>
          </a:p>
          <a:p>
            <a:pPr marL="2286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zh-TW" altLang="en-US" sz="1200" b="0" dirty="0">
                <a:solidFill>
                  <a:srgbClr val="1A237E"/>
                </a:solidFill>
              </a:rPr>
              <a:t>答案</a:t>
            </a:r>
            <a:r>
              <a:rPr lang="en-US" altLang="zh-TW" sz="1200" b="0" dirty="0">
                <a:solidFill>
                  <a:srgbClr val="1A237E"/>
                </a:solidFill>
              </a:rPr>
              <a:t>:</a:t>
            </a:r>
            <a:r>
              <a:rPr lang="zh-TW" altLang="en-US" sz="1200" b="0" dirty="0">
                <a:solidFill>
                  <a:srgbClr val="1A237E"/>
                </a:solidFill>
              </a:rPr>
              <a:t>　</a:t>
            </a:r>
            <a:r>
              <a:rPr lang="en-US" altLang="zh-TW" sz="1200" b="0" dirty="0">
                <a:solidFill>
                  <a:srgbClr val="1B5E20"/>
                </a:solidFill>
              </a:rPr>
              <a:t>B. </a:t>
            </a:r>
            <a:r>
              <a:rPr lang="zh-TW" altLang="en-US" sz="1200" b="0" dirty="0">
                <a:solidFill>
                  <a:srgbClr val="1B5E20"/>
                </a:solidFill>
              </a:rPr>
              <a:t>先不要立刻轉傳、付款或登入，讓自己冷靜下來</a:t>
            </a:r>
            <a:endParaRPr lang="en-US" altLang="zh-TW" sz="1200" b="0" dirty="0">
              <a:solidFill>
                <a:srgbClr val="1B5E20"/>
              </a:solidFill>
            </a:endParaRPr>
          </a:p>
          <a:p>
            <a:pPr marL="2286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zh-TW" altLang="en-US" sz="1200" i="1" dirty="0">
                <a:solidFill>
                  <a:srgbClr val="4E342E"/>
                </a:solidFill>
              </a:rPr>
              <a:t>解析：大多數受騙都發生在「沒有停下來」的瞬間。先停，才能進行後續的看、查、問。</a:t>
            </a:r>
            <a:endParaRPr lang="zh-TW" altLang="en-US" sz="1200" b="1" dirty="0">
              <a:solidFill>
                <a:srgbClr val="1A237E"/>
              </a:solidFill>
            </a:endParaRP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21</a:t>
            </a:fld>
            <a:endParaRPr lang="en-US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0759428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3" name="Google Shape;1513;p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14" name="Google Shape;1514;p5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dirty="0"/>
              <a:t>好，今天課快結束了。我給大家一份下課後今天就能做的清單，每一件事都不超過十分鐘。</a:t>
            </a:r>
          </a:p>
          <a:p>
            <a:endParaRPr dirty="0"/>
          </a:p>
          <a:p>
            <a:r>
              <a:rPr dirty="0"/>
              <a:t>第一，檢查重要帳號密碼：校園信箱、支付帳號、主要社群，看有沒有在重複使用同一組密碼。第二，開啟多因素驗證：至少 Email 和金融帳號。第三，檢查 App 權限：設定裡的隱私權或 App 權限，看看定位、照片、麥克風、聯絡人有哪些 App 在用。第四，檢查雲端分享：Google 雲端或 OneDrive，有沒有「任何人都可以檢視」的公開連結。第五，整理社群公開資訊：個資、課表、住處、固定行程，有沒有比你希望的更公開。第六，練習查證：下次看到震撼新聞，先查來源再相信。</a:t>
            </a:r>
          </a:p>
          <a:p>
            <a:endParaRPr dirty="0"/>
          </a:p>
          <a:p>
            <a:r>
              <a:rPr dirty="0"/>
              <a:t>不需要全部今天做，但至少挑一件，今天就做。</a:t>
            </a:r>
          </a:p>
          <a:p>
            <a:endParaRPr dirty="0"/>
          </a:p>
        </p:txBody>
      </p:sp>
      <p:sp>
        <p:nvSpPr>
          <p:cNvPr id="1515" name="Google Shape;1515;p5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22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3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最後給大家一份自我檢核表，對自己的資安現況打個分數。</a:t>
            </a:r>
          </a:p>
          <a:p>
            <a:endParaRPr dirty="0"/>
          </a:p>
          <a:p>
            <a:r>
              <a:rPr dirty="0"/>
              <a:t>六個項目：高風險帳號有沒有用獨立密碼、Email 和金融帳號有沒有開雙重驗證、App 權限有沒有定期檢查的習慣、公共 Wi-Fi 有沒有避免做銀行支付、收到連結有沒有先確認來源再點、看到 AI 生成的重大資訊有沒有交叉查證。</a:t>
            </a:r>
          </a:p>
          <a:p>
            <a:endParaRPr dirty="0"/>
          </a:p>
          <a:p>
            <a:r>
              <a:rPr dirty="0"/>
              <a:t>全部都有的話，你的資安基礎很不錯。如果有幾項還沒做到，就從今天開始。資安不是一次性的設定，而是一組持續的習慣。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3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觀念有了，工具也要備齊。這裡推薦六個免費或低成本的實用工具。</a:t>
            </a:r>
          </a:p>
          <a:p>
            <a:endParaRPr dirty="0"/>
          </a:p>
          <a:p>
            <a:r>
              <a:rPr dirty="0"/>
              <a:t>Bitwarden 是密碼管理器，免費開源，可以幫你每個帳號產生並記住一組獨立的強密碼，跨裝置同步，強烈推薦。</a:t>
            </a:r>
          </a:p>
          <a:p>
            <a:endParaRPr dirty="0"/>
          </a:p>
          <a:p>
            <a:r>
              <a:rPr dirty="0"/>
              <a:t>Microsoft 或 Google Authenticator 是雙重驗證 App，免費，用於產生動態驗證碼，比簡訊更安全。</a:t>
            </a:r>
          </a:p>
          <a:p>
            <a:endParaRPr dirty="0"/>
          </a:p>
          <a:p>
            <a:r>
              <a:rPr dirty="0"/>
              <a:t>Have I Been Pwned，網址是 haveibeenpwned.com，輸入你的 Email，可以查詢有沒有在已知的資料外洩事件裡被洩漏過。</a:t>
            </a:r>
          </a:p>
          <a:p>
            <a:endParaRPr dirty="0"/>
          </a:p>
          <a:p>
            <a:r>
              <a:rPr dirty="0"/>
              <a:t>Malwarebytes 免費版可以掃描電腦的惡意程式。</a:t>
            </a:r>
          </a:p>
          <a:p>
            <a:endParaRPr dirty="0"/>
          </a:p>
          <a:p>
            <a:r>
              <a:rPr dirty="0"/>
              <a:t>VPN 方面推薦 ProtonVPN，有免費方案，可以在公共網路上加密你的流量。</a:t>
            </a:r>
          </a:p>
          <a:p>
            <a:endParaRPr dirty="0"/>
          </a:p>
          <a:p>
            <a:r>
              <a:rPr dirty="0"/>
              <a:t>uBlock Origin 是瀏覽器擴充套件，免費，可以擋廣告和追蹤腳本，提升隱私。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3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萬一真的中招，或是有疑問，這裡是重要的求助管道。</a:t>
            </a:r>
          </a:p>
          <a:p>
            <a:endParaRPr dirty="0"/>
          </a:p>
          <a:p>
            <a:r>
              <a:rPr dirty="0"/>
              <a:t>165 反詐騙專線，24 小時都可以打，不只是報案，有任何懷疑也可以打去諮詢。不確定是不是詐騙，先打去問，不用擔心「打錯了」。</a:t>
            </a:r>
          </a:p>
          <a:p>
            <a:endParaRPr dirty="0"/>
          </a:p>
          <a:p>
            <a:r>
              <a:rPr dirty="0"/>
              <a:t>學校資訊處是校園帳號問題的第一站，帳號被盜、收到可疑釣魚信，都可以向資訊處回報。</a:t>
            </a:r>
          </a:p>
          <a:p>
            <a:endParaRPr dirty="0"/>
          </a:p>
          <a:p>
            <a:r>
              <a:rPr dirty="0"/>
              <a:t>165 的官方網站 165.npa.gov.tw 可以查詢最新的詐騙手法和案例，也可以查可疑的電話號碼。</a:t>
            </a:r>
          </a:p>
          <a:p>
            <a:endParaRPr dirty="0"/>
          </a:p>
          <a:p>
            <a:r>
              <a:rPr dirty="0"/>
              <a:t>iWIN 是未成年網路保護機構，如果遇到網路不當內容的問題可以聯繫。</a:t>
            </a:r>
          </a:p>
          <a:p>
            <a:endParaRPr dirty="0"/>
          </a:p>
          <a:p>
            <a:r>
              <a:rPr dirty="0"/>
              <a:t>可疑訊息也可以直接寄到 165@npa.gov.tw 通報。</a:t>
            </a:r>
          </a:p>
          <a:p>
            <a:endParaRPr dirty="0"/>
          </a:p>
          <a:p>
            <a:r>
              <a:rPr dirty="0"/>
              <a:t>中招不丟臉，丟臉的是知道要求助但沒有求助。越早通報，止損的機會越大。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b="0" dirty="0">
                <a:solidFill>
                  <a:srgbClr val="FFFFFF"/>
                </a:solidFill>
              </a:rPr>
              <a:t>練習與複習</a:t>
            </a:r>
            <a:endParaRPr lang="en-US" altLang="zh-TW" sz="1200" b="0" dirty="0">
              <a:solidFill>
                <a:srgbClr val="FFFFFF"/>
              </a:solidFill>
            </a:endParaRP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rabicPeriod"/>
              <a:tabLst/>
              <a:defRPr/>
            </a:pPr>
            <a:r>
              <a:rPr lang="zh-TW" altLang="en-US" sz="1200" b="0" dirty="0">
                <a:solidFill>
                  <a:srgbClr val="1A237E"/>
                </a:solidFill>
              </a:rPr>
              <a:t>有關免費網路服務，下列哪項描述最正確？</a:t>
            </a:r>
            <a:endParaRPr lang="en-US" altLang="zh-TW" sz="1200" b="0" dirty="0">
              <a:solidFill>
                <a:srgbClr val="1A237E"/>
              </a:solidFill>
            </a:endParaRPr>
          </a:p>
          <a:p>
            <a:pPr marL="2286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zh-TW" altLang="en-US" sz="1200" b="0" dirty="0">
                <a:solidFill>
                  <a:srgbClr val="1A237E"/>
                </a:solidFill>
              </a:rPr>
              <a:t>答案</a:t>
            </a:r>
            <a:r>
              <a:rPr lang="en-US" altLang="zh-TW" sz="1200" b="0" dirty="0">
                <a:solidFill>
                  <a:srgbClr val="1A237E"/>
                </a:solidFill>
              </a:rPr>
              <a:t>:</a:t>
            </a:r>
            <a:r>
              <a:rPr lang="zh-TW" altLang="en-US" sz="1200" b="0" dirty="0">
                <a:solidFill>
                  <a:srgbClr val="1A237E"/>
                </a:solidFill>
              </a:rPr>
              <a:t> </a:t>
            </a:r>
            <a:r>
              <a:rPr lang="en-US" altLang="zh-TW" sz="1200" b="0" dirty="0">
                <a:solidFill>
                  <a:srgbClr val="1B5E20"/>
                </a:solidFill>
              </a:rPr>
              <a:t>B. </a:t>
            </a:r>
            <a:r>
              <a:rPr lang="zh-TW" altLang="en-US" sz="1200" b="0" dirty="0">
                <a:solidFill>
                  <a:srgbClr val="1B5E20"/>
                </a:solidFill>
              </a:rPr>
              <a:t>免費服務通常以使用者的資料和注意力作為獲利來源</a:t>
            </a:r>
            <a:endParaRPr lang="en-US" altLang="zh-TW" sz="1200" b="0" dirty="0">
              <a:solidFill>
                <a:srgbClr val="1B5E20"/>
              </a:solidFill>
            </a:endParaRPr>
          </a:p>
          <a:p>
            <a:pPr marL="2286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zh-TW" altLang="en-US" sz="1200" i="1" dirty="0">
                <a:solidFill>
                  <a:srgbClr val="4E342E"/>
                </a:solidFill>
              </a:rPr>
              <a:t>解析：「如果你沒有付錢，你就是被販售的商品。」免費服務的商業模式通常是廣告變現或資料分析。</a:t>
            </a:r>
            <a:endParaRPr lang="zh-TW" altLang="en-US" sz="1200" b="1" dirty="0">
              <a:solidFill>
                <a:srgbClr val="1A237E"/>
              </a:solidFill>
            </a:endParaRP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26</a:t>
            </a:fld>
            <a:endParaRPr lang="en-US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048481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59" name="Google Shape;1159;p4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dirty="0"/>
              <a:t>案例二：校園帳號釣魚郵件，這個最「像真的」，也最危險。</a:t>
            </a:r>
          </a:p>
          <a:p>
            <a:endParaRPr dirty="0"/>
          </a:p>
          <a:p>
            <a:r>
              <a:rPr dirty="0"/>
              <a:t>信件的格式通常是這樣：寄件者顯示「資訊處」或「系統管理員」，標題說「重要通知：您的帳號將在 24 小時後停用」，內文要求你「立即點連結驗證帳號」。</a:t>
            </a:r>
          </a:p>
          <a:p>
            <a:endParaRPr dirty="0"/>
          </a:p>
          <a:p>
            <a:r>
              <a:rPr dirty="0"/>
              <a:t>為什麼特別危險？因為你對學校來信有天然的信任，而且這個情境製造了時間壓力，讓你來不及思考就點了。</a:t>
            </a:r>
          </a:p>
          <a:p>
            <a:endParaRPr dirty="0"/>
          </a:p>
          <a:p>
            <a:r>
              <a:rPr dirty="0"/>
              <a:t>教大家四個辨識重點：一，寄件者的完整 Email 地址——不是顯示名稱，而是 @ 後面的網域是什麼。二，把滑鼠移到連結上，看瀏覽器左下角顯示的真實網址。三，語氣是否過度急迫或威脅。四，學校真正的系統不會要你「立即點連結登入」。</a:t>
            </a:r>
          </a:p>
          <a:p>
            <a:endParaRPr dirty="0"/>
          </a:p>
          <a:p>
            <a:r>
              <a:rPr dirty="0"/>
              <a:t>收到可疑信，可以轉寄給學校資訊處確認，不要自己判斷就點了。</a:t>
            </a:r>
          </a:p>
          <a:p>
            <a:endParaRPr dirty="0"/>
          </a:p>
        </p:txBody>
      </p:sp>
      <p:sp>
        <p:nvSpPr>
          <p:cNvPr id="1160" name="Google Shape;1160;p4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5" name="Google Shape;1195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96" name="Google Shape;1196;p4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dirty="0"/>
              <a:t>案例三：社群與定位過度揭露，這個案例跟前兩個不一樣，沒有詐騙者主動出手，而是你自己把資訊公開了。</a:t>
            </a:r>
          </a:p>
          <a:p>
            <a:endParaRPr dirty="0"/>
          </a:p>
          <a:p>
            <a:r>
              <a:rPr dirty="0"/>
              <a:t>三個最常見的揭露點。一，打卡，直接告訴別人你現在在哪裡。二，固定行程，例如每週五晚上都打卡某家餐廳，讓別人能預測你的行蹤。三，照片背景，這是最容易被忽略的——背景可能不小心拍到門牌、車牌、宿舍號碼、甚至桌上的密碼便條。</a:t>
            </a:r>
          </a:p>
          <a:p>
            <a:endParaRPr dirty="0"/>
          </a:p>
          <a:p>
            <a:r>
              <a:rPr dirty="0"/>
              <a:t>有一個真實的案例：一位同學在 IG 慶祝生日，背景拍到了宿舍鑰匙和門牌號碼，被截圖流傳，造成安全疑慮。</a:t>
            </a:r>
          </a:p>
          <a:p>
            <a:endParaRPr dirty="0"/>
          </a:p>
          <a:p>
            <a:r>
              <a:rPr dirty="0"/>
              <a:t>三個保護習慣：開啟「朋友標記審核」、定期檢查你的隱私設定、發布照片前確認背景有沒有敏感資訊。</a:t>
            </a:r>
          </a:p>
          <a:p>
            <a:endParaRPr dirty="0"/>
          </a:p>
        </p:txBody>
      </p:sp>
      <p:sp>
        <p:nvSpPr>
          <p:cNvPr id="1197" name="Google Shape;1197;p4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b="0" dirty="0">
                <a:solidFill>
                  <a:srgbClr val="FFFFFF"/>
                </a:solidFill>
              </a:rPr>
              <a:t>練習與複習</a:t>
            </a:r>
            <a:endParaRPr lang="en-US" altLang="zh-TW" sz="1200" b="0" dirty="0">
              <a:solidFill>
                <a:srgbClr val="FFFFFF"/>
              </a:solidFill>
            </a:endParaRP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rabicPeriod"/>
              <a:tabLst/>
              <a:defRPr/>
            </a:pPr>
            <a:r>
              <a:rPr lang="zh-TW" altLang="en-US" sz="1200" b="0" dirty="0">
                <a:solidFill>
                  <a:srgbClr val="1A237E"/>
                </a:solidFill>
              </a:rPr>
              <a:t>「假包裹通知」詐騙要求你付 </a:t>
            </a:r>
            <a:r>
              <a:rPr lang="en-US" altLang="zh-TW" sz="1200" b="0" dirty="0">
                <a:solidFill>
                  <a:srgbClr val="1A237E"/>
                </a:solidFill>
              </a:rPr>
              <a:t>10 </a:t>
            </a:r>
            <a:r>
              <a:rPr lang="zh-TW" altLang="en-US" sz="1200" b="0" dirty="0">
                <a:solidFill>
                  <a:srgbClr val="1A237E"/>
                </a:solidFill>
              </a:rPr>
              <a:t>元運費，其真正目的是什麼？</a:t>
            </a:r>
            <a:endParaRPr lang="en-US" altLang="zh-TW" sz="1200" b="0" dirty="0">
              <a:solidFill>
                <a:srgbClr val="1A237E"/>
              </a:solidFill>
            </a:endParaRPr>
          </a:p>
          <a:p>
            <a:pPr marL="2286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zh-TW" altLang="en-US" sz="1200" b="0" dirty="0">
                <a:solidFill>
                  <a:srgbClr val="1A237E"/>
                </a:solidFill>
              </a:rPr>
              <a:t>答案</a:t>
            </a:r>
            <a:r>
              <a:rPr lang="en-US" altLang="zh-TW" sz="1200" b="0" dirty="0">
                <a:solidFill>
                  <a:srgbClr val="1A237E"/>
                </a:solidFill>
              </a:rPr>
              <a:t>: </a:t>
            </a:r>
            <a:r>
              <a:rPr lang="en-US" altLang="zh-TW" sz="1200" b="0" dirty="0">
                <a:solidFill>
                  <a:srgbClr val="1B5E20"/>
                </a:solidFill>
              </a:rPr>
              <a:t>B. </a:t>
            </a:r>
            <a:r>
              <a:rPr lang="zh-TW" altLang="en-US" sz="1200" b="0" dirty="0">
                <a:solidFill>
                  <a:srgbClr val="1B5E20"/>
                </a:solidFill>
              </a:rPr>
              <a:t>騙取你的完整信用卡資訊</a:t>
            </a:r>
            <a:endParaRPr lang="en-US" altLang="zh-TW" sz="1200" b="0" dirty="0">
              <a:solidFill>
                <a:srgbClr val="1B5E20"/>
              </a:solidFill>
            </a:endParaRPr>
          </a:p>
          <a:p>
            <a:pPr marL="2286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zh-TW" altLang="en-US" sz="1200" i="1" dirty="0">
                <a:solidFill>
                  <a:srgbClr val="4E342E"/>
                </a:solidFill>
              </a:rPr>
              <a:t>解析：小額付款是誘餌，目的是讓你輸入卡號、效期、安全碼，後續盜刷的金額才是真正損失。</a:t>
            </a:r>
            <a:endParaRPr lang="zh-TW" altLang="en-US" sz="1200" b="1" dirty="0">
              <a:solidFill>
                <a:srgbClr val="1A237E"/>
              </a:solidFill>
            </a:endParaRP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endParaRPr lang="en-US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656717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3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案例四：投資詐騙與 AI 名人代言，這是近年受害金額最高的詐騙類型。</a:t>
            </a:r>
          </a:p>
          <a:p>
            <a:endParaRPr dirty="0"/>
          </a:p>
          <a:p>
            <a:r>
              <a:rPr dirty="0"/>
              <a:t>完整的劇本是六步驟。你在 FB 或 IG 看到知名企業家或財經名人推薦某個投資平台，影片非常真實——其實是 AI 合成的深偽影片。你點進去，被引導加入 LINE 群組，有「老師」帶單。前幾次小額投資，你真的賺到了，還順利提領，你開始相信了。接著被誘導投入大筆資金，甚至借貸解定存。當你要提領大筆獲利時，帳號被鎖，客服消失，平台關閉。</a:t>
            </a:r>
          </a:p>
          <a:p>
            <a:endParaRPr dirty="0"/>
          </a:p>
          <a:p>
            <a:r>
              <a:rPr dirty="0"/>
              <a:t>有三個鐵則可以幫你擋掉這類詐騙。第一，合法的投資管道不會在 LINE 群組裡叫你下單。第二，真正的名人不會私下帶你「保證獲利」。第三，「穩賺不賠」四個字，本身就是詐騙的最大警訊。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3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案例五：打工與求職詐騙，這個對有在找工作的同學特別重要，因為後果可能非常嚴重。</a:t>
            </a:r>
          </a:p>
          <a:p>
            <a:endParaRPr dirty="0"/>
          </a:p>
          <a:p>
            <a:r>
              <a:rPr dirty="0"/>
              <a:t>常見的誘餌是：日薪三千、在家工作、無經驗可、月入超高——條件明顯不合理。一旦你表示有興趣，接下來可能要求你拍身分證、健保卡，或要你去申辦新門號、信用卡，或預先繳保證金、制服費。</a:t>
            </a:r>
          </a:p>
          <a:p>
            <a:endParaRPr dirty="0"/>
          </a:p>
          <a:p>
            <a:r>
              <a:rPr dirty="0"/>
              <a:t>這裡要特別說一個很多同學忽略的後果：你的證件和帳戶可能被拿去當「人頭帳戶」，協助詐騙集團洗錢。到時候你不只是受害者，還可能因為涉及幫助詐欺或洗錢，被檢警約談、面臨刑事責任，留下案底，影響你未來的求職和人生。</a:t>
            </a:r>
          </a:p>
          <a:p>
            <a:endParaRPr dirty="0"/>
          </a:p>
          <a:p>
            <a:r>
              <a:rPr dirty="0"/>
              <a:t>鐵則：合法雇主絕對不會跟你要證件正本、帳戶密碼，或要你先匯款。求職走正規管道——104、1111、學校就業輔導組。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3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案例六：網戀與感情詐騙，也就是俗稱的「殺豬盤」。</a:t>
            </a:r>
          </a:p>
          <a:p>
            <a:endParaRPr dirty="0"/>
          </a:p>
          <a:p>
            <a:r>
              <a:rPr dirty="0"/>
              <a:t>典型的劇本是這樣：交友 App 上一個條件非常優秀的陌生帳號主動加你，職業亮眼，照片精緻，對你熱烈追求，短時間內感情快速升溫。在感情建立後，開始分享「投資內線」，邀你一起致富。整個過程中，他用各種理由拒絕視訊、見面，說在國外、工作機密。</a:t>
            </a:r>
          </a:p>
          <a:p>
            <a:endParaRPr dirty="0"/>
          </a:p>
          <a:p>
            <a:r>
              <a:rPr dirty="0"/>
              <a:t>有幾個警訊要記住：太完美的條件本身就是警訊，正常人求職履歷不會完美到那個程度。快速升溫、過早談感情是操控手法。永遠找理由不見面，是最大的破綻。</a:t>
            </a:r>
          </a:p>
          <a:p>
            <a:endParaRPr dirty="0"/>
          </a:p>
          <a:p>
            <a:r>
              <a:rPr dirty="0"/>
              <a:t>重點不是叫你不要交網友，而是教你辨識這些警訊。見不到面、視訊不開的戀人，要保留懷疑和查證的空間。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2" name="Google Shape;1232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33" name="Google Shape;1233;p4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dirty="0"/>
              <a:t>從新聞趨勢來看，詐騙在幾個方向持續演化。</a:t>
            </a:r>
          </a:p>
          <a:p>
            <a:endParaRPr dirty="0"/>
          </a:p>
          <a:p>
            <a:r>
              <a:rPr dirty="0"/>
              <a:t>第一是平台化：詐騙從個人作案，變成有分工的犯罪集團，有人負責話術、有人負責技術、有人負責洗錢，像公司一樣運作。第二是 AI 化：大量使用 AI 深偽影片、語音克隆、自動化釣魚訊息，讓詐騙的規模更大、擬真度更高。第三是跨國化：機房設在境外，追查困難。</a:t>
            </a:r>
          </a:p>
          <a:p>
            <a:endParaRPr dirty="0"/>
          </a:p>
          <a:p>
            <a:r>
              <a:rPr dirty="0"/>
              <a:t>台灣警政署和 165 反詐騙專線近年持續發布 AI 詐騙的警示，仿冒名人的投資廣告受害金額屢創新高。</a:t>
            </a:r>
          </a:p>
          <a:p>
            <a:endParaRPr dirty="0"/>
          </a:p>
          <a:p>
            <a:r>
              <a:rPr dirty="0"/>
              <a:t>說這些不是要嚇你，而是讓你知道：這些風險是正在發生、持續演化的事實，不是遙遠的可能性。防詐意識需要持續更新，因為手法一直在改變。</a:t>
            </a:r>
          </a:p>
          <a:p>
            <a:endParaRPr dirty="0"/>
          </a:p>
        </p:txBody>
      </p:sp>
      <p:sp>
        <p:nvSpPr>
          <p:cNvPr id="1234" name="Google Shape;1234;p4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bg>
      <p:bgPr>
        <a:solidFill>
          <a:schemeClr val="lt1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輔助字幕的圖片" type="picTx">
  <p:cSld name="PICTURE_WITH_CAPTION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7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72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9" name="Google Shape;69;p72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0" name="Google Shape;70;p7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7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7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7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73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7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7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7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74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4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7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7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6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6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9" name="Google Shape;19;p6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6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6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內容" type="obj">
  <p:cSld name="OBJEC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6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6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章節標題" type="secHead">
  <p:cSld name="SECTION_HEADER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>
            <a:endParaRPr/>
          </a:p>
        </p:txBody>
      </p:sp>
      <p:sp>
        <p:nvSpPr>
          <p:cNvPr id="31" name="Google Shape;31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個內容" type="twoObj">
  <p:cSld name="TWO_OBJECTS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6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6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" name="Google Shape;38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8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8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4" name="Google Shape;44;p68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68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6" name="Google Shape;46;p6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6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輔助字幕的內容" type="objTx">
  <p:cSld name="OBJECT_WITH_CAPTION_TEX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7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71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2" name="Google Shape;62;p71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3" name="Google Shape;63;p7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7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7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sz="44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6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6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9" name="Google Shape;1119;p42" descr="/mnt/data/ghostwriter_images/generated/a_clean_educational_presentation_slide_infograph_9_batch_8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169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69" name="FooterPill"/>
          <p:cNvSpPr/>
          <p:nvPr/>
        </p:nvSpPr>
        <p:spPr>
          <a:xfrm>
            <a:off x="320040" y="6540500"/>
            <a:ext cx="2360000" cy="260000"/>
          </a:xfrm>
          <a:prstGeom prst="roundRect">
            <a:avLst>
              <a:gd name="adj" fmla="val 50000"/>
            </a:avLst>
          </a:prstGeom>
          <a:solidFill>
            <a:srgbClr val="173EA5">
              <a:alpha val="82000"/>
            </a:srgbClr>
          </a:solidFill>
          <a:ln>
            <a:noFill/>
          </a:ln>
        </p:spPr>
        <p:txBody>
          <a:bodyPr spcFirstLastPara="1" wrap="square" lIns="91440" tIns="18000" rIns="91440" bIns="180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900" b="1" i="0" u="none" strike="noStrike" cap="none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</a:rPr>
              <a:t>亞洲大學資訊發展處</a:t>
            </a:r>
            <a:endParaRPr sz="1000" b="1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7" name="Google Shape;1267;p47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BFF"/>
          </a:solidFill>
          <a:ln w="12700" cap="flat" cmpd="sng">
            <a:solidFill>
              <a:srgbClr val="F7FB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8" name="Google Shape;1268;p47"/>
          <p:cNvSpPr/>
          <p:nvPr/>
        </p:nvSpPr>
        <p:spPr>
          <a:xfrm>
            <a:off x="9326880" y="5257800"/>
            <a:ext cx="3840480" cy="1828800"/>
          </a:xfrm>
          <a:prstGeom prst="arc">
            <a:avLst>
              <a:gd name="adj1" fmla="val 16200000"/>
              <a:gd name="adj2" fmla="val 0"/>
            </a:avLst>
          </a:prstGeom>
          <a:noFill/>
          <a:ln w="15225" cap="flat" cmpd="sng">
            <a:solidFill>
              <a:srgbClr val="D9E4FF">
                <a:alpha val="65098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9" name="Google Shape;1269;p47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173EA5"/>
          </a:solidFill>
          <a:ln w="12700" cap="flat" cmpd="sng">
            <a:solidFill>
              <a:srgbClr val="173E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0" name="Google Shape;1270;p47"/>
          <p:cNvSpPr/>
          <p:nvPr/>
        </p:nvSpPr>
        <p:spPr>
          <a:xfrm>
            <a:off x="502920" y="320040"/>
            <a:ext cx="777240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2500"/>
              <a:buFont typeface="DFKai-SB"/>
              <a:buNone/>
            </a:pPr>
            <a:r>
              <a:rPr lang="en-US" sz="25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情境討論：你會怎麼判斷？</a:t>
            </a:r>
            <a:endParaRPr sz="25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271" name="Google Shape;1271;p47"/>
          <p:cNvSpPr/>
          <p:nvPr/>
        </p:nvSpPr>
        <p:spPr>
          <a:xfrm>
            <a:off x="530352" y="896112"/>
            <a:ext cx="804672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B4DE6"/>
              </a:buClr>
              <a:buSzPts val="1600"/>
              <a:buFont typeface="DFKai-SB"/>
              <a:buNone/>
            </a:pPr>
            <a:r>
              <a:rPr lang="en-US" sz="2000" b="1" i="0" u="none" strike="noStrike" cap="none" dirty="0" err="1">
                <a:solidFill>
                  <a:srgbClr val="6B4DE6"/>
                </a:solidFill>
                <a:latin typeface="DFKai-SB"/>
                <a:ea typeface="DFKai-SB"/>
                <a:cs typeface="DFKai-SB"/>
                <a:sym typeface="DFKai-SB"/>
              </a:rPr>
              <a:t>讓學生練習辨識風險</a:t>
            </a:r>
            <a:endParaRPr sz="20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cxnSp>
        <p:nvCxnSpPr>
          <p:cNvPr id="1272" name="Google Shape;1272;p47"/>
          <p:cNvCxnSpPr/>
          <p:nvPr/>
        </p:nvCxnSpPr>
        <p:spPr>
          <a:xfrm>
            <a:off x="530352" y="1252728"/>
            <a:ext cx="1463040" cy="0"/>
          </a:xfrm>
          <a:prstGeom prst="straightConnector1">
            <a:avLst/>
          </a:prstGeom>
          <a:noFill/>
          <a:ln w="25400" cap="flat" cmpd="sng">
            <a:solidFill>
              <a:srgbClr val="6B4DE6">
                <a:alpha val="85098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75" name="Google Shape;1275;p47"/>
          <p:cNvSpPr/>
          <p:nvPr/>
        </p:nvSpPr>
        <p:spPr>
          <a:xfrm>
            <a:off x="621792" y="1508760"/>
            <a:ext cx="3486912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 cap="flat" cmpd="sng">
            <a:solidFill>
              <a:srgbClr val="D5E1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276" name="Google Shape;1276;p47"/>
          <p:cNvSpPr/>
          <p:nvPr/>
        </p:nvSpPr>
        <p:spPr>
          <a:xfrm>
            <a:off x="804672" y="1673352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F6DEB"/>
              </a:buClr>
              <a:buSzPts val="2100"/>
              <a:buFont typeface="Arial"/>
              <a:buNone/>
            </a:pPr>
            <a:r>
              <a:rPr lang="en-US" sz="1800" b="0" i="0" u="none" strike="noStrike" cap="none">
                <a:solidFill>
                  <a:srgbClr val="2F6DEB"/>
                </a:solidFill>
                <a:latin typeface="Arial"/>
                <a:ea typeface="Arial"/>
                <a:cs typeface="Arial"/>
                <a:sym typeface="Arial"/>
              </a:rPr>
              <a:t>💬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7" name="Google Shape;1277;p47"/>
          <p:cNvSpPr/>
          <p:nvPr/>
        </p:nvSpPr>
        <p:spPr>
          <a:xfrm>
            <a:off x="1399032" y="1655064"/>
            <a:ext cx="248107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18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情境 A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278" name="Google Shape;1278;p47"/>
          <p:cNvSpPr/>
          <p:nvPr/>
        </p:nvSpPr>
        <p:spPr>
          <a:xfrm>
            <a:off x="1399032" y="2011680"/>
            <a:ext cx="2481072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18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同學傳 LINE 說帳號被鎖，請你幫忙收驗證碼。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279" name="Google Shape;1279;p47"/>
          <p:cNvSpPr/>
          <p:nvPr/>
        </p:nvSpPr>
        <p:spPr>
          <a:xfrm>
            <a:off x="4364736" y="1508760"/>
            <a:ext cx="3486912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 cap="flat" cmpd="sng">
            <a:solidFill>
              <a:srgbClr val="D5E1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280" name="Google Shape;1280;p47"/>
          <p:cNvSpPr/>
          <p:nvPr/>
        </p:nvSpPr>
        <p:spPr>
          <a:xfrm>
            <a:off x="4547616" y="1673352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F6DEB"/>
              </a:buClr>
              <a:buSzPts val="2100"/>
              <a:buFont typeface="Arial"/>
              <a:buNone/>
            </a:pPr>
            <a:r>
              <a:rPr lang="en-US" sz="1800" b="0" i="0" u="none" strike="noStrike" cap="none">
                <a:solidFill>
                  <a:srgbClr val="2F6DEB"/>
                </a:solidFill>
                <a:latin typeface="Arial"/>
                <a:ea typeface="Arial"/>
                <a:cs typeface="Arial"/>
                <a:sym typeface="Arial"/>
              </a:rPr>
              <a:t>✉️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1" name="Google Shape;1281;p47"/>
          <p:cNvSpPr/>
          <p:nvPr/>
        </p:nvSpPr>
        <p:spPr>
          <a:xfrm>
            <a:off x="5141976" y="1655064"/>
            <a:ext cx="248107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18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情境 B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282" name="Google Shape;1282;p47"/>
          <p:cNvSpPr/>
          <p:nvPr/>
        </p:nvSpPr>
        <p:spPr>
          <a:xfrm>
            <a:off x="5141976" y="2011680"/>
            <a:ext cx="2481072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18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信件說校園信箱容量不足，要點連結升級。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283" name="Google Shape;1283;p47"/>
          <p:cNvSpPr/>
          <p:nvPr/>
        </p:nvSpPr>
        <p:spPr>
          <a:xfrm>
            <a:off x="8107680" y="1508760"/>
            <a:ext cx="3486912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 cap="flat" cmpd="sng">
            <a:solidFill>
              <a:srgbClr val="D5E1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284" name="Google Shape;1284;p47"/>
          <p:cNvSpPr/>
          <p:nvPr/>
        </p:nvSpPr>
        <p:spPr>
          <a:xfrm>
            <a:off x="8290560" y="1673352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F6DEB"/>
              </a:buClr>
              <a:buSzPts val="2100"/>
              <a:buFont typeface="Arial"/>
              <a:buNone/>
            </a:pPr>
            <a:r>
              <a:rPr lang="en-US" sz="1800" b="0" i="0" u="none" strike="noStrike" cap="none">
                <a:solidFill>
                  <a:srgbClr val="2F6DEB"/>
                </a:solidFill>
                <a:latin typeface="Arial"/>
                <a:ea typeface="Arial"/>
                <a:cs typeface="Arial"/>
                <a:sym typeface="Arial"/>
              </a:rPr>
              <a:t>📦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5" name="Google Shape;1285;p47"/>
          <p:cNvSpPr/>
          <p:nvPr/>
        </p:nvSpPr>
        <p:spPr>
          <a:xfrm>
            <a:off x="8884920" y="1655064"/>
            <a:ext cx="248107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18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情境 C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286" name="Google Shape;1286;p47"/>
          <p:cNvSpPr/>
          <p:nvPr/>
        </p:nvSpPr>
        <p:spPr>
          <a:xfrm>
            <a:off x="8884920" y="2011680"/>
            <a:ext cx="2481072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18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簡訊說包裹卡關，要輸入信用卡付 10 元。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287" name="Google Shape;1287;p47"/>
          <p:cNvSpPr/>
          <p:nvPr/>
        </p:nvSpPr>
        <p:spPr>
          <a:xfrm>
            <a:off x="621792" y="3035808"/>
            <a:ext cx="3486912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 cap="flat" cmpd="sng">
            <a:solidFill>
              <a:srgbClr val="D5E1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288" name="Google Shape;1288;p47"/>
          <p:cNvSpPr/>
          <p:nvPr/>
        </p:nvSpPr>
        <p:spPr>
          <a:xfrm>
            <a:off x="804672" y="3200400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F6DEB"/>
              </a:buClr>
              <a:buSzPts val="2100"/>
              <a:buFont typeface="Arial"/>
              <a:buNone/>
            </a:pPr>
            <a:r>
              <a:rPr lang="en-US" sz="1800" b="0" i="0" u="none" strike="noStrike" cap="none">
                <a:solidFill>
                  <a:srgbClr val="2F6DEB"/>
                </a:solidFill>
                <a:latin typeface="Arial"/>
                <a:ea typeface="Arial"/>
                <a:cs typeface="Arial"/>
                <a:sym typeface="Arial"/>
              </a:rPr>
              <a:t>🎁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9" name="Google Shape;1289;p47"/>
          <p:cNvSpPr/>
          <p:nvPr/>
        </p:nvSpPr>
        <p:spPr>
          <a:xfrm>
            <a:off x="1399032" y="3182112"/>
            <a:ext cx="248107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18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情境 D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290" name="Google Shape;1290;p47"/>
          <p:cNvSpPr/>
          <p:nvPr/>
        </p:nvSpPr>
        <p:spPr>
          <a:xfrm>
            <a:off x="1399032" y="3538728"/>
            <a:ext cx="2481072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18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IG 私訊說抽中免費耳機，只要填資料。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291" name="Google Shape;1291;p47"/>
          <p:cNvSpPr/>
          <p:nvPr/>
        </p:nvSpPr>
        <p:spPr>
          <a:xfrm>
            <a:off x="4364736" y="3035808"/>
            <a:ext cx="3486912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 cap="flat" cmpd="sng">
            <a:solidFill>
              <a:srgbClr val="D5E1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292" name="Google Shape;1292;p47"/>
          <p:cNvSpPr/>
          <p:nvPr/>
        </p:nvSpPr>
        <p:spPr>
          <a:xfrm>
            <a:off x="4547616" y="3200400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F6DEB"/>
              </a:buClr>
              <a:buSzPts val="2100"/>
              <a:buFont typeface="Arial"/>
              <a:buNone/>
            </a:pPr>
            <a:r>
              <a:rPr lang="en-US" sz="1800" b="0" i="0" u="none" strike="noStrike" cap="none">
                <a:solidFill>
                  <a:srgbClr val="2F6DEB"/>
                </a:solidFill>
                <a:latin typeface="Arial"/>
                <a:ea typeface="Arial"/>
                <a:cs typeface="Arial"/>
                <a:sym typeface="Arial"/>
              </a:rPr>
              <a:t>🤖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3" name="Google Shape;1293;p47"/>
          <p:cNvSpPr/>
          <p:nvPr/>
        </p:nvSpPr>
        <p:spPr>
          <a:xfrm>
            <a:off x="5141976" y="3182112"/>
            <a:ext cx="248107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18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情境 E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294" name="Google Shape;1294;p47"/>
          <p:cNvSpPr/>
          <p:nvPr/>
        </p:nvSpPr>
        <p:spPr>
          <a:xfrm>
            <a:off x="5141976" y="3538728"/>
            <a:ext cx="2481072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18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AI 生成的影片聲稱某名人推薦投資。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295" name="Google Shape;1295;p47"/>
          <p:cNvSpPr/>
          <p:nvPr/>
        </p:nvSpPr>
        <p:spPr>
          <a:xfrm>
            <a:off x="8107680" y="3035808"/>
            <a:ext cx="3486912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 cap="flat" cmpd="sng">
            <a:solidFill>
              <a:srgbClr val="D5E1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296" name="Google Shape;1296;p47"/>
          <p:cNvSpPr/>
          <p:nvPr/>
        </p:nvSpPr>
        <p:spPr>
          <a:xfrm>
            <a:off x="8290560" y="3200400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F6DEB"/>
              </a:buClr>
              <a:buSzPts val="2100"/>
              <a:buFont typeface="Arial"/>
              <a:buNone/>
            </a:pPr>
            <a:r>
              <a:rPr lang="en-US" sz="1800" b="0" i="0" u="none" strike="noStrike" cap="none">
                <a:solidFill>
                  <a:srgbClr val="2F6DEB"/>
                </a:solidFill>
                <a:latin typeface="Arial"/>
                <a:ea typeface="Arial"/>
                <a:cs typeface="Arial"/>
                <a:sym typeface="Arial"/>
              </a:rPr>
              <a:t>📍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7" name="Google Shape;1297;p47"/>
          <p:cNvSpPr/>
          <p:nvPr/>
        </p:nvSpPr>
        <p:spPr>
          <a:xfrm>
            <a:off x="8884920" y="3182112"/>
            <a:ext cx="248107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18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情境 F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298" name="Google Shape;1298;p47"/>
          <p:cNvSpPr/>
          <p:nvPr/>
        </p:nvSpPr>
        <p:spPr>
          <a:xfrm>
            <a:off x="8884920" y="3538728"/>
            <a:ext cx="2481072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18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朋友在公開限動標記你正在外地過夜。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348" name="FooterPill"/>
          <p:cNvSpPr/>
          <p:nvPr/>
        </p:nvSpPr>
        <p:spPr>
          <a:xfrm>
            <a:off x="320040" y="6583532"/>
            <a:ext cx="2360000" cy="260000"/>
          </a:xfrm>
          <a:prstGeom prst="roundRect">
            <a:avLst>
              <a:gd name="adj" fmla="val 50000"/>
            </a:avLst>
          </a:prstGeom>
          <a:solidFill>
            <a:srgbClr val="173EA5">
              <a:alpha val="82000"/>
            </a:srgbClr>
          </a:solidFill>
          <a:ln>
            <a:noFill/>
          </a:ln>
        </p:spPr>
        <p:txBody>
          <a:bodyPr spcFirstLastPara="1" wrap="square" lIns="91440" tIns="18000" rIns="91440" bIns="180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900" b="1" i="0" u="none" strike="noStrike" cap="none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</a:rPr>
              <a:t>亞洲大學資訊發展處</a:t>
            </a:r>
            <a:endParaRPr sz="1000" b="1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2603598" cy="430887"/>
          </a:xfrm>
          <a:prstGeom prst="rect">
            <a:avLst/>
          </a:prstGeom>
          <a:solidFill>
            <a:srgbClr val="1E3A5F"/>
          </a:solidFill>
        </p:spPr>
        <p:txBody>
          <a:bodyPr wrap="none">
            <a:spAutoFit/>
          </a:bodyPr>
          <a:lstStyle/>
          <a:p>
            <a:pPr algn="l"/>
            <a:r>
              <a:rPr sz="2200" b="1" dirty="0">
                <a:solidFill>
                  <a:srgbClr val="FFFFFF"/>
                </a:solidFill>
              </a:rPr>
              <a:t>  📝  2  </a:t>
            </a:r>
            <a:r>
              <a:rPr sz="2200" b="1" dirty="0" err="1">
                <a:solidFill>
                  <a:srgbClr val="FFFFFF"/>
                </a:solidFill>
              </a:rPr>
              <a:t>練習與複習</a:t>
            </a:r>
            <a:endParaRPr sz="2200" b="1" dirty="0">
              <a:solidFill>
                <a:srgbClr val="FFFFFF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0000" y="1150000"/>
            <a:ext cx="1123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dirty="0">
                <a:solidFill>
                  <a:srgbClr val="1A237E"/>
                </a:solidFill>
              </a:rPr>
              <a:t>Q1.  </a:t>
            </a:r>
            <a:r>
              <a:rPr sz="2000" b="1" dirty="0" err="1">
                <a:solidFill>
                  <a:srgbClr val="1A237E"/>
                </a:solidFill>
              </a:rPr>
              <a:t>求職詐騙中，下列哪種要求是正當雇主絕對不會提出的</a:t>
            </a:r>
            <a:r>
              <a:rPr sz="2000" b="1" dirty="0">
                <a:solidFill>
                  <a:srgbClr val="1A237E"/>
                </a:solidFill>
              </a:rPr>
              <a:t>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00" y="1570000"/>
            <a:ext cx="110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dirty="0">
                <a:solidFill>
                  <a:srgbClr val="333333"/>
                </a:solidFill>
              </a:rPr>
              <a:t>      A. </a:t>
            </a:r>
            <a:r>
              <a:rPr sz="1800" dirty="0" err="1">
                <a:solidFill>
                  <a:srgbClr val="333333"/>
                </a:solidFill>
              </a:rPr>
              <a:t>提供履歷和學歷證明</a:t>
            </a:r>
            <a:endParaRPr sz="1800" dirty="0">
              <a:solidFill>
                <a:srgbClr val="333333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0000" y="1963487"/>
            <a:ext cx="110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>
                <a:solidFill>
                  <a:srgbClr val="333333"/>
                </a:solidFill>
              </a:rPr>
              <a:t>      B. 面試時說明工作內容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00" y="2356974"/>
            <a:ext cx="11072000" cy="369332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sz="1800" b="1" dirty="0">
                <a:solidFill>
                  <a:srgbClr val="1B5E20"/>
                </a:solidFill>
              </a:rPr>
              <a:t>✓  C. </a:t>
            </a:r>
            <a:r>
              <a:rPr sz="1800" b="1" dirty="0" err="1">
                <a:solidFill>
                  <a:srgbClr val="1B5E20"/>
                </a:solidFill>
              </a:rPr>
              <a:t>要求你繳保證金或提供銀行帳戶密碼</a:t>
            </a:r>
            <a:endParaRPr sz="1800" b="1" dirty="0">
              <a:solidFill>
                <a:srgbClr val="1B5E2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0000" y="2750461"/>
            <a:ext cx="110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>
                <a:solidFill>
                  <a:srgbClr val="333333"/>
                </a:solidFill>
              </a:rPr>
              <a:t>      D. 詢問你的工作時間偏好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00" y="3143946"/>
            <a:ext cx="11072000" cy="369332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sz="1800" i="1" dirty="0">
                <a:solidFill>
                  <a:srgbClr val="4E342E"/>
                </a:solidFill>
              </a:rPr>
              <a:t>💡  </a:t>
            </a:r>
            <a:r>
              <a:rPr sz="1800" i="1" dirty="0" err="1">
                <a:solidFill>
                  <a:srgbClr val="4E342E"/>
                </a:solidFill>
              </a:rPr>
              <a:t>解析：合法雇主不會要你先匯款、提供帳戶密碼或身分證正本。這些要求幾乎必定是詐騙</a:t>
            </a:r>
            <a:r>
              <a:rPr sz="1800" i="1" dirty="0">
                <a:solidFill>
                  <a:srgbClr val="4E342E"/>
                </a:solidFill>
              </a:rPr>
              <a:t>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80000" y="3617946"/>
            <a:ext cx="1123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dirty="0">
                <a:solidFill>
                  <a:srgbClr val="1A237E"/>
                </a:solidFill>
              </a:rPr>
              <a:t>Q2.  「</a:t>
            </a:r>
            <a:r>
              <a:rPr sz="2000" b="1" dirty="0" err="1">
                <a:solidFill>
                  <a:srgbClr val="1A237E"/>
                </a:solidFill>
              </a:rPr>
              <a:t>殺豬盤」詐騙的運作流程，下列哪項描述最正確</a:t>
            </a:r>
            <a:r>
              <a:rPr sz="2000" b="1" dirty="0">
                <a:solidFill>
                  <a:srgbClr val="1A237E"/>
                </a:solidFill>
              </a:rPr>
              <a:t>？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00" y="4037946"/>
            <a:ext cx="110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dirty="0">
                <a:solidFill>
                  <a:srgbClr val="333333"/>
                </a:solidFill>
              </a:rPr>
              <a:t>      A. </a:t>
            </a:r>
            <a:r>
              <a:rPr sz="1800" dirty="0" err="1">
                <a:solidFill>
                  <a:srgbClr val="333333"/>
                </a:solidFill>
              </a:rPr>
              <a:t>直接要求匯款，不需要建立感情</a:t>
            </a:r>
            <a:endParaRPr sz="1800" dirty="0">
              <a:solidFill>
                <a:srgbClr val="333333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40000" y="4540838"/>
            <a:ext cx="11072000" cy="369332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sz="1800" b="1" dirty="0">
                <a:solidFill>
                  <a:srgbClr val="1B5E20"/>
                </a:solidFill>
              </a:rPr>
              <a:t>✓  B. </a:t>
            </a:r>
            <a:r>
              <a:rPr sz="1800" b="1" dirty="0" err="1">
                <a:solidFill>
                  <a:srgbClr val="1B5E20"/>
                </a:solidFill>
              </a:rPr>
              <a:t>先用感情關係建立信任，再導入投資詐騙騙取金錢</a:t>
            </a:r>
            <a:endParaRPr sz="1800" b="1" dirty="0">
              <a:solidFill>
                <a:srgbClr val="1B5E2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40000" y="5043730"/>
            <a:ext cx="110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>
                <a:solidFill>
                  <a:srgbClr val="333333"/>
                </a:solidFill>
              </a:rPr>
              <a:t>      C. 只針對中老年人，學生不在目標範圍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00" y="5546622"/>
            <a:ext cx="110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>
                <a:solidFill>
                  <a:srgbClr val="333333"/>
                </a:solidFill>
              </a:rPr>
              <a:t>      D. 透過電話而非網路進行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0000" y="6049513"/>
            <a:ext cx="11072000" cy="369332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sz="1800" i="1" dirty="0">
                <a:solidFill>
                  <a:srgbClr val="4E342E"/>
                </a:solidFill>
              </a:rPr>
              <a:t>💡  </a:t>
            </a:r>
            <a:r>
              <a:rPr sz="1800" i="1" dirty="0" err="1">
                <a:solidFill>
                  <a:srgbClr val="4E342E"/>
                </a:solidFill>
              </a:rPr>
              <a:t>解析：殺豬盤結合感情詐騙與投資詐騙，先養肥（建立信任）再宰殺（騙錢</a:t>
            </a:r>
            <a:r>
              <a:rPr sz="1800" i="1" dirty="0">
                <a:solidFill>
                  <a:srgbClr val="4E342E"/>
                </a:solidFill>
              </a:rPr>
              <a:t>），</a:t>
            </a:r>
            <a:r>
              <a:rPr sz="1800" i="1" dirty="0" err="1">
                <a:solidFill>
                  <a:srgbClr val="4E342E"/>
                </a:solidFill>
              </a:rPr>
              <a:t>破壞力極強</a:t>
            </a:r>
            <a:r>
              <a:rPr sz="1800" i="1" dirty="0">
                <a:solidFill>
                  <a:srgbClr val="4E342E"/>
                </a:solidFill>
              </a:rPr>
              <a:t>。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0" y="6588000"/>
            <a:ext cx="12192000" cy="270000"/>
          </a:xfrm>
          <a:prstGeom prst="rect">
            <a:avLst/>
          </a:prstGeom>
          <a:solidFill>
            <a:srgbClr val="EEEEEE"/>
          </a:solidFill>
        </p:spPr>
        <p:txBody>
          <a:bodyPr wrap="none">
            <a:spAutoFit/>
          </a:bodyPr>
          <a:lstStyle/>
          <a:p>
            <a:pPr algn="r"/>
            <a:r>
              <a:rPr sz="1100">
                <a:solidFill>
                  <a:srgbClr val="757575"/>
                </a:solidFill>
              </a:rPr>
              <a:t>亞洲大學資訊發展處　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4" name="Google Shape;1304;p48" descr="/mnt/data/ghostwriter_images/generated/a_clean_educational_infographic_slide_poster_p_10_batch_9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169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55" name="FooterPill"/>
          <p:cNvSpPr/>
          <p:nvPr/>
        </p:nvSpPr>
        <p:spPr>
          <a:xfrm>
            <a:off x="320040" y="6540500"/>
            <a:ext cx="2360000" cy="260000"/>
          </a:xfrm>
          <a:prstGeom prst="roundRect">
            <a:avLst>
              <a:gd name="adj" fmla="val 50000"/>
            </a:avLst>
          </a:prstGeom>
          <a:solidFill>
            <a:srgbClr val="173EA5">
              <a:alpha val="82000"/>
            </a:srgbClr>
          </a:solidFill>
          <a:ln>
            <a:noFill/>
          </a:ln>
        </p:spPr>
        <p:txBody>
          <a:bodyPr spcFirstLastPara="1" wrap="square" lIns="91440" tIns="18000" rIns="91440" bIns="180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900" b="1" i="0" u="none" strike="noStrike" cap="non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</a:rPr>
              <a:t>亞洲大學資訊發展處</a:t>
            </a:r>
            <a:endParaRPr sz="1000" b="1">
              <a:solidFill>
                <a:srgbClr val="FFFFFF"/>
              </a:solidFill>
              <a:latin typeface="Microsoft JhengHei"/>
              <a:ea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1" name="Google Shape;1311;p49"/>
          <p:cNvSpPr/>
          <p:nvPr/>
        </p:nvSpPr>
        <p:spPr>
          <a:xfrm>
            <a:off x="305" y="-14468"/>
            <a:ext cx="12191695" cy="6858000"/>
          </a:xfrm>
          <a:prstGeom prst="rect">
            <a:avLst/>
          </a:prstGeom>
          <a:solidFill>
            <a:srgbClr val="F7FBFF"/>
          </a:solidFill>
          <a:ln w="12700" cap="flat" cmpd="sng">
            <a:solidFill>
              <a:srgbClr val="F7FB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2" name="Google Shape;1312;p49"/>
          <p:cNvSpPr/>
          <p:nvPr/>
        </p:nvSpPr>
        <p:spPr>
          <a:xfrm>
            <a:off x="9326880" y="5257800"/>
            <a:ext cx="3840480" cy="1828800"/>
          </a:xfrm>
          <a:prstGeom prst="arc">
            <a:avLst>
              <a:gd name="adj1" fmla="val 16200000"/>
              <a:gd name="adj2" fmla="val 0"/>
            </a:avLst>
          </a:prstGeom>
          <a:noFill/>
          <a:ln w="15225" cap="flat" cmpd="sng">
            <a:solidFill>
              <a:srgbClr val="D9E4FF">
                <a:alpha val="65098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3" name="Google Shape;1313;p49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173EA5"/>
          </a:solidFill>
          <a:ln w="12700" cap="flat" cmpd="sng">
            <a:solidFill>
              <a:srgbClr val="173E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4" name="Google Shape;1314;p49"/>
          <p:cNvSpPr/>
          <p:nvPr/>
        </p:nvSpPr>
        <p:spPr>
          <a:xfrm>
            <a:off x="502920" y="320040"/>
            <a:ext cx="777240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2500"/>
              <a:buFont typeface="DFKai-SB"/>
              <a:buNone/>
            </a:pPr>
            <a:r>
              <a:rPr lang="en-US" sz="25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原則一：帳號要分級管理</a:t>
            </a:r>
            <a:endParaRPr sz="25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315" name="Google Shape;1315;p49"/>
          <p:cNvSpPr/>
          <p:nvPr/>
        </p:nvSpPr>
        <p:spPr>
          <a:xfrm>
            <a:off x="530352" y="896112"/>
            <a:ext cx="804672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B4DE6"/>
              </a:buClr>
              <a:buSzPts val="1600"/>
              <a:buFont typeface="DFKai-SB"/>
              <a:buNone/>
            </a:pPr>
            <a:r>
              <a:rPr lang="en-US" sz="2000" b="1" i="0" u="none" strike="noStrike" cap="none" dirty="0" err="1">
                <a:solidFill>
                  <a:srgbClr val="6B4DE6"/>
                </a:solidFill>
                <a:latin typeface="DFKai-SB"/>
                <a:ea typeface="DFKai-SB"/>
                <a:cs typeface="DFKai-SB"/>
                <a:sym typeface="DFKai-SB"/>
              </a:rPr>
              <a:t>不是每個帳號都一樣重要</a:t>
            </a:r>
            <a:endParaRPr sz="20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cxnSp>
        <p:nvCxnSpPr>
          <p:cNvPr id="1316" name="Google Shape;1316;p49"/>
          <p:cNvCxnSpPr/>
          <p:nvPr/>
        </p:nvCxnSpPr>
        <p:spPr>
          <a:xfrm>
            <a:off x="530352" y="1252728"/>
            <a:ext cx="1463040" cy="0"/>
          </a:xfrm>
          <a:prstGeom prst="straightConnector1">
            <a:avLst/>
          </a:prstGeom>
          <a:noFill/>
          <a:ln w="25400" cap="flat" cmpd="sng">
            <a:solidFill>
              <a:srgbClr val="6B4DE6">
                <a:alpha val="85098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319" name="Google Shape;1319;p49"/>
          <p:cNvSpPr/>
          <p:nvPr/>
        </p:nvSpPr>
        <p:spPr>
          <a:xfrm>
            <a:off x="575446" y="1600200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0" name="Google Shape;1320;p49"/>
          <p:cNvSpPr/>
          <p:nvPr/>
        </p:nvSpPr>
        <p:spPr>
          <a:xfrm>
            <a:off x="685174" y="1700784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1" name="Google Shape;1321;p49"/>
          <p:cNvSpPr/>
          <p:nvPr/>
        </p:nvSpPr>
        <p:spPr>
          <a:xfrm>
            <a:off x="685174" y="1754343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2" name="Google Shape;1322;p49"/>
          <p:cNvSpPr/>
          <p:nvPr/>
        </p:nvSpPr>
        <p:spPr>
          <a:xfrm>
            <a:off x="1142374" y="1700784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 dirty="0" err="1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高風險：校園信箱、銀行、支付、雲端硬碟</a:t>
            </a:r>
            <a:endParaRPr sz="20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323" name="Google Shape;1323;p49"/>
          <p:cNvSpPr/>
          <p:nvPr/>
        </p:nvSpPr>
        <p:spPr>
          <a:xfrm>
            <a:off x="575446" y="2313432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EEF5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4" name="Google Shape;1324;p49"/>
          <p:cNvSpPr/>
          <p:nvPr/>
        </p:nvSpPr>
        <p:spPr>
          <a:xfrm>
            <a:off x="685174" y="2414016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5" name="Google Shape;1325;p49"/>
          <p:cNvSpPr/>
          <p:nvPr/>
        </p:nvSpPr>
        <p:spPr>
          <a:xfrm>
            <a:off x="685174" y="2467575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6" name="Google Shape;1326;p49"/>
          <p:cNvSpPr/>
          <p:nvPr/>
        </p:nvSpPr>
        <p:spPr>
          <a:xfrm>
            <a:off x="1142374" y="2414016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中風險：社群、購物、外送、遊戲</a:t>
            </a:r>
            <a:endParaRPr sz="20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327" name="Google Shape;1327;p49"/>
          <p:cNvSpPr/>
          <p:nvPr/>
        </p:nvSpPr>
        <p:spPr>
          <a:xfrm>
            <a:off x="575446" y="3026664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8" name="Google Shape;1328;p49"/>
          <p:cNvSpPr/>
          <p:nvPr/>
        </p:nvSpPr>
        <p:spPr>
          <a:xfrm>
            <a:off x="685174" y="3127248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9" name="Google Shape;1329;p49"/>
          <p:cNvSpPr/>
          <p:nvPr/>
        </p:nvSpPr>
        <p:spPr>
          <a:xfrm>
            <a:off x="685174" y="3180807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0" name="Google Shape;1330;p49"/>
          <p:cNvSpPr/>
          <p:nvPr/>
        </p:nvSpPr>
        <p:spPr>
          <a:xfrm>
            <a:off x="1142374" y="3127248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低風險：臨時註冊、非重要論壇</a:t>
            </a:r>
            <a:endParaRPr sz="20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331" name="Google Shape;1331;p49"/>
          <p:cNvSpPr/>
          <p:nvPr/>
        </p:nvSpPr>
        <p:spPr>
          <a:xfrm>
            <a:off x="575446" y="3739896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EEF5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2" name="Google Shape;1332;p49"/>
          <p:cNvSpPr/>
          <p:nvPr/>
        </p:nvSpPr>
        <p:spPr>
          <a:xfrm>
            <a:off x="685174" y="3840480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3" name="Google Shape;1333;p49"/>
          <p:cNvSpPr/>
          <p:nvPr/>
        </p:nvSpPr>
        <p:spPr>
          <a:xfrm>
            <a:off x="685174" y="3894039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4" name="Google Shape;1334;p49"/>
          <p:cNvSpPr/>
          <p:nvPr/>
        </p:nvSpPr>
        <p:spPr>
          <a:xfrm>
            <a:off x="1142374" y="3840480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越重要的帳號，密碼越不能重複</a:t>
            </a:r>
            <a:endParaRPr sz="20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F987AD14-D550-1E4C-0592-DE336BE650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965960"/>
            <a:ext cx="6096000" cy="4572000"/>
          </a:xfrm>
          <a:prstGeom prst="rect">
            <a:avLst/>
          </a:prstGeom>
        </p:spPr>
      </p:pic>
      <p:sp>
        <p:nvSpPr>
          <p:cNvPr id="1384" name="FooterPill"/>
          <p:cNvSpPr/>
          <p:nvPr/>
        </p:nvSpPr>
        <p:spPr>
          <a:xfrm>
            <a:off x="320040" y="6583532"/>
            <a:ext cx="2360000" cy="260000"/>
          </a:xfrm>
          <a:prstGeom prst="roundRect">
            <a:avLst>
              <a:gd name="adj" fmla="val 50000"/>
            </a:avLst>
          </a:prstGeom>
          <a:solidFill>
            <a:srgbClr val="173EA5">
              <a:alpha val="82000"/>
            </a:srgbClr>
          </a:solidFill>
          <a:ln>
            <a:noFill/>
          </a:ln>
        </p:spPr>
        <p:txBody>
          <a:bodyPr spcFirstLastPara="1" wrap="square" lIns="91440" tIns="18000" rIns="91440" bIns="180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900" b="1" i="0" u="none" strike="noStrike" cap="none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</a:rPr>
              <a:t>亞洲大學資訊發展處</a:t>
            </a:r>
            <a:endParaRPr sz="1000" b="1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0" name="Google Shape;1340;p5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BFF"/>
          </a:solidFill>
          <a:ln w="12700" cap="flat" cmpd="sng">
            <a:solidFill>
              <a:srgbClr val="F7FB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1" name="Google Shape;1341;p50"/>
          <p:cNvSpPr/>
          <p:nvPr/>
        </p:nvSpPr>
        <p:spPr>
          <a:xfrm>
            <a:off x="9326880" y="5257800"/>
            <a:ext cx="3840480" cy="1828800"/>
          </a:xfrm>
          <a:prstGeom prst="arc">
            <a:avLst>
              <a:gd name="adj1" fmla="val 16200000"/>
              <a:gd name="adj2" fmla="val 0"/>
            </a:avLst>
          </a:prstGeom>
          <a:noFill/>
          <a:ln w="15225" cap="flat" cmpd="sng">
            <a:solidFill>
              <a:srgbClr val="D9E4FF">
                <a:alpha val="65098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2" name="Google Shape;1342;p50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173EA5"/>
          </a:solidFill>
          <a:ln w="12700" cap="flat" cmpd="sng">
            <a:solidFill>
              <a:srgbClr val="173E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3" name="Google Shape;1343;p50"/>
          <p:cNvSpPr/>
          <p:nvPr/>
        </p:nvSpPr>
        <p:spPr>
          <a:xfrm>
            <a:off x="502920" y="320040"/>
            <a:ext cx="777240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2500"/>
              <a:buFont typeface="DFKai-SB"/>
              <a:buNone/>
            </a:pPr>
            <a:r>
              <a:rPr lang="en-US" sz="25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帳號分級示範</a:t>
            </a:r>
            <a:endParaRPr sz="25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344" name="Google Shape;1344;p50"/>
          <p:cNvSpPr/>
          <p:nvPr/>
        </p:nvSpPr>
        <p:spPr>
          <a:xfrm>
            <a:off x="530352" y="896112"/>
            <a:ext cx="804672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B4DE6"/>
              </a:buClr>
              <a:buSzPts val="1600"/>
              <a:buFont typeface="DFKai-SB"/>
              <a:buNone/>
            </a:pPr>
            <a:r>
              <a:rPr lang="en-US" sz="2000" b="1" i="0" u="none" strike="noStrike" cap="none" dirty="0" err="1">
                <a:solidFill>
                  <a:srgbClr val="6B4DE6"/>
                </a:solidFill>
                <a:latin typeface="DFKai-SB"/>
                <a:ea typeface="DFKai-SB"/>
                <a:cs typeface="DFKai-SB"/>
                <a:sym typeface="DFKai-SB"/>
              </a:rPr>
              <a:t>把保護力用在最重要的地方</a:t>
            </a:r>
            <a:endParaRPr sz="20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cxnSp>
        <p:nvCxnSpPr>
          <p:cNvPr id="1345" name="Google Shape;1345;p50"/>
          <p:cNvCxnSpPr/>
          <p:nvPr/>
        </p:nvCxnSpPr>
        <p:spPr>
          <a:xfrm>
            <a:off x="530352" y="1252728"/>
            <a:ext cx="1463040" cy="0"/>
          </a:xfrm>
          <a:prstGeom prst="straightConnector1">
            <a:avLst/>
          </a:prstGeom>
          <a:noFill/>
          <a:ln w="25400" cap="flat" cmpd="sng">
            <a:solidFill>
              <a:srgbClr val="6B4DE6">
                <a:alpha val="85098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348" name="Google Shape;1348;p50"/>
          <p:cNvSpPr/>
          <p:nvPr/>
        </p:nvSpPr>
        <p:spPr>
          <a:xfrm>
            <a:off x="713232" y="1600200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9" name="Google Shape;1349;p50"/>
          <p:cNvSpPr/>
          <p:nvPr/>
        </p:nvSpPr>
        <p:spPr>
          <a:xfrm>
            <a:off x="822960" y="1700784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0" name="Google Shape;1350;p50"/>
          <p:cNvSpPr/>
          <p:nvPr/>
        </p:nvSpPr>
        <p:spPr>
          <a:xfrm>
            <a:off x="822960" y="1745634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1" name="Google Shape;1351;p50"/>
          <p:cNvSpPr/>
          <p:nvPr/>
        </p:nvSpPr>
        <p:spPr>
          <a:xfrm>
            <a:off x="1280160" y="1700784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 dirty="0" err="1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校園信箱：不同密碼</a:t>
            </a:r>
            <a:r>
              <a:rPr lang="en-US" sz="2000" b="0" i="0" u="none" strike="noStrike" cap="none" dirty="0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 + </a:t>
            </a:r>
            <a:r>
              <a:rPr lang="en-US" sz="2000" b="0" i="0" u="none" strike="noStrike" cap="none" dirty="0" err="1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多因素驗證</a:t>
            </a:r>
            <a:endParaRPr sz="20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352" name="Google Shape;1352;p50"/>
          <p:cNvSpPr/>
          <p:nvPr/>
        </p:nvSpPr>
        <p:spPr>
          <a:xfrm>
            <a:off x="713232" y="2313432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EEF5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3" name="Google Shape;1353;p50"/>
          <p:cNvSpPr/>
          <p:nvPr/>
        </p:nvSpPr>
        <p:spPr>
          <a:xfrm>
            <a:off x="822960" y="2414016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4" name="Google Shape;1354;p50"/>
          <p:cNvSpPr/>
          <p:nvPr/>
        </p:nvSpPr>
        <p:spPr>
          <a:xfrm>
            <a:off x="822960" y="2458866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5" name="Google Shape;1355;p50"/>
          <p:cNvSpPr/>
          <p:nvPr/>
        </p:nvSpPr>
        <p:spPr>
          <a:xfrm>
            <a:off x="1280160" y="2414016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金融支付：不同密碼 + 生物辨識 + 通知</a:t>
            </a:r>
            <a:endParaRPr sz="20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356" name="Google Shape;1356;p50"/>
          <p:cNvSpPr/>
          <p:nvPr/>
        </p:nvSpPr>
        <p:spPr>
          <a:xfrm>
            <a:off x="713232" y="3026664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7" name="Google Shape;1357;p50"/>
          <p:cNvSpPr/>
          <p:nvPr/>
        </p:nvSpPr>
        <p:spPr>
          <a:xfrm>
            <a:off x="822960" y="3127248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8" name="Google Shape;1358;p50"/>
          <p:cNvSpPr/>
          <p:nvPr/>
        </p:nvSpPr>
        <p:spPr>
          <a:xfrm>
            <a:off x="822960" y="3172098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9" name="Google Shape;1359;p50"/>
          <p:cNvSpPr/>
          <p:nvPr/>
        </p:nvSpPr>
        <p:spPr>
          <a:xfrm>
            <a:off x="1280160" y="3127248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社群帳號：不同密碼 + 登入提醒</a:t>
            </a:r>
            <a:endParaRPr sz="20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360" name="Google Shape;1360;p50"/>
          <p:cNvSpPr/>
          <p:nvPr/>
        </p:nvSpPr>
        <p:spPr>
          <a:xfrm>
            <a:off x="713232" y="3739896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EEF5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1" name="Google Shape;1361;p50"/>
          <p:cNvSpPr/>
          <p:nvPr/>
        </p:nvSpPr>
        <p:spPr>
          <a:xfrm>
            <a:off x="822960" y="3840480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2" name="Google Shape;1362;p50"/>
          <p:cNvSpPr/>
          <p:nvPr/>
        </p:nvSpPr>
        <p:spPr>
          <a:xfrm>
            <a:off x="822960" y="3885330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3" name="Google Shape;1363;p50"/>
          <p:cNvSpPr/>
          <p:nvPr/>
        </p:nvSpPr>
        <p:spPr>
          <a:xfrm>
            <a:off x="1280160" y="3840480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臨時帳號：避免使用主要信箱與常用密碼</a:t>
            </a:r>
            <a:endParaRPr sz="20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364" name="Google Shape;1364;p50"/>
          <p:cNvSpPr/>
          <p:nvPr/>
        </p:nvSpPr>
        <p:spPr>
          <a:xfrm>
            <a:off x="713232" y="5715000"/>
            <a:ext cx="10744200" cy="530352"/>
          </a:xfrm>
          <a:prstGeom prst="roundRect">
            <a:avLst>
              <a:gd name="adj" fmla="val 20690"/>
            </a:avLst>
          </a:prstGeom>
          <a:solidFill>
            <a:srgbClr val="FFFFFF"/>
          </a:solidFill>
          <a:ln w="12700" cap="flat" cmpd="sng">
            <a:solidFill>
              <a:srgbClr val="CAD8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5" name="Google Shape;1365;p50"/>
          <p:cNvSpPr/>
          <p:nvPr/>
        </p:nvSpPr>
        <p:spPr>
          <a:xfrm>
            <a:off x="941832" y="5833872"/>
            <a:ext cx="10332720" cy="201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2000" b="1" i="0" u="none" strike="noStrike" cap="none" dirty="0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💡 </a:t>
            </a:r>
            <a:r>
              <a:rPr lang="en-US" sz="2000" b="1" i="0" u="none" strike="noStrike" cap="none" dirty="0" err="1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資安不是完美主義，而是把風險降到可接受</a:t>
            </a:r>
            <a:r>
              <a:rPr lang="en-US" sz="2000" b="1" i="0" u="none" strike="noStrike" cap="none" dirty="0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20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415" name="FooterPill"/>
          <p:cNvSpPr/>
          <p:nvPr/>
        </p:nvSpPr>
        <p:spPr>
          <a:xfrm>
            <a:off x="320040" y="6583532"/>
            <a:ext cx="2360000" cy="260000"/>
          </a:xfrm>
          <a:prstGeom prst="roundRect">
            <a:avLst>
              <a:gd name="adj" fmla="val 50000"/>
            </a:avLst>
          </a:prstGeom>
          <a:solidFill>
            <a:srgbClr val="173EA5">
              <a:alpha val="82000"/>
            </a:srgbClr>
          </a:solidFill>
          <a:ln>
            <a:noFill/>
          </a:ln>
        </p:spPr>
        <p:txBody>
          <a:bodyPr spcFirstLastPara="1" wrap="square" lIns="91440" tIns="18000" rIns="91440" bIns="180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900" b="1" i="0" u="none" strike="noStrike" cap="none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</a:rPr>
              <a:t>亞洲大學資訊發展處</a:t>
            </a:r>
            <a:endParaRPr sz="1000" b="1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1" name="Google Shape;1371;p5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BFF"/>
          </a:solidFill>
          <a:ln w="12700" cap="flat" cmpd="sng">
            <a:solidFill>
              <a:srgbClr val="F7FB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2" name="Google Shape;1372;p51"/>
          <p:cNvSpPr/>
          <p:nvPr/>
        </p:nvSpPr>
        <p:spPr>
          <a:xfrm>
            <a:off x="9326880" y="5257800"/>
            <a:ext cx="3840480" cy="1828800"/>
          </a:xfrm>
          <a:prstGeom prst="arc">
            <a:avLst>
              <a:gd name="adj1" fmla="val 16200000"/>
              <a:gd name="adj2" fmla="val 0"/>
            </a:avLst>
          </a:prstGeom>
          <a:noFill/>
          <a:ln w="15225" cap="flat" cmpd="sng">
            <a:solidFill>
              <a:srgbClr val="D9E4FF">
                <a:alpha val="65098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3" name="Google Shape;1373;p51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173EA5"/>
          </a:solidFill>
          <a:ln w="12700" cap="flat" cmpd="sng">
            <a:solidFill>
              <a:srgbClr val="173E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4" name="Google Shape;1374;p51"/>
          <p:cNvSpPr/>
          <p:nvPr/>
        </p:nvSpPr>
        <p:spPr>
          <a:xfrm>
            <a:off x="502920" y="320040"/>
            <a:ext cx="777240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2500"/>
              <a:buFont typeface="DFKai-SB"/>
              <a:buNone/>
            </a:pPr>
            <a:r>
              <a:rPr lang="en-US" sz="25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原則二：不隨便點、不隨便掃、不隨便裝</a:t>
            </a:r>
            <a:endParaRPr sz="25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375" name="Google Shape;1375;p51"/>
          <p:cNvSpPr/>
          <p:nvPr/>
        </p:nvSpPr>
        <p:spPr>
          <a:xfrm>
            <a:off x="530352" y="896112"/>
            <a:ext cx="804672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B4DE6"/>
              </a:buClr>
              <a:buSzPts val="1600"/>
              <a:buFont typeface="DFKai-SB"/>
              <a:buNone/>
            </a:pPr>
            <a:r>
              <a:rPr lang="en-US" sz="2000" b="1" i="0" u="none" strike="noStrike" cap="none" dirty="0" err="1">
                <a:solidFill>
                  <a:srgbClr val="6B4DE6"/>
                </a:solidFill>
                <a:latin typeface="DFKai-SB"/>
                <a:ea typeface="DFKai-SB"/>
                <a:cs typeface="DFKai-SB"/>
                <a:sym typeface="DFKai-SB"/>
              </a:rPr>
              <a:t>三不原則很土，但超有用</a:t>
            </a:r>
            <a:endParaRPr sz="20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cxnSp>
        <p:nvCxnSpPr>
          <p:cNvPr id="1376" name="Google Shape;1376;p51"/>
          <p:cNvCxnSpPr/>
          <p:nvPr/>
        </p:nvCxnSpPr>
        <p:spPr>
          <a:xfrm>
            <a:off x="530352" y="1252728"/>
            <a:ext cx="1463040" cy="0"/>
          </a:xfrm>
          <a:prstGeom prst="straightConnector1">
            <a:avLst/>
          </a:prstGeom>
          <a:noFill/>
          <a:ln w="25400" cap="flat" cmpd="sng">
            <a:solidFill>
              <a:srgbClr val="6B4DE6">
                <a:alpha val="85098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379" name="Google Shape;1379;p51"/>
          <p:cNvSpPr/>
          <p:nvPr/>
        </p:nvSpPr>
        <p:spPr>
          <a:xfrm>
            <a:off x="713232" y="1600200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0" name="Google Shape;1380;p51"/>
          <p:cNvSpPr/>
          <p:nvPr/>
        </p:nvSpPr>
        <p:spPr>
          <a:xfrm>
            <a:off x="822960" y="1700784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1" name="Google Shape;1381;p51"/>
          <p:cNvSpPr/>
          <p:nvPr/>
        </p:nvSpPr>
        <p:spPr>
          <a:xfrm>
            <a:off x="822960" y="1754343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2" name="Google Shape;1382;p51"/>
          <p:cNvSpPr/>
          <p:nvPr/>
        </p:nvSpPr>
        <p:spPr>
          <a:xfrm>
            <a:off x="1280160" y="1700784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 dirty="0" err="1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不隨便點：連結、短網址、廣告按鈕</a:t>
            </a:r>
            <a:endParaRPr sz="20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383" name="Google Shape;1383;p51"/>
          <p:cNvSpPr/>
          <p:nvPr/>
        </p:nvSpPr>
        <p:spPr>
          <a:xfrm>
            <a:off x="713232" y="2313432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EEF5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4" name="Google Shape;1384;p51"/>
          <p:cNvSpPr/>
          <p:nvPr/>
        </p:nvSpPr>
        <p:spPr>
          <a:xfrm>
            <a:off x="822960" y="2414016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5" name="Google Shape;1385;p51"/>
          <p:cNvSpPr/>
          <p:nvPr/>
        </p:nvSpPr>
        <p:spPr>
          <a:xfrm>
            <a:off x="822960" y="2467575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6" name="Google Shape;1386;p51"/>
          <p:cNvSpPr/>
          <p:nvPr/>
        </p:nvSpPr>
        <p:spPr>
          <a:xfrm>
            <a:off x="1280160" y="2414016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不隨便掃：陌生 QR Code、海報優惠、停車繳費碼</a:t>
            </a:r>
            <a:endParaRPr sz="20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387" name="Google Shape;1387;p51"/>
          <p:cNvSpPr/>
          <p:nvPr/>
        </p:nvSpPr>
        <p:spPr>
          <a:xfrm>
            <a:off x="713232" y="3026664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8" name="Google Shape;1388;p51"/>
          <p:cNvSpPr/>
          <p:nvPr/>
        </p:nvSpPr>
        <p:spPr>
          <a:xfrm>
            <a:off x="822960" y="3127248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9" name="Google Shape;1389;p51"/>
          <p:cNvSpPr/>
          <p:nvPr/>
        </p:nvSpPr>
        <p:spPr>
          <a:xfrm>
            <a:off x="822960" y="3180807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0" name="Google Shape;1390;p51"/>
          <p:cNvSpPr/>
          <p:nvPr/>
        </p:nvSpPr>
        <p:spPr>
          <a:xfrm>
            <a:off x="1280160" y="3127248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不隨便裝：來路不明 App、破解軟體、外掛</a:t>
            </a:r>
            <a:endParaRPr sz="20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391" name="Google Shape;1391;p51"/>
          <p:cNvSpPr/>
          <p:nvPr/>
        </p:nvSpPr>
        <p:spPr>
          <a:xfrm>
            <a:off x="713232" y="3739896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EEF5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2" name="Google Shape;1392;p51"/>
          <p:cNvSpPr/>
          <p:nvPr/>
        </p:nvSpPr>
        <p:spPr>
          <a:xfrm>
            <a:off x="822960" y="3840480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3" name="Google Shape;1393;p51"/>
          <p:cNvSpPr/>
          <p:nvPr/>
        </p:nvSpPr>
        <p:spPr>
          <a:xfrm>
            <a:off x="822960" y="3894039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4" name="Google Shape;1394;p51"/>
          <p:cNvSpPr/>
          <p:nvPr/>
        </p:nvSpPr>
        <p:spPr>
          <a:xfrm>
            <a:off x="1280160" y="3840480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先確認來源，再做動作</a:t>
            </a:r>
            <a:endParaRPr sz="20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444" name="FooterPill"/>
          <p:cNvSpPr/>
          <p:nvPr/>
        </p:nvSpPr>
        <p:spPr>
          <a:xfrm>
            <a:off x="320040" y="6583532"/>
            <a:ext cx="2360000" cy="260000"/>
          </a:xfrm>
          <a:prstGeom prst="roundRect">
            <a:avLst>
              <a:gd name="adj" fmla="val 50000"/>
            </a:avLst>
          </a:prstGeom>
          <a:solidFill>
            <a:srgbClr val="173EA5">
              <a:alpha val="82000"/>
            </a:srgbClr>
          </a:solidFill>
          <a:ln>
            <a:noFill/>
          </a:ln>
        </p:spPr>
        <p:txBody>
          <a:bodyPr spcFirstLastPara="1" wrap="square" lIns="91440" tIns="18000" rIns="91440" bIns="180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900" b="1" i="0" u="none" strike="noStrike" cap="none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</a:rPr>
              <a:t>亞洲大學資訊發展處</a:t>
            </a:r>
            <a:endParaRPr sz="1000" b="1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0" name="Google Shape;1400;p5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BFF"/>
          </a:solidFill>
          <a:ln w="12700" cap="flat" cmpd="sng">
            <a:solidFill>
              <a:srgbClr val="F7FB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1" name="Google Shape;1401;p52"/>
          <p:cNvSpPr/>
          <p:nvPr/>
        </p:nvSpPr>
        <p:spPr>
          <a:xfrm>
            <a:off x="9326880" y="5257800"/>
            <a:ext cx="3840480" cy="1828800"/>
          </a:xfrm>
          <a:prstGeom prst="arc">
            <a:avLst>
              <a:gd name="adj1" fmla="val 16200000"/>
              <a:gd name="adj2" fmla="val 0"/>
            </a:avLst>
          </a:prstGeom>
          <a:noFill/>
          <a:ln w="15225" cap="flat" cmpd="sng">
            <a:solidFill>
              <a:srgbClr val="D9E4FF">
                <a:alpha val="65098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2" name="Google Shape;1402;p52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173EA5"/>
          </a:solidFill>
          <a:ln w="12700" cap="flat" cmpd="sng">
            <a:solidFill>
              <a:srgbClr val="173E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3" name="Google Shape;1403;p52"/>
          <p:cNvSpPr/>
          <p:nvPr/>
        </p:nvSpPr>
        <p:spPr>
          <a:xfrm>
            <a:off x="502920" y="320040"/>
            <a:ext cx="777240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2500"/>
              <a:buFont typeface="DFKai-SB"/>
              <a:buNone/>
            </a:pPr>
            <a:r>
              <a:rPr lang="en-US" sz="25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原則三：分享前先想</a:t>
            </a:r>
            <a:endParaRPr sz="25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404" name="Google Shape;1404;p52"/>
          <p:cNvSpPr/>
          <p:nvPr/>
        </p:nvSpPr>
        <p:spPr>
          <a:xfrm>
            <a:off x="530352" y="896112"/>
            <a:ext cx="804672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B4DE6"/>
              </a:buClr>
              <a:buSzPts val="1600"/>
              <a:buFont typeface="DFKai-SB"/>
              <a:buNone/>
            </a:pPr>
            <a:r>
              <a:rPr lang="en-US" sz="2000" b="1" i="0" u="none" strike="noStrike" cap="none" dirty="0" err="1">
                <a:solidFill>
                  <a:srgbClr val="6B4DE6"/>
                </a:solidFill>
                <a:latin typeface="DFKai-SB"/>
                <a:ea typeface="DFKai-SB"/>
                <a:cs typeface="DFKai-SB"/>
                <a:sym typeface="DFKai-SB"/>
              </a:rPr>
              <a:t>誰看得到？會留多久</a:t>
            </a:r>
            <a:r>
              <a:rPr lang="en-US" sz="2000" b="1" i="0" u="none" strike="noStrike" cap="none" dirty="0">
                <a:solidFill>
                  <a:srgbClr val="6B4DE6"/>
                </a:solidFill>
                <a:latin typeface="DFKai-SB"/>
                <a:ea typeface="DFKai-SB"/>
                <a:cs typeface="DFKai-SB"/>
                <a:sym typeface="DFKai-SB"/>
              </a:rPr>
              <a:t>？</a:t>
            </a:r>
            <a:endParaRPr sz="20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cxnSp>
        <p:nvCxnSpPr>
          <p:cNvPr id="1405" name="Google Shape;1405;p52"/>
          <p:cNvCxnSpPr/>
          <p:nvPr/>
        </p:nvCxnSpPr>
        <p:spPr>
          <a:xfrm>
            <a:off x="530352" y="1252728"/>
            <a:ext cx="1463040" cy="0"/>
          </a:xfrm>
          <a:prstGeom prst="straightConnector1">
            <a:avLst/>
          </a:prstGeom>
          <a:noFill/>
          <a:ln w="25400" cap="flat" cmpd="sng">
            <a:solidFill>
              <a:srgbClr val="6B4DE6">
                <a:alpha val="85098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408" name="Google Shape;1408;p52"/>
          <p:cNvSpPr/>
          <p:nvPr/>
        </p:nvSpPr>
        <p:spPr>
          <a:xfrm>
            <a:off x="713232" y="1600200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9" name="Google Shape;1409;p52"/>
          <p:cNvSpPr/>
          <p:nvPr/>
        </p:nvSpPr>
        <p:spPr>
          <a:xfrm>
            <a:off x="822960" y="1700784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0" name="Google Shape;1410;p52"/>
          <p:cNvSpPr/>
          <p:nvPr/>
        </p:nvSpPr>
        <p:spPr>
          <a:xfrm>
            <a:off x="822960" y="1745634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1" name="Google Shape;1411;p52"/>
          <p:cNvSpPr/>
          <p:nvPr/>
        </p:nvSpPr>
        <p:spPr>
          <a:xfrm>
            <a:off x="1280160" y="1700784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 dirty="0" err="1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公開、朋友、限動、私人群組，風險不同</a:t>
            </a:r>
            <a:endParaRPr sz="20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412" name="Google Shape;1412;p52"/>
          <p:cNvSpPr/>
          <p:nvPr/>
        </p:nvSpPr>
        <p:spPr>
          <a:xfrm>
            <a:off x="713232" y="2313432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EEF5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3" name="Google Shape;1413;p52"/>
          <p:cNvSpPr/>
          <p:nvPr/>
        </p:nvSpPr>
        <p:spPr>
          <a:xfrm>
            <a:off x="822960" y="2414016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4" name="Google Shape;1414;p52"/>
          <p:cNvSpPr/>
          <p:nvPr/>
        </p:nvSpPr>
        <p:spPr>
          <a:xfrm>
            <a:off x="822960" y="2458866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5" name="Google Shape;1415;p52"/>
          <p:cNvSpPr/>
          <p:nvPr/>
        </p:nvSpPr>
        <p:spPr>
          <a:xfrm>
            <a:off x="1280160" y="2414016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限時不代表不會被截圖</a:t>
            </a:r>
            <a:endParaRPr sz="20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416" name="Google Shape;1416;p52"/>
          <p:cNvSpPr/>
          <p:nvPr/>
        </p:nvSpPr>
        <p:spPr>
          <a:xfrm>
            <a:off x="713232" y="3026664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7" name="Google Shape;1417;p52"/>
          <p:cNvSpPr/>
          <p:nvPr/>
        </p:nvSpPr>
        <p:spPr>
          <a:xfrm>
            <a:off x="822960" y="3127248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8" name="Google Shape;1418;p52"/>
          <p:cNvSpPr/>
          <p:nvPr/>
        </p:nvSpPr>
        <p:spPr>
          <a:xfrm>
            <a:off x="822960" y="3172098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9" name="Google Shape;1419;p52"/>
          <p:cNvSpPr/>
          <p:nvPr/>
        </p:nvSpPr>
        <p:spPr>
          <a:xfrm>
            <a:off x="1280160" y="3127248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照片背景可能有證件、住處、班級、車牌</a:t>
            </a:r>
            <a:endParaRPr sz="20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420" name="Google Shape;1420;p52"/>
          <p:cNvSpPr/>
          <p:nvPr/>
        </p:nvSpPr>
        <p:spPr>
          <a:xfrm>
            <a:off x="713232" y="3739896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EEF5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1" name="Google Shape;1421;p52"/>
          <p:cNvSpPr/>
          <p:nvPr/>
        </p:nvSpPr>
        <p:spPr>
          <a:xfrm>
            <a:off x="822960" y="3840480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2" name="Google Shape;1422;p52"/>
          <p:cNvSpPr/>
          <p:nvPr/>
        </p:nvSpPr>
        <p:spPr>
          <a:xfrm>
            <a:off x="822960" y="3885330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3" name="Google Shape;1423;p52"/>
          <p:cNvSpPr/>
          <p:nvPr/>
        </p:nvSpPr>
        <p:spPr>
          <a:xfrm>
            <a:off x="1280160" y="3840480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分享前先刪除敏感資訊或調整權限</a:t>
            </a:r>
            <a:endParaRPr sz="20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473" name="FooterPill"/>
          <p:cNvSpPr/>
          <p:nvPr/>
        </p:nvSpPr>
        <p:spPr>
          <a:xfrm>
            <a:off x="320040" y="6572774"/>
            <a:ext cx="2360000" cy="260000"/>
          </a:xfrm>
          <a:prstGeom prst="roundRect">
            <a:avLst>
              <a:gd name="adj" fmla="val 50000"/>
            </a:avLst>
          </a:prstGeom>
          <a:solidFill>
            <a:srgbClr val="173EA5">
              <a:alpha val="82000"/>
            </a:srgbClr>
          </a:solidFill>
          <a:ln>
            <a:noFill/>
          </a:ln>
        </p:spPr>
        <p:txBody>
          <a:bodyPr spcFirstLastPara="1" wrap="square" lIns="91440" tIns="18000" rIns="91440" bIns="180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900" b="1" i="0" u="none" strike="noStrike" cap="none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</a:rPr>
              <a:t>亞洲大學資訊發展處</a:t>
            </a:r>
            <a:endParaRPr sz="1000" b="1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2603598" cy="430887"/>
          </a:xfrm>
          <a:prstGeom prst="rect">
            <a:avLst/>
          </a:prstGeom>
          <a:solidFill>
            <a:srgbClr val="1E3A5F"/>
          </a:solidFill>
        </p:spPr>
        <p:txBody>
          <a:bodyPr wrap="none">
            <a:spAutoFit/>
          </a:bodyPr>
          <a:lstStyle/>
          <a:p>
            <a:pPr algn="l"/>
            <a:r>
              <a:rPr sz="2200" b="1" dirty="0">
                <a:solidFill>
                  <a:srgbClr val="FFFFFF"/>
                </a:solidFill>
              </a:rPr>
              <a:t>  📝  3  </a:t>
            </a:r>
            <a:r>
              <a:rPr sz="2200" b="1" dirty="0" err="1">
                <a:solidFill>
                  <a:srgbClr val="FFFFFF"/>
                </a:solidFill>
              </a:rPr>
              <a:t>練習與複習</a:t>
            </a:r>
            <a:endParaRPr sz="2200" b="1" dirty="0">
              <a:solidFill>
                <a:srgbClr val="FFFFFF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0000" y="1150000"/>
            <a:ext cx="1123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dirty="0">
                <a:solidFill>
                  <a:srgbClr val="1A237E"/>
                </a:solidFill>
              </a:rPr>
              <a:t>Q1.  </a:t>
            </a:r>
            <a:r>
              <a:rPr sz="2000" b="1" dirty="0" err="1">
                <a:solidFill>
                  <a:srgbClr val="1A237E"/>
                </a:solidFill>
              </a:rPr>
              <a:t>帳號分級管理的核心目的是什麼</a:t>
            </a:r>
            <a:r>
              <a:rPr sz="2000" b="1" dirty="0">
                <a:solidFill>
                  <a:srgbClr val="1A237E"/>
                </a:solidFill>
              </a:rPr>
              <a:t>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00" y="1570000"/>
            <a:ext cx="110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dirty="0">
                <a:solidFill>
                  <a:srgbClr val="333333"/>
                </a:solidFill>
              </a:rPr>
              <a:t>      A. </a:t>
            </a:r>
            <a:r>
              <a:rPr sz="1800" dirty="0" err="1">
                <a:solidFill>
                  <a:srgbClr val="333333"/>
                </a:solidFill>
              </a:rPr>
              <a:t>讓每個帳號都用同一組密碼，方便記憶</a:t>
            </a:r>
            <a:endParaRPr sz="1800" dirty="0">
              <a:solidFill>
                <a:srgbClr val="333333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0000" y="2096354"/>
            <a:ext cx="11072000" cy="369332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sz="1800" b="1" dirty="0">
                <a:solidFill>
                  <a:srgbClr val="1B5E20"/>
                </a:solidFill>
              </a:rPr>
              <a:t>✓  B. </a:t>
            </a:r>
            <a:r>
              <a:rPr sz="1800" b="1" dirty="0" err="1">
                <a:solidFill>
                  <a:srgbClr val="1B5E20"/>
                </a:solidFill>
              </a:rPr>
              <a:t>把最強的保護力集中在高風險帳號，低風險帳號用較簡單的管理</a:t>
            </a:r>
            <a:endParaRPr sz="1800" b="1" dirty="0">
              <a:solidFill>
                <a:srgbClr val="1B5E2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0000" y="2622708"/>
            <a:ext cx="110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>
                <a:solidFill>
                  <a:srgbClr val="333333"/>
                </a:solidFill>
              </a:rPr>
              <a:t>      C. 只保護社群媒體帳號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00" y="3149062"/>
            <a:ext cx="110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>
                <a:solidFill>
                  <a:srgbClr val="333333"/>
                </a:solidFill>
              </a:rPr>
              <a:t>      D. 定期更換所有帳號密碼，越頻繁越安全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00" y="3675414"/>
            <a:ext cx="11072000" cy="369332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sz="1800" i="1" dirty="0">
                <a:solidFill>
                  <a:srgbClr val="4E342E"/>
                </a:solidFill>
              </a:rPr>
              <a:t>💡  </a:t>
            </a:r>
            <a:r>
              <a:rPr sz="1800" i="1" dirty="0" err="1">
                <a:solidFill>
                  <a:srgbClr val="4E342E"/>
                </a:solidFill>
              </a:rPr>
              <a:t>解析：資安不是完美主義，而是把有限的精力用在最重要的地方，降低風險到可接受的程度</a:t>
            </a:r>
            <a:r>
              <a:rPr sz="1800" i="1" dirty="0">
                <a:solidFill>
                  <a:srgbClr val="4E342E"/>
                </a:solidFill>
              </a:rPr>
              <a:t>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6588000"/>
            <a:ext cx="12192000" cy="270000"/>
          </a:xfrm>
          <a:prstGeom prst="rect">
            <a:avLst/>
          </a:prstGeom>
          <a:solidFill>
            <a:srgbClr val="EEEEEE"/>
          </a:solidFill>
        </p:spPr>
        <p:txBody>
          <a:bodyPr wrap="none">
            <a:spAutoFit/>
          </a:bodyPr>
          <a:lstStyle/>
          <a:p>
            <a:pPr algn="r"/>
            <a:r>
              <a:rPr sz="1100">
                <a:solidFill>
                  <a:srgbClr val="757575"/>
                </a:solidFill>
              </a:rPr>
              <a:t>亞洲大學資訊發展處　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p53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BFF"/>
          </a:solidFill>
          <a:ln w="12700" cap="flat" cmpd="sng">
            <a:solidFill>
              <a:srgbClr val="F7FB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0" name="Google Shape;1430;p53"/>
          <p:cNvSpPr/>
          <p:nvPr/>
        </p:nvSpPr>
        <p:spPr>
          <a:xfrm>
            <a:off x="9326880" y="5257800"/>
            <a:ext cx="3840480" cy="1828800"/>
          </a:xfrm>
          <a:prstGeom prst="arc">
            <a:avLst>
              <a:gd name="adj1" fmla="val 16200000"/>
              <a:gd name="adj2" fmla="val 0"/>
            </a:avLst>
          </a:prstGeom>
          <a:noFill/>
          <a:ln w="15225" cap="flat" cmpd="sng">
            <a:solidFill>
              <a:srgbClr val="D9E4FF">
                <a:alpha val="65098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1" name="Google Shape;1431;p53"/>
          <p:cNvSpPr/>
          <p:nvPr/>
        </p:nvSpPr>
        <p:spPr>
          <a:xfrm>
            <a:off x="0" y="6629400"/>
            <a:ext cx="12191695" cy="292608"/>
          </a:xfrm>
          <a:prstGeom prst="rect">
            <a:avLst/>
          </a:prstGeom>
          <a:solidFill>
            <a:srgbClr val="173EA5"/>
          </a:solidFill>
          <a:ln w="12700" cap="flat" cmpd="sng">
            <a:solidFill>
              <a:srgbClr val="173E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2" name="Google Shape;1432;p53"/>
          <p:cNvSpPr/>
          <p:nvPr/>
        </p:nvSpPr>
        <p:spPr>
          <a:xfrm>
            <a:off x="502920" y="320040"/>
            <a:ext cx="777240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2500"/>
              <a:buFont typeface="DFKai-SB"/>
              <a:buNone/>
            </a:pPr>
            <a:r>
              <a:rPr lang="en-US" sz="25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原則四：免費服務常常不是免費</a:t>
            </a:r>
            <a:endParaRPr sz="25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433" name="Google Shape;1433;p53"/>
          <p:cNvSpPr/>
          <p:nvPr/>
        </p:nvSpPr>
        <p:spPr>
          <a:xfrm>
            <a:off x="530352" y="896112"/>
            <a:ext cx="804672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B4DE6"/>
              </a:buClr>
              <a:buSzPts val="1600"/>
              <a:buFont typeface="DFKai-SB"/>
              <a:buNone/>
            </a:pPr>
            <a:r>
              <a:rPr lang="en-US" sz="2000" b="1" i="0" u="none" strike="noStrike" cap="none" dirty="0" err="1">
                <a:solidFill>
                  <a:srgbClr val="6B4DE6"/>
                </a:solidFill>
                <a:latin typeface="DFKai-SB"/>
                <a:ea typeface="DFKai-SB"/>
                <a:cs typeface="DFKai-SB"/>
                <a:sym typeface="DFKai-SB"/>
              </a:rPr>
              <a:t>你付出的可能是資料與注意力</a:t>
            </a:r>
            <a:endParaRPr sz="20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cxnSp>
        <p:nvCxnSpPr>
          <p:cNvPr id="1434" name="Google Shape;1434;p53"/>
          <p:cNvCxnSpPr/>
          <p:nvPr/>
        </p:nvCxnSpPr>
        <p:spPr>
          <a:xfrm>
            <a:off x="530352" y="1252728"/>
            <a:ext cx="1463040" cy="0"/>
          </a:xfrm>
          <a:prstGeom prst="straightConnector1">
            <a:avLst/>
          </a:prstGeom>
          <a:noFill/>
          <a:ln w="25400" cap="flat" cmpd="sng">
            <a:solidFill>
              <a:srgbClr val="6B4DE6">
                <a:alpha val="85098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437" name="Google Shape;1437;p53"/>
          <p:cNvSpPr/>
          <p:nvPr/>
        </p:nvSpPr>
        <p:spPr>
          <a:xfrm>
            <a:off x="713232" y="1600200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8" name="Google Shape;1438;p53"/>
          <p:cNvSpPr/>
          <p:nvPr/>
        </p:nvSpPr>
        <p:spPr>
          <a:xfrm>
            <a:off x="822960" y="1700784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9" name="Google Shape;1439;p53"/>
          <p:cNvSpPr/>
          <p:nvPr/>
        </p:nvSpPr>
        <p:spPr>
          <a:xfrm>
            <a:off x="822960" y="1754343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0" name="Google Shape;1440;p53"/>
          <p:cNvSpPr/>
          <p:nvPr/>
        </p:nvSpPr>
        <p:spPr>
          <a:xfrm>
            <a:off x="1280160" y="1700784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 dirty="0" err="1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免費</a:t>
            </a:r>
            <a:r>
              <a:rPr lang="en-US" sz="2000" b="0" i="0" u="none" strike="noStrike" cap="none" dirty="0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 App </a:t>
            </a:r>
            <a:r>
              <a:rPr lang="en-US" sz="2000" b="0" i="0" u="none" strike="noStrike" cap="none" dirty="0" err="1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可能靠廣告與資料分析營利</a:t>
            </a:r>
            <a:endParaRPr sz="20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441" name="Google Shape;1441;p53"/>
          <p:cNvSpPr/>
          <p:nvPr/>
        </p:nvSpPr>
        <p:spPr>
          <a:xfrm>
            <a:off x="713232" y="2313432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EEF5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2" name="Google Shape;1442;p53"/>
          <p:cNvSpPr/>
          <p:nvPr/>
        </p:nvSpPr>
        <p:spPr>
          <a:xfrm>
            <a:off x="822960" y="2414016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3" name="Google Shape;1443;p53"/>
          <p:cNvSpPr/>
          <p:nvPr/>
        </p:nvSpPr>
        <p:spPr>
          <a:xfrm>
            <a:off x="822960" y="2467575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4" name="Google Shape;1444;p53"/>
          <p:cNvSpPr/>
          <p:nvPr/>
        </p:nvSpPr>
        <p:spPr>
          <a:xfrm>
            <a:off x="1280160" y="2414016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 dirty="0" err="1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推薦系統靠你的觀看與點擊紀錄運作</a:t>
            </a:r>
            <a:endParaRPr sz="20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445" name="Google Shape;1445;p53"/>
          <p:cNvSpPr/>
          <p:nvPr/>
        </p:nvSpPr>
        <p:spPr>
          <a:xfrm>
            <a:off x="713232" y="3026664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6" name="Google Shape;1446;p53"/>
          <p:cNvSpPr/>
          <p:nvPr/>
        </p:nvSpPr>
        <p:spPr>
          <a:xfrm>
            <a:off x="822960" y="3127248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7" name="Google Shape;1447;p53"/>
          <p:cNvSpPr/>
          <p:nvPr/>
        </p:nvSpPr>
        <p:spPr>
          <a:xfrm>
            <a:off x="822960" y="3180807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p53"/>
          <p:cNvSpPr/>
          <p:nvPr/>
        </p:nvSpPr>
        <p:spPr>
          <a:xfrm>
            <a:off x="1280160" y="3127248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免費工具可能要求過多權限</a:t>
            </a:r>
            <a:endParaRPr sz="20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449" name="Google Shape;1449;p53"/>
          <p:cNvSpPr/>
          <p:nvPr/>
        </p:nvSpPr>
        <p:spPr>
          <a:xfrm>
            <a:off x="713232" y="3739896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EEF5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0" name="Google Shape;1450;p53"/>
          <p:cNvSpPr/>
          <p:nvPr/>
        </p:nvSpPr>
        <p:spPr>
          <a:xfrm>
            <a:off x="822960" y="3840480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1" name="Google Shape;1451;p53"/>
          <p:cNvSpPr/>
          <p:nvPr/>
        </p:nvSpPr>
        <p:spPr>
          <a:xfrm>
            <a:off x="822960" y="3894039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2" name="Google Shape;1452;p53"/>
          <p:cNvSpPr/>
          <p:nvPr/>
        </p:nvSpPr>
        <p:spPr>
          <a:xfrm>
            <a:off x="1280160" y="3840480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不要只看價格，也要看資料成本</a:t>
            </a:r>
            <a:endParaRPr sz="20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502" name="FooterPill"/>
          <p:cNvSpPr/>
          <p:nvPr/>
        </p:nvSpPr>
        <p:spPr>
          <a:xfrm>
            <a:off x="320040" y="6583532"/>
            <a:ext cx="2360000" cy="260000"/>
          </a:xfrm>
          <a:prstGeom prst="roundRect">
            <a:avLst>
              <a:gd name="adj" fmla="val 50000"/>
            </a:avLst>
          </a:prstGeom>
          <a:solidFill>
            <a:srgbClr val="173EA5">
              <a:alpha val="82000"/>
            </a:srgbClr>
          </a:solidFill>
          <a:ln>
            <a:noFill/>
          </a:ln>
        </p:spPr>
        <p:txBody>
          <a:bodyPr spcFirstLastPara="1" wrap="square" lIns="91440" tIns="18000" rIns="91440" bIns="180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900" b="1" i="0" u="none" strike="noStrike" cap="none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</a:rPr>
              <a:t>亞洲大學資訊發展處</a:t>
            </a:r>
            <a:endParaRPr sz="1000" b="1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8" name="Google Shape;1458;p54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BFF"/>
          </a:solidFill>
          <a:ln w="12700" cap="flat" cmpd="sng">
            <a:solidFill>
              <a:srgbClr val="F7FB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9" name="Google Shape;1459;p54"/>
          <p:cNvSpPr/>
          <p:nvPr/>
        </p:nvSpPr>
        <p:spPr>
          <a:xfrm>
            <a:off x="9326880" y="5257800"/>
            <a:ext cx="3840480" cy="1828800"/>
          </a:xfrm>
          <a:prstGeom prst="arc">
            <a:avLst>
              <a:gd name="adj1" fmla="val 16200000"/>
              <a:gd name="adj2" fmla="val 0"/>
            </a:avLst>
          </a:prstGeom>
          <a:noFill/>
          <a:ln w="15225" cap="flat" cmpd="sng">
            <a:solidFill>
              <a:srgbClr val="D9E4FF">
                <a:alpha val="65098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0" name="Google Shape;1460;p54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173EA5"/>
          </a:solidFill>
          <a:ln w="12700" cap="flat" cmpd="sng">
            <a:solidFill>
              <a:srgbClr val="173E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1" name="Google Shape;1461;p54"/>
          <p:cNvSpPr/>
          <p:nvPr/>
        </p:nvSpPr>
        <p:spPr>
          <a:xfrm>
            <a:off x="502920" y="320040"/>
            <a:ext cx="777240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2500"/>
              <a:buFont typeface="DFKai-SB"/>
              <a:buNone/>
            </a:pPr>
            <a:r>
              <a:rPr lang="en-US" sz="25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原則五：AI 時代更要查證</a:t>
            </a:r>
            <a:endParaRPr sz="25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462" name="Google Shape;1462;p54"/>
          <p:cNvSpPr/>
          <p:nvPr/>
        </p:nvSpPr>
        <p:spPr>
          <a:xfrm>
            <a:off x="530352" y="896112"/>
            <a:ext cx="804672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B4DE6"/>
              </a:buClr>
              <a:buSzPts val="1600"/>
              <a:buFont typeface="DFKai-SB"/>
              <a:buNone/>
            </a:pPr>
            <a:r>
              <a:rPr lang="en-US" sz="2000" b="1" i="0" u="none" strike="noStrike" cap="none" dirty="0" err="1">
                <a:solidFill>
                  <a:srgbClr val="6B4DE6"/>
                </a:solidFill>
                <a:latin typeface="DFKai-SB"/>
                <a:ea typeface="DFKai-SB"/>
                <a:cs typeface="DFKai-SB"/>
                <a:sym typeface="DFKai-SB"/>
              </a:rPr>
              <a:t>不要只看表面</a:t>
            </a:r>
            <a:endParaRPr sz="20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cxnSp>
        <p:nvCxnSpPr>
          <p:cNvPr id="1463" name="Google Shape;1463;p54"/>
          <p:cNvCxnSpPr/>
          <p:nvPr/>
        </p:nvCxnSpPr>
        <p:spPr>
          <a:xfrm>
            <a:off x="530352" y="1252728"/>
            <a:ext cx="1463040" cy="0"/>
          </a:xfrm>
          <a:prstGeom prst="straightConnector1">
            <a:avLst/>
          </a:prstGeom>
          <a:noFill/>
          <a:ln w="25400" cap="flat" cmpd="sng">
            <a:solidFill>
              <a:srgbClr val="6B4DE6">
                <a:alpha val="85098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466" name="Google Shape;1466;p54"/>
          <p:cNvSpPr/>
          <p:nvPr/>
        </p:nvSpPr>
        <p:spPr>
          <a:xfrm>
            <a:off x="713232" y="1600200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7" name="Google Shape;1467;p54"/>
          <p:cNvSpPr/>
          <p:nvPr/>
        </p:nvSpPr>
        <p:spPr>
          <a:xfrm>
            <a:off x="822960" y="1700784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8" name="Google Shape;1468;p54"/>
          <p:cNvSpPr/>
          <p:nvPr/>
        </p:nvSpPr>
        <p:spPr>
          <a:xfrm>
            <a:off x="822960" y="1754343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9" name="Google Shape;1469;p54"/>
          <p:cNvSpPr/>
          <p:nvPr/>
        </p:nvSpPr>
        <p:spPr>
          <a:xfrm>
            <a:off x="1280160" y="1700784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 dirty="0" err="1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看起來正式，不代表正確</a:t>
            </a:r>
            <a:endParaRPr sz="20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470" name="Google Shape;1470;p54"/>
          <p:cNvSpPr/>
          <p:nvPr/>
        </p:nvSpPr>
        <p:spPr>
          <a:xfrm>
            <a:off x="713232" y="2313432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EEF5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1" name="Google Shape;1471;p54"/>
          <p:cNvSpPr/>
          <p:nvPr/>
        </p:nvSpPr>
        <p:spPr>
          <a:xfrm>
            <a:off x="822960" y="2414016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2" name="Google Shape;1472;p54"/>
          <p:cNvSpPr/>
          <p:nvPr/>
        </p:nvSpPr>
        <p:spPr>
          <a:xfrm>
            <a:off x="822960" y="2467575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p54"/>
          <p:cNvSpPr/>
          <p:nvPr/>
        </p:nvSpPr>
        <p:spPr>
          <a:xfrm>
            <a:off x="1280160" y="2414016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有圖、有聲音、有影片，也不代表是真的</a:t>
            </a:r>
            <a:endParaRPr sz="20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474" name="Google Shape;1474;p54"/>
          <p:cNvSpPr/>
          <p:nvPr/>
        </p:nvSpPr>
        <p:spPr>
          <a:xfrm>
            <a:off x="713232" y="3026664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5" name="Google Shape;1475;p54"/>
          <p:cNvSpPr/>
          <p:nvPr/>
        </p:nvSpPr>
        <p:spPr>
          <a:xfrm>
            <a:off x="822960" y="3127248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6" name="Google Shape;1476;p54"/>
          <p:cNvSpPr/>
          <p:nvPr/>
        </p:nvSpPr>
        <p:spPr>
          <a:xfrm>
            <a:off x="822960" y="3180807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7" name="Google Shape;1477;p54"/>
          <p:cNvSpPr/>
          <p:nvPr/>
        </p:nvSpPr>
        <p:spPr>
          <a:xfrm>
            <a:off x="1280160" y="3127248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先問：來源是誰？是否有其他可信來源？</a:t>
            </a:r>
            <a:endParaRPr sz="20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478" name="Google Shape;1478;p54"/>
          <p:cNvSpPr/>
          <p:nvPr/>
        </p:nvSpPr>
        <p:spPr>
          <a:xfrm>
            <a:off x="713232" y="3739896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EEF5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9" name="Google Shape;1479;p54"/>
          <p:cNvSpPr/>
          <p:nvPr/>
        </p:nvSpPr>
        <p:spPr>
          <a:xfrm>
            <a:off x="822960" y="3840480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0" name="Google Shape;1480;p54"/>
          <p:cNvSpPr/>
          <p:nvPr/>
        </p:nvSpPr>
        <p:spPr>
          <a:xfrm>
            <a:off x="822960" y="3894039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p54"/>
          <p:cNvSpPr/>
          <p:nvPr/>
        </p:nvSpPr>
        <p:spPr>
          <a:xfrm>
            <a:off x="1280160" y="3840480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重大資訊至少交叉比對兩個以上來源</a:t>
            </a:r>
            <a:endParaRPr sz="20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531" name="FooterPill"/>
          <p:cNvSpPr/>
          <p:nvPr/>
        </p:nvSpPr>
        <p:spPr>
          <a:xfrm>
            <a:off x="320040" y="6583532"/>
            <a:ext cx="2360000" cy="260000"/>
          </a:xfrm>
          <a:prstGeom prst="roundRect">
            <a:avLst>
              <a:gd name="adj" fmla="val 50000"/>
            </a:avLst>
          </a:prstGeom>
          <a:solidFill>
            <a:srgbClr val="173EA5">
              <a:alpha val="82000"/>
            </a:srgbClr>
          </a:solidFill>
          <a:ln>
            <a:noFill/>
          </a:ln>
        </p:spPr>
        <p:txBody>
          <a:bodyPr spcFirstLastPara="1" wrap="square" lIns="91440" tIns="18000" rIns="91440" bIns="180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900" b="1" i="0" u="none" strike="noStrike" cap="non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</a:rPr>
              <a:t>亞洲大學資訊發展處</a:t>
            </a:r>
            <a:endParaRPr sz="1000" b="1">
              <a:solidFill>
                <a:srgbClr val="FFFFFF"/>
              </a:solidFill>
              <a:latin typeface="Microsoft JhengHei"/>
              <a:ea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5" name="Google Shape;1125;p43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BFF"/>
          </a:solidFill>
          <a:ln w="12700" cap="flat" cmpd="sng">
            <a:solidFill>
              <a:srgbClr val="F7FB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6" name="Google Shape;1126;p43"/>
          <p:cNvSpPr/>
          <p:nvPr/>
        </p:nvSpPr>
        <p:spPr>
          <a:xfrm>
            <a:off x="9326880" y="5257800"/>
            <a:ext cx="3840480" cy="1828800"/>
          </a:xfrm>
          <a:prstGeom prst="arc">
            <a:avLst>
              <a:gd name="adj1" fmla="val 16200000"/>
              <a:gd name="adj2" fmla="val 0"/>
            </a:avLst>
          </a:prstGeom>
          <a:noFill/>
          <a:ln w="15225" cap="flat" cmpd="sng">
            <a:solidFill>
              <a:srgbClr val="D9E4FF">
                <a:alpha val="65098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7" name="Google Shape;1127;p43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173EA5"/>
          </a:solidFill>
          <a:ln w="12700" cap="flat" cmpd="sng">
            <a:solidFill>
              <a:srgbClr val="173E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8" name="Google Shape;1128;p43"/>
          <p:cNvSpPr/>
          <p:nvPr/>
        </p:nvSpPr>
        <p:spPr>
          <a:xfrm>
            <a:off x="502920" y="320040"/>
            <a:ext cx="777240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2500"/>
              <a:buFont typeface="DFKai-SB"/>
              <a:buNone/>
            </a:pPr>
            <a:r>
              <a:rPr lang="en-US" sz="2500" b="1" i="0" u="none" strike="noStrike" cap="none" dirty="0" err="1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案例一：假冒包裹通知</a:t>
            </a:r>
            <a:endParaRPr sz="25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129" name="Google Shape;1129;p43"/>
          <p:cNvSpPr/>
          <p:nvPr/>
        </p:nvSpPr>
        <p:spPr>
          <a:xfrm>
            <a:off x="530352" y="896112"/>
            <a:ext cx="804672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B4DE6"/>
              </a:buClr>
              <a:buSzPts val="1600"/>
              <a:buFont typeface="DFKai-SB"/>
              <a:buNone/>
            </a:pPr>
            <a:r>
              <a:rPr lang="en-US" sz="2000" b="1" i="0" u="none" strike="noStrike" cap="none" dirty="0" err="1">
                <a:solidFill>
                  <a:srgbClr val="6B4DE6"/>
                </a:solidFill>
                <a:latin typeface="DFKai-SB"/>
                <a:ea typeface="DFKai-SB"/>
                <a:cs typeface="DFKai-SB"/>
                <a:sym typeface="DFKai-SB"/>
              </a:rPr>
              <a:t>最常見的簡訊詐騙情境之一</a:t>
            </a:r>
            <a:endParaRPr sz="20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cxnSp>
        <p:nvCxnSpPr>
          <p:cNvPr id="1130" name="Google Shape;1130;p43"/>
          <p:cNvCxnSpPr/>
          <p:nvPr/>
        </p:nvCxnSpPr>
        <p:spPr>
          <a:xfrm>
            <a:off x="530352" y="1252728"/>
            <a:ext cx="1463040" cy="0"/>
          </a:xfrm>
          <a:prstGeom prst="straightConnector1">
            <a:avLst/>
          </a:prstGeom>
          <a:noFill/>
          <a:ln w="25400" cap="flat" cmpd="sng">
            <a:solidFill>
              <a:srgbClr val="6B4DE6">
                <a:alpha val="85098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33" name="Google Shape;1133;p43"/>
          <p:cNvSpPr/>
          <p:nvPr/>
        </p:nvSpPr>
        <p:spPr>
          <a:xfrm>
            <a:off x="621792" y="1508760"/>
            <a:ext cx="3486912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 cap="flat" cmpd="sng">
            <a:solidFill>
              <a:srgbClr val="D5E1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134" name="Google Shape;1134;p43"/>
          <p:cNvSpPr/>
          <p:nvPr/>
        </p:nvSpPr>
        <p:spPr>
          <a:xfrm>
            <a:off x="804672" y="1673352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F6DEB"/>
              </a:buClr>
              <a:buSzPts val="2100"/>
              <a:buFont typeface="Arial"/>
              <a:buNone/>
            </a:pPr>
            <a:r>
              <a:rPr lang="en-US" sz="1800" b="0" i="0" u="none" strike="noStrike" cap="none">
                <a:solidFill>
                  <a:srgbClr val="2F6DEB"/>
                </a:solidFill>
                <a:latin typeface="Arial"/>
                <a:ea typeface="Arial"/>
                <a:cs typeface="Arial"/>
                <a:sym typeface="Arial"/>
              </a:rPr>
              <a:t>📦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5" name="Google Shape;1135;p43"/>
          <p:cNvSpPr/>
          <p:nvPr/>
        </p:nvSpPr>
        <p:spPr>
          <a:xfrm>
            <a:off x="1399032" y="1655064"/>
            <a:ext cx="248107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18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情境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136" name="Google Shape;1136;p43"/>
          <p:cNvSpPr/>
          <p:nvPr/>
        </p:nvSpPr>
        <p:spPr>
          <a:xfrm>
            <a:off x="1399032" y="2011680"/>
            <a:ext cx="2481072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18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收到「包裹配送失敗」或「地址錯誤」簡訊。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137" name="Google Shape;1137;p43"/>
          <p:cNvSpPr/>
          <p:nvPr/>
        </p:nvSpPr>
        <p:spPr>
          <a:xfrm>
            <a:off x="4364736" y="1508760"/>
            <a:ext cx="3486912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 cap="flat" cmpd="sng">
            <a:solidFill>
              <a:srgbClr val="D5E1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138" name="Google Shape;1138;p43"/>
          <p:cNvSpPr/>
          <p:nvPr/>
        </p:nvSpPr>
        <p:spPr>
          <a:xfrm>
            <a:off x="4547616" y="1673352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F6DEB"/>
              </a:buClr>
              <a:buSzPts val="2100"/>
              <a:buFont typeface="Arial"/>
              <a:buNone/>
            </a:pPr>
            <a:r>
              <a:rPr lang="en-US" sz="1800" b="0" i="0" u="none" strike="noStrike" cap="none">
                <a:solidFill>
                  <a:srgbClr val="2F6DEB"/>
                </a:solidFill>
                <a:latin typeface="Arial"/>
                <a:ea typeface="Arial"/>
                <a:cs typeface="Arial"/>
                <a:sym typeface="Arial"/>
              </a:rPr>
              <a:t>🔗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9" name="Google Shape;1139;p43"/>
          <p:cNvSpPr/>
          <p:nvPr/>
        </p:nvSpPr>
        <p:spPr>
          <a:xfrm>
            <a:off x="5141976" y="1655064"/>
            <a:ext cx="248107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18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誘導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140" name="Google Shape;1140;p43"/>
          <p:cNvSpPr/>
          <p:nvPr/>
        </p:nvSpPr>
        <p:spPr>
          <a:xfrm>
            <a:off x="5141976" y="2011680"/>
            <a:ext cx="2481072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18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要求點連結補資料、付小額運費或登入帳號。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141" name="Google Shape;1141;p43"/>
          <p:cNvSpPr/>
          <p:nvPr/>
        </p:nvSpPr>
        <p:spPr>
          <a:xfrm>
            <a:off x="8107680" y="1508760"/>
            <a:ext cx="3486912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 cap="flat" cmpd="sng">
            <a:solidFill>
              <a:srgbClr val="D5E1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142" name="Google Shape;1142;p43"/>
          <p:cNvSpPr/>
          <p:nvPr/>
        </p:nvSpPr>
        <p:spPr>
          <a:xfrm>
            <a:off x="8290560" y="1673352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F6DEB"/>
              </a:buClr>
              <a:buSzPts val="2100"/>
              <a:buFont typeface="Arial"/>
              <a:buNone/>
            </a:pPr>
            <a:r>
              <a:rPr lang="en-US" sz="1800" b="0" i="0" u="none" strike="noStrike" cap="none">
                <a:solidFill>
                  <a:srgbClr val="2F6DEB"/>
                </a:solidFill>
                <a:latin typeface="Arial"/>
                <a:ea typeface="Arial"/>
                <a:cs typeface="Arial"/>
                <a:sym typeface="Arial"/>
              </a:rPr>
              <a:t>⚠️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43"/>
          <p:cNvSpPr/>
          <p:nvPr/>
        </p:nvSpPr>
        <p:spPr>
          <a:xfrm>
            <a:off x="8884920" y="1655064"/>
            <a:ext cx="248107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18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風險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144" name="Google Shape;1144;p43"/>
          <p:cNvSpPr/>
          <p:nvPr/>
        </p:nvSpPr>
        <p:spPr>
          <a:xfrm>
            <a:off x="8884920" y="2011680"/>
            <a:ext cx="2481072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18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可能被盜刷、偷信用卡、偷帳密或個資。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145" name="Google Shape;1145;p43"/>
          <p:cNvSpPr/>
          <p:nvPr/>
        </p:nvSpPr>
        <p:spPr>
          <a:xfrm>
            <a:off x="621792" y="3035808"/>
            <a:ext cx="3486912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 cap="flat" cmpd="sng">
            <a:solidFill>
              <a:srgbClr val="D5E1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146" name="Google Shape;1146;p43"/>
          <p:cNvSpPr/>
          <p:nvPr/>
        </p:nvSpPr>
        <p:spPr>
          <a:xfrm>
            <a:off x="804672" y="3200400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F6DEB"/>
              </a:buClr>
              <a:buSzPts val="2100"/>
              <a:buFont typeface="Arial"/>
              <a:buNone/>
            </a:pPr>
            <a:r>
              <a:rPr lang="en-US" sz="1800" b="0" i="0" u="none" strike="noStrike" cap="none">
                <a:solidFill>
                  <a:srgbClr val="2F6DEB"/>
                </a:solidFill>
                <a:latin typeface="Arial"/>
                <a:ea typeface="Arial"/>
                <a:cs typeface="Arial"/>
                <a:sym typeface="Arial"/>
              </a:rPr>
              <a:t>✅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7" name="Google Shape;1147;p43"/>
          <p:cNvSpPr/>
          <p:nvPr/>
        </p:nvSpPr>
        <p:spPr>
          <a:xfrm>
            <a:off x="1399032" y="3182112"/>
            <a:ext cx="248107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18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判斷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148" name="Google Shape;1148;p43"/>
          <p:cNvSpPr/>
          <p:nvPr/>
        </p:nvSpPr>
        <p:spPr>
          <a:xfrm>
            <a:off x="1399032" y="3538728"/>
            <a:ext cx="2481072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18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不要點簡訊連結，改從官方 App 或網站查詢。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149" name="Google Shape;1149;p43"/>
          <p:cNvSpPr/>
          <p:nvPr/>
        </p:nvSpPr>
        <p:spPr>
          <a:xfrm>
            <a:off x="4364736" y="3035808"/>
            <a:ext cx="3486912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 cap="flat" cmpd="sng">
            <a:solidFill>
              <a:srgbClr val="D5E1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150" name="Google Shape;1150;p43"/>
          <p:cNvSpPr/>
          <p:nvPr/>
        </p:nvSpPr>
        <p:spPr>
          <a:xfrm>
            <a:off x="4547616" y="3200400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F6DEB"/>
              </a:buClr>
              <a:buSzPts val="2100"/>
              <a:buFont typeface="Arial"/>
              <a:buNone/>
            </a:pPr>
            <a:r>
              <a:rPr lang="en-US" sz="1800" b="0" i="0" u="none" strike="noStrike" cap="none">
                <a:solidFill>
                  <a:srgbClr val="2F6DEB"/>
                </a:solidFill>
                <a:latin typeface="Arial"/>
                <a:ea typeface="Arial"/>
                <a:cs typeface="Arial"/>
                <a:sym typeface="Arial"/>
              </a:rPr>
              <a:t>☎️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1" name="Google Shape;1151;p43"/>
          <p:cNvSpPr/>
          <p:nvPr/>
        </p:nvSpPr>
        <p:spPr>
          <a:xfrm>
            <a:off x="5141976" y="3182112"/>
            <a:ext cx="248107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18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確認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152" name="Google Shape;1152;p43"/>
          <p:cNvSpPr/>
          <p:nvPr/>
        </p:nvSpPr>
        <p:spPr>
          <a:xfrm>
            <a:off x="5141976" y="3538728"/>
            <a:ext cx="2481072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18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有疑問直接聯絡物流官方客服。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153" name="Google Shape;1153;p43"/>
          <p:cNvSpPr/>
          <p:nvPr/>
        </p:nvSpPr>
        <p:spPr>
          <a:xfrm>
            <a:off x="8107680" y="3035808"/>
            <a:ext cx="3486912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 cap="flat" cmpd="sng">
            <a:solidFill>
              <a:srgbClr val="D5E1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154" name="Google Shape;1154;p43"/>
          <p:cNvSpPr/>
          <p:nvPr/>
        </p:nvSpPr>
        <p:spPr>
          <a:xfrm>
            <a:off x="8290560" y="3200400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F6DEB"/>
              </a:buClr>
              <a:buSzPts val="2100"/>
              <a:buFont typeface="Arial"/>
              <a:buNone/>
            </a:pPr>
            <a:r>
              <a:rPr lang="en-US" sz="1800" b="0" i="0" u="none" strike="noStrike" cap="none">
                <a:solidFill>
                  <a:srgbClr val="2F6DEB"/>
                </a:solidFill>
                <a:latin typeface="Arial"/>
                <a:ea typeface="Arial"/>
                <a:cs typeface="Arial"/>
                <a:sym typeface="Arial"/>
              </a:rPr>
              <a:t>🧠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5" name="Google Shape;1155;p43"/>
          <p:cNvSpPr/>
          <p:nvPr/>
        </p:nvSpPr>
        <p:spPr>
          <a:xfrm>
            <a:off x="8884920" y="3182112"/>
            <a:ext cx="248107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18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提醒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156" name="Google Shape;1156;p43"/>
          <p:cNvSpPr/>
          <p:nvPr/>
        </p:nvSpPr>
        <p:spPr>
          <a:xfrm>
            <a:off x="8884920" y="3538728"/>
            <a:ext cx="2481072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18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小額付款常是誘餌，後面可能是大損失。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206" name="FooterPill"/>
          <p:cNvSpPr/>
          <p:nvPr/>
        </p:nvSpPr>
        <p:spPr>
          <a:xfrm>
            <a:off x="320040" y="6594290"/>
            <a:ext cx="2360000" cy="260000"/>
          </a:xfrm>
          <a:prstGeom prst="roundRect">
            <a:avLst>
              <a:gd name="adj" fmla="val 50000"/>
            </a:avLst>
          </a:prstGeom>
          <a:solidFill>
            <a:srgbClr val="173EA5">
              <a:alpha val="82000"/>
            </a:srgbClr>
          </a:solidFill>
          <a:ln>
            <a:noFill/>
          </a:ln>
        </p:spPr>
        <p:txBody>
          <a:bodyPr spcFirstLastPara="1" wrap="square" lIns="91440" tIns="18000" rIns="91440" bIns="180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900" b="1" i="0" u="none" strike="noStrike" cap="none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</a:rPr>
              <a:t>亞洲大學資訊發展處</a:t>
            </a:r>
            <a:endParaRPr sz="1000" b="1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p55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BFF"/>
          </a:solidFill>
          <a:ln w="12700" cap="flat" cmpd="sng">
            <a:solidFill>
              <a:srgbClr val="F7FB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88" name="Google Shape;1488;p55"/>
          <p:cNvSpPr/>
          <p:nvPr/>
        </p:nvSpPr>
        <p:spPr>
          <a:xfrm>
            <a:off x="9326880" y="5257800"/>
            <a:ext cx="3840480" cy="1828800"/>
          </a:xfrm>
          <a:prstGeom prst="arc">
            <a:avLst>
              <a:gd name="adj1" fmla="val 16200000"/>
              <a:gd name="adj2" fmla="val 0"/>
            </a:avLst>
          </a:prstGeom>
          <a:noFill/>
          <a:ln w="15225" cap="flat" cmpd="sng">
            <a:solidFill>
              <a:srgbClr val="D9E4FF">
                <a:alpha val="65098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9" name="Google Shape;1489;p55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173EA5"/>
          </a:solidFill>
          <a:ln w="12700" cap="flat" cmpd="sng">
            <a:solidFill>
              <a:srgbClr val="173E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0" name="Google Shape;1490;p55"/>
          <p:cNvSpPr/>
          <p:nvPr/>
        </p:nvSpPr>
        <p:spPr>
          <a:xfrm>
            <a:off x="502920" y="320040"/>
            <a:ext cx="777240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2500"/>
              <a:buFont typeface="DFKai-SB"/>
              <a:buNone/>
            </a:pPr>
            <a:r>
              <a:rPr lang="en-US" sz="25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AI 內容查證四步驟</a:t>
            </a:r>
            <a:endParaRPr sz="25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491" name="Google Shape;1491;p55"/>
          <p:cNvSpPr/>
          <p:nvPr/>
        </p:nvSpPr>
        <p:spPr>
          <a:xfrm>
            <a:off x="530352" y="896112"/>
            <a:ext cx="804672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B4DE6"/>
              </a:buClr>
              <a:buSzPts val="1600"/>
              <a:buFont typeface="DFKai-SB"/>
              <a:buNone/>
            </a:pPr>
            <a:r>
              <a:rPr lang="en-US" sz="2000" b="1" i="0" u="none" strike="noStrike" cap="none" dirty="0" err="1">
                <a:solidFill>
                  <a:srgbClr val="6B4DE6"/>
                </a:solidFill>
                <a:latin typeface="DFKai-SB"/>
                <a:ea typeface="DFKai-SB"/>
                <a:cs typeface="DFKai-SB"/>
                <a:sym typeface="DFKai-SB"/>
              </a:rPr>
              <a:t>看到可疑內容時可以這樣做</a:t>
            </a:r>
            <a:endParaRPr sz="20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cxnSp>
        <p:nvCxnSpPr>
          <p:cNvPr id="1492" name="Google Shape;1492;p55"/>
          <p:cNvCxnSpPr/>
          <p:nvPr/>
        </p:nvCxnSpPr>
        <p:spPr>
          <a:xfrm>
            <a:off x="530352" y="1252728"/>
            <a:ext cx="1463040" cy="0"/>
          </a:xfrm>
          <a:prstGeom prst="straightConnector1">
            <a:avLst/>
          </a:prstGeom>
          <a:noFill/>
          <a:ln w="25400" cap="flat" cmpd="sng">
            <a:solidFill>
              <a:srgbClr val="6B4DE6">
                <a:alpha val="85098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495" name="Google Shape;1495;p55"/>
          <p:cNvSpPr/>
          <p:nvPr/>
        </p:nvSpPr>
        <p:spPr>
          <a:xfrm>
            <a:off x="621792" y="1508759"/>
            <a:ext cx="2551176" cy="1449589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 cap="flat" cmpd="sng">
            <a:solidFill>
              <a:srgbClr val="D5E1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496" name="Google Shape;1496;p55"/>
          <p:cNvSpPr/>
          <p:nvPr/>
        </p:nvSpPr>
        <p:spPr>
          <a:xfrm>
            <a:off x="804672" y="1673352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F6DEB"/>
              </a:buClr>
              <a:buSzPts val="2100"/>
              <a:buFont typeface="Arial"/>
              <a:buNone/>
            </a:pPr>
            <a:r>
              <a:rPr lang="en-US" sz="1800" b="0" i="0" u="none" strike="noStrike" cap="none">
                <a:solidFill>
                  <a:srgbClr val="2F6DEB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7" name="Google Shape;1497;p55"/>
          <p:cNvSpPr/>
          <p:nvPr/>
        </p:nvSpPr>
        <p:spPr>
          <a:xfrm>
            <a:off x="1399032" y="1655064"/>
            <a:ext cx="1545336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18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停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498" name="Google Shape;1498;p55"/>
          <p:cNvSpPr/>
          <p:nvPr/>
        </p:nvSpPr>
        <p:spPr>
          <a:xfrm>
            <a:off x="1399032" y="2112264"/>
            <a:ext cx="1545336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1800" b="0" i="0" u="none" strike="noStrike" cap="none" dirty="0" err="1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先不要立刻轉傳、付款或登入</a:t>
            </a:r>
            <a:r>
              <a:rPr lang="en-US" sz="1800" b="0" i="0" u="none" strike="noStrike" cap="none" dirty="0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8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499" name="Google Shape;1499;p55"/>
          <p:cNvSpPr/>
          <p:nvPr/>
        </p:nvSpPr>
        <p:spPr>
          <a:xfrm>
            <a:off x="3429000" y="1508760"/>
            <a:ext cx="2551176" cy="1449592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 cap="flat" cmpd="sng">
            <a:solidFill>
              <a:srgbClr val="D5E1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500" name="Google Shape;1500;p55"/>
          <p:cNvSpPr/>
          <p:nvPr/>
        </p:nvSpPr>
        <p:spPr>
          <a:xfrm>
            <a:off x="3611880" y="1673352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F6DEB"/>
              </a:buClr>
              <a:buSzPts val="2100"/>
              <a:buFont typeface="Arial"/>
              <a:buNone/>
            </a:pPr>
            <a:r>
              <a:rPr lang="en-US" sz="1800" b="0" i="0" u="none" strike="noStrike" cap="none">
                <a:solidFill>
                  <a:srgbClr val="2F6DEB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1" name="Google Shape;1501;p55"/>
          <p:cNvSpPr/>
          <p:nvPr/>
        </p:nvSpPr>
        <p:spPr>
          <a:xfrm>
            <a:off x="4206240" y="1655064"/>
            <a:ext cx="1545336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18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看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502" name="Google Shape;1502;p55"/>
          <p:cNvSpPr/>
          <p:nvPr/>
        </p:nvSpPr>
        <p:spPr>
          <a:xfrm>
            <a:off x="4114800" y="2094978"/>
            <a:ext cx="1636776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1800" b="0" i="0" u="none" strike="noStrike" cap="none" dirty="0" err="1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看來源、網址、時間、是否有原始出處</a:t>
            </a:r>
            <a:r>
              <a:rPr lang="en-US" sz="1800" b="0" i="0" u="none" strike="noStrike" cap="none" dirty="0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8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503" name="Google Shape;1503;p55"/>
          <p:cNvSpPr/>
          <p:nvPr/>
        </p:nvSpPr>
        <p:spPr>
          <a:xfrm>
            <a:off x="6236208" y="1508759"/>
            <a:ext cx="2551176" cy="1449593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 cap="flat" cmpd="sng">
            <a:solidFill>
              <a:srgbClr val="D5E1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504" name="Google Shape;1504;p55"/>
          <p:cNvSpPr/>
          <p:nvPr/>
        </p:nvSpPr>
        <p:spPr>
          <a:xfrm>
            <a:off x="6419088" y="1673352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F6DEB"/>
              </a:buClr>
              <a:buSzPts val="2100"/>
              <a:buFont typeface="Arial"/>
              <a:buNone/>
            </a:pPr>
            <a:r>
              <a:rPr lang="en-US" sz="1800" b="0" i="0" u="none" strike="noStrike" cap="none">
                <a:solidFill>
                  <a:srgbClr val="2F6DEB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5" name="Google Shape;1505;p55"/>
          <p:cNvSpPr/>
          <p:nvPr/>
        </p:nvSpPr>
        <p:spPr>
          <a:xfrm>
            <a:off x="7013448" y="1655064"/>
            <a:ext cx="1545336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1800" b="1" i="0" u="none" strike="noStrike" cap="none" dirty="0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查</a:t>
            </a:r>
            <a:endParaRPr sz="18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506" name="Google Shape;1506;p55"/>
          <p:cNvSpPr/>
          <p:nvPr/>
        </p:nvSpPr>
        <p:spPr>
          <a:xfrm>
            <a:off x="6922008" y="2276507"/>
            <a:ext cx="1831543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1800" b="0" i="0" u="none" strike="noStrike" cap="none" dirty="0" err="1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查官方網站、新聞、事實查核或老師</a:t>
            </a:r>
            <a:r>
              <a:rPr lang="en-US" sz="1800" b="0" i="0" u="none" strike="noStrike" cap="none" dirty="0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/</a:t>
            </a:r>
            <a:r>
              <a:rPr lang="en-US" sz="1800" b="0" i="0" u="none" strike="noStrike" cap="none" dirty="0" err="1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單位確認</a:t>
            </a:r>
            <a:r>
              <a:rPr lang="en-US" sz="1800" b="0" i="0" u="none" strike="noStrike" cap="none" dirty="0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8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507" name="Google Shape;1507;p55"/>
          <p:cNvSpPr/>
          <p:nvPr/>
        </p:nvSpPr>
        <p:spPr>
          <a:xfrm>
            <a:off x="9043416" y="1508760"/>
            <a:ext cx="2551176" cy="1449592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 cap="flat" cmpd="sng">
            <a:solidFill>
              <a:srgbClr val="D5E1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508" name="Google Shape;1508;p55"/>
          <p:cNvSpPr/>
          <p:nvPr/>
        </p:nvSpPr>
        <p:spPr>
          <a:xfrm>
            <a:off x="9226296" y="1673352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F6DEB"/>
              </a:buClr>
              <a:buSzPts val="2100"/>
              <a:buFont typeface="Arial"/>
              <a:buNone/>
            </a:pPr>
            <a:r>
              <a:rPr lang="en-US" sz="1800" b="0" i="0" u="none" strike="noStrike" cap="none">
                <a:solidFill>
                  <a:srgbClr val="2F6DEB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9" name="Google Shape;1509;p55"/>
          <p:cNvSpPr/>
          <p:nvPr/>
        </p:nvSpPr>
        <p:spPr>
          <a:xfrm>
            <a:off x="9820656" y="1655064"/>
            <a:ext cx="1545336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1800" b="1" i="0" u="none" strike="noStrike" cap="none" dirty="0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問</a:t>
            </a:r>
            <a:endParaRPr sz="18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510" name="Google Shape;1510;p55"/>
          <p:cNvSpPr/>
          <p:nvPr/>
        </p:nvSpPr>
        <p:spPr>
          <a:xfrm>
            <a:off x="9729216" y="2134586"/>
            <a:ext cx="1840992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1800" b="0" i="0" u="none" strike="noStrike" cap="none" dirty="0" err="1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問自己：它是否利用急迫、恐懼、優惠或權威</a:t>
            </a:r>
            <a:r>
              <a:rPr lang="en-US" sz="1800" b="0" i="0" u="none" strike="noStrike" cap="none" dirty="0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？</a:t>
            </a:r>
            <a:endParaRPr sz="18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511" name="Google Shape;1511;p55"/>
          <p:cNvSpPr/>
          <p:nvPr/>
        </p:nvSpPr>
        <p:spPr>
          <a:xfrm>
            <a:off x="822960" y="5833872"/>
            <a:ext cx="105156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6B4DE6"/>
              </a:buClr>
              <a:buSzPts val="1600"/>
              <a:buFont typeface="DFKai-SB"/>
              <a:buNone/>
            </a:pPr>
            <a:r>
              <a:rPr lang="en-US" sz="2000" b="1" i="0" u="none" strike="noStrike" cap="none" dirty="0" err="1">
                <a:solidFill>
                  <a:srgbClr val="6B4DE6"/>
                </a:solidFill>
                <a:latin typeface="DFKai-SB"/>
                <a:ea typeface="DFKai-SB"/>
                <a:cs typeface="DFKai-SB"/>
                <a:sym typeface="DFKai-SB"/>
              </a:rPr>
              <a:t>停一下，不會讓你錯過人生；亂點一下，可能讓你錯過存款</a:t>
            </a:r>
            <a:r>
              <a:rPr lang="en-US" sz="2000" b="1" i="0" u="none" strike="noStrike" cap="none" dirty="0">
                <a:solidFill>
                  <a:srgbClr val="6B4DE6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20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561" name="FooterPill"/>
          <p:cNvSpPr/>
          <p:nvPr/>
        </p:nvSpPr>
        <p:spPr>
          <a:xfrm>
            <a:off x="320040" y="6583532"/>
            <a:ext cx="2360000" cy="260000"/>
          </a:xfrm>
          <a:prstGeom prst="roundRect">
            <a:avLst>
              <a:gd name="adj" fmla="val 50000"/>
            </a:avLst>
          </a:prstGeom>
          <a:solidFill>
            <a:srgbClr val="173EA5">
              <a:alpha val="82000"/>
            </a:srgbClr>
          </a:solidFill>
          <a:ln>
            <a:noFill/>
          </a:ln>
        </p:spPr>
        <p:txBody>
          <a:bodyPr spcFirstLastPara="1" wrap="square" lIns="91440" tIns="18000" rIns="91440" bIns="180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900" b="1" i="0" u="none" strike="noStrike" cap="non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</a:rPr>
              <a:t>亞洲大學資訊發展處</a:t>
            </a:r>
            <a:endParaRPr sz="1000" b="1">
              <a:solidFill>
                <a:srgbClr val="FFFFFF"/>
              </a:solidFill>
              <a:latin typeface="Microsoft JhengHei"/>
              <a:ea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2603598" cy="430887"/>
          </a:xfrm>
          <a:prstGeom prst="rect">
            <a:avLst/>
          </a:prstGeom>
          <a:solidFill>
            <a:srgbClr val="1E3A5F"/>
          </a:solidFill>
        </p:spPr>
        <p:txBody>
          <a:bodyPr wrap="none">
            <a:spAutoFit/>
          </a:bodyPr>
          <a:lstStyle/>
          <a:p>
            <a:pPr algn="l"/>
            <a:r>
              <a:rPr sz="2200" b="1" dirty="0">
                <a:solidFill>
                  <a:srgbClr val="FFFFFF"/>
                </a:solidFill>
              </a:rPr>
              <a:t>  📝  4  </a:t>
            </a:r>
            <a:r>
              <a:rPr sz="2200" b="1" dirty="0" err="1">
                <a:solidFill>
                  <a:srgbClr val="FFFFFF"/>
                </a:solidFill>
              </a:rPr>
              <a:t>練習與複習</a:t>
            </a:r>
            <a:endParaRPr sz="2200" b="1" dirty="0">
              <a:solidFill>
                <a:srgbClr val="FFFFFF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0000" y="1150000"/>
            <a:ext cx="1123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dirty="0">
                <a:solidFill>
                  <a:srgbClr val="1A237E"/>
                </a:solidFill>
              </a:rPr>
              <a:t>Q1.  </a:t>
            </a:r>
            <a:r>
              <a:rPr sz="2000" b="1" dirty="0" err="1">
                <a:solidFill>
                  <a:srgbClr val="1A237E"/>
                </a:solidFill>
              </a:rPr>
              <a:t>查證可疑訊息的「停看查問」四步驟，第一步「停」的意思是</a:t>
            </a:r>
            <a:r>
              <a:rPr sz="2000" b="1" dirty="0">
                <a:solidFill>
                  <a:srgbClr val="1A237E"/>
                </a:solidFill>
              </a:rPr>
              <a:t>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00" y="1570000"/>
            <a:ext cx="110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dirty="0">
                <a:solidFill>
                  <a:srgbClr val="333333"/>
                </a:solidFill>
              </a:rPr>
              <a:t>      A. </a:t>
            </a:r>
            <a:r>
              <a:rPr sz="1800" dirty="0" err="1">
                <a:solidFill>
                  <a:srgbClr val="333333"/>
                </a:solidFill>
              </a:rPr>
              <a:t>停止使用手機</a:t>
            </a:r>
            <a:endParaRPr sz="1800" dirty="0">
              <a:solidFill>
                <a:srgbClr val="333333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0000" y="2086084"/>
            <a:ext cx="11072000" cy="369332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sz="1800" b="1" dirty="0">
                <a:solidFill>
                  <a:srgbClr val="1B5E20"/>
                </a:solidFill>
              </a:rPr>
              <a:t>✓  B. </a:t>
            </a:r>
            <a:r>
              <a:rPr sz="1800" b="1" dirty="0" err="1">
                <a:solidFill>
                  <a:srgbClr val="1B5E20"/>
                </a:solidFill>
              </a:rPr>
              <a:t>先不要立刻轉傳、付款或登入，讓自己冷靜下來</a:t>
            </a:r>
            <a:endParaRPr sz="1800" b="1" dirty="0">
              <a:solidFill>
                <a:srgbClr val="1B5E2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0000" y="2602168"/>
            <a:ext cx="110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>
                <a:solidFill>
                  <a:srgbClr val="333333"/>
                </a:solidFill>
              </a:rPr>
              <a:t>      C. 停下所有網路連線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00" y="3118252"/>
            <a:ext cx="110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>
                <a:solidFill>
                  <a:srgbClr val="333333"/>
                </a:solidFill>
              </a:rPr>
              <a:t>      D. 通知警察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00" y="3634334"/>
            <a:ext cx="11072000" cy="369332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sz="1800" i="1" dirty="0">
                <a:solidFill>
                  <a:srgbClr val="4E342E"/>
                </a:solidFill>
              </a:rPr>
              <a:t>💡  </a:t>
            </a:r>
            <a:r>
              <a:rPr sz="1800" i="1" dirty="0" err="1">
                <a:solidFill>
                  <a:srgbClr val="4E342E"/>
                </a:solidFill>
              </a:rPr>
              <a:t>解析：大多數受騙都發生在「沒有停下來」的瞬間。先停，才能進行後續的看、查、問</a:t>
            </a:r>
            <a:r>
              <a:rPr sz="1800" i="1" dirty="0">
                <a:solidFill>
                  <a:srgbClr val="4E342E"/>
                </a:solidFill>
              </a:rPr>
              <a:t>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6588000"/>
            <a:ext cx="12192000" cy="270000"/>
          </a:xfrm>
          <a:prstGeom prst="rect">
            <a:avLst/>
          </a:prstGeom>
          <a:solidFill>
            <a:srgbClr val="EEEEEE"/>
          </a:solidFill>
        </p:spPr>
        <p:txBody>
          <a:bodyPr wrap="none">
            <a:spAutoFit/>
          </a:bodyPr>
          <a:lstStyle/>
          <a:p>
            <a:pPr algn="r"/>
            <a:r>
              <a:rPr sz="1100">
                <a:solidFill>
                  <a:srgbClr val="757575"/>
                </a:solidFill>
              </a:rPr>
              <a:t>亞洲大學資訊發展處　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56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BFF"/>
          </a:solidFill>
          <a:ln w="12700" cap="flat" cmpd="sng">
            <a:solidFill>
              <a:srgbClr val="F7FB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8" name="Google Shape;1518;p56"/>
          <p:cNvSpPr/>
          <p:nvPr/>
        </p:nvSpPr>
        <p:spPr>
          <a:xfrm>
            <a:off x="9326880" y="5257800"/>
            <a:ext cx="3840480" cy="1828800"/>
          </a:xfrm>
          <a:prstGeom prst="arc">
            <a:avLst>
              <a:gd name="adj1" fmla="val 16200000"/>
              <a:gd name="adj2" fmla="val 0"/>
            </a:avLst>
          </a:prstGeom>
          <a:noFill/>
          <a:ln w="15225" cap="flat" cmpd="sng">
            <a:solidFill>
              <a:srgbClr val="D9E4FF">
                <a:alpha val="65098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9" name="Google Shape;1519;p56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173EA5"/>
          </a:solidFill>
          <a:ln w="12700" cap="flat" cmpd="sng">
            <a:solidFill>
              <a:srgbClr val="173E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0" name="Google Shape;1520;p56"/>
          <p:cNvSpPr/>
          <p:nvPr/>
        </p:nvSpPr>
        <p:spPr>
          <a:xfrm>
            <a:off x="502920" y="320040"/>
            <a:ext cx="777240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2500"/>
              <a:buFont typeface="DFKai-SB"/>
              <a:buNone/>
            </a:pPr>
            <a:r>
              <a:rPr lang="en-US" sz="25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安全習慣小清單</a:t>
            </a:r>
            <a:endParaRPr sz="25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521" name="Google Shape;1521;p56"/>
          <p:cNvSpPr/>
          <p:nvPr/>
        </p:nvSpPr>
        <p:spPr>
          <a:xfrm>
            <a:off x="530352" y="896112"/>
            <a:ext cx="804672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B4DE6"/>
              </a:buClr>
              <a:buSzPts val="1600"/>
              <a:buFont typeface="DFKai-SB"/>
              <a:buNone/>
            </a:pPr>
            <a:r>
              <a:rPr lang="en-US" sz="2000" b="1" i="0" u="none" strike="noStrike" cap="none" dirty="0" err="1">
                <a:solidFill>
                  <a:srgbClr val="6B4DE6"/>
                </a:solidFill>
                <a:latin typeface="DFKai-SB"/>
                <a:ea typeface="DFKai-SB"/>
                <a:cs typeface="DFKai-SB"/>
                <a:sym typeface="DFKai-SB"/>
              </a:rPr>
              <a:t>下課後今天就能做</a:t>
            </a:r>
            <a:endParaRPr sz="20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cxnSp>
        <p:nvCxnSpPr>
          <p:cNvPr id="1522" name="Google Shape;1522;p56"/>
          <p:cNvCxnSpPr/>
          <p:nvPr/>
        </p:nvCxnSpPr>
        <p:spPr>
          <a:xfrm>
            <a:off x="530352" y="1252728"/>
            <a:ext cx="1463040" cy="0"/>
          </a:xfrm>
          <a:prstGeom prst="straightConnector1">
            <a:avLst/>
          </a:prstGeom>
          <a:noFill/>
          <a:ln w="25400" cap="flat" cmpd="sng">
            <a:solidFill>
              <a:srgbClr val="6B4DE6">
                <a:alpha val="85098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525" name="Google Shape;1525;p56"/>
          <p:cNvSpPr/>
          <p:nvPr/>
        </p:nvSpPr>
        <p:spPr>
          <a:xfrm>
            <a:off x="621792" y="1508760"/>
            <a:ext cx="3486912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 cap="flat" cmpd="sng">
            <a:solidFill>
              <a:srgbClr val="D5E1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526" name="Google Shape;1526;p56"/>
          <p:cNvSpPr/>
          <p:nvPr/>
        </p:nvSpPr>
        <p:spPr>
          <a:xfrm>
            <a:off x="804672" y="1673352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F6DEB"/>
              </a:buClr>
              <a:buSzPts val="2100"/>
              <a:buFont typeface="Arial"/>
              <a:buNone/>
            </a:pPr>
            <a:r>
              <a:rPr lang="en-US" sz="1800" b="0" i="0" u="none" strike="noStrike" cap="none">
                <a:solidFill>
                  <a:srgbClr val="2F6DEB"/>
                </a:solidFill>
                <a:latin typeface="Arial"/>
                <a:ea typeface="Arial"/>
                <a:cs typeface="Arial"/>
                <a:sym typeface="Arial"/>
              </a:rPr>
              <a:t>🔑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7" name="Google Shape;1527;p56"/>
          <p:cNvSpPr/>
          <p:nvPr/>
        </p:nvSpPr>
        <p:spPr>
          <a:xfrm>
            <a:off x="1399032" y="1655064"/>
            <a:ext cx="248107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18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檢查重要帳號密碼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528" name="Google Shape;1528;p56"/>
          <p:cNvSpPr/>
          <p:nvPr/>
        </p:nvSpPr>
        <p:spPr>
          <a:xfrm>
            <a:off x="1399032" y="2011680"/>
            <a:ext cx="2481072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18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校園信箱、支付、社群先做。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529" name="Google Shape;1529;p56"/>
          <p:cNvSpPr/>
          <p:nvPr/>
        </p:nvSpPr>
        <p:spPr>
          <a:xfrm>
            <a:off x="4364736" y="1508760"/>
            <a:ext cx="3486912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 cap="flat" cmpd="sng">
            <a:solidFill>
              <a:srgbClr val="D5E1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530" name="Google Shape;1530;p56"/>
          <p:cNvSpPr/>
          <p:nvPr/>
        </p:nvSpPr>
        <p:spPr>
          <a:xfrm>
            <a:off x="4547616" y="1673352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F6DEB"/>
              </a:buClr>
              <a:buSzPts val="2100"/>
              <a:buFont typeface="Arial"/>
              <a:buNone/>
            </a:pPr>
            <a:r>
              <a:rPr lang="en-US" sz="1800" b="0" i="0" u="none" strike="noStrike" cap="none">
                <a:solidFill>
                  <a:srgbClr val="2F6DEB"/>
                </a:solidFill>
                <a:latin typeface="Arial"/>
                <a:ea typeface="Arial"/>
                <a:cs typeface="Arial"/>
                <a:sym typeface="Arial"/>
              </a:rPr>
              <a:t>🛡️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1" name="Google Shape;1531;p56"/>
          <p:cNvSpPr/>
          <p:nvPr/>
        </p:nvSpPr>
        <p:spPr>
          <a:xfrm>
            <a:off x="5141976" y="1655064"/>
            <a:ext cx="248107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18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開啟多因素驗證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532" name="Google Shape;1532;p56"/>
          <p:cNvSpPr/>
          <p:nvPr/>
        </p:nvSpPr>
        <p:spPr>
          <a:xfrm>
            <a:off x="5141976" y="2011680"/>
            <a:ext cx="2481072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18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能開就開，尤其 Email 與金融帳號。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533" name="Google Shape;1533;p56"/>
          <p:cNvSpPr/>
          <p:nvPr/>
        </p:nvSpPr>
        <p:spPr>
          <a:xfrm>
            <a:off x="8107680" y="1508760"/>
            <a:ext cx="3486912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 cap="flat" cmpd="sng">
            <a:solidFill>
              <a:srgbClr val="D5E1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534" name="Google Shape;1534;p56"/>
          <p:cNvSpPr/>
          <p:nvPr/>
        </p:nvSpPr>
        <p:spPr>
          <a:xfrm>
            <a:off x="8290560" y="1673352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F6DEB"/>
              </a:buClr>
              <a:buSzPts val="2100"/>
              <a:buFont typeface="Arial"/>
              <a:buNone/>
            </a:pPr>
            <a:r>
              <a:rPr lang="en-US" sz="1800" b="0" i="0" u="none" strike="noStrike" cap="none">
                <a:solidFill>
                  <a:srgbClr val="2F6DEB"/>
                </a:solidFill>
                <a:latin typeface="Arial"/>
                <a:ea typeface="Arial"/>
                <a:cs typeface="Arial"/>
                <a:sym typeface="Arial"/>
              </a:rPr>
              <a:t>📱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5" name="Google Shape;1535;p56"/>
          <p:cNvSpPr/>
          <p:nvPr/>
        </p:nvSpPr>
        <p:spPr>
          <a:xfrm>
            <a:off x="8884920" y="1655064"/>
            <a:ext cx="248107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18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檢查 App 權限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536" name="Google Shape;1536;p56"/>
          <p:cNvSpPr/>
          <p:nvPr/>
        </p:nvSpPr>
        <p:spPr>
          <a:xfrm>
            <a:off x="8884920" y="2011680"/>
            <a:ext cx="2481072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18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定位、照片、麥克風、聯絡人。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537" name="Google Shape;1537;p56"/>
          <p:cNvSpPr/>
          <p:nvPr/>
        </p:nvSpPr>
        <p:spPr>
          <a:xfrm>
            <a:off x="621792" y="3035808"/>
            <a:ext cx="3486912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 cap="flat" cmpd="sng">
            <a:solidFill>
              <a:srgbClr val="D5E1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538" name="Google Shape;1538;p56"/>
          <p:cNvSpPr/>
          <p:nvPr/>
        </p:nvSpPr>
        <p:spPr>
          <a:xfrm>
            <a:off x="804672" y="3200400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F6DEB"/>
              </a:buClr>
              <a:buSzPts val="2100"/>
              <a:buFont typeface="Arial"/>
              <a:buNone/>
            </a:pPr>
            <a:r>
              <a:rPr lang="en-US" sz="1800" b="0" i="0" u="none" strike="noStrike" cap="none">
                <a:solidFill>
                  <a:srgbClr val="2F6DEB"/>
                </a:solidFill>
                <a:latin typeface="Arial"/>
                <a:ea typeface="Arial"/>
                <a:cs typeface="Arial"/>
                <a:sym typeface="Arial"/>
              </a:rPr>
              <a:t>☁️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9" name="Google Shape;1539;p56"/>
          <p:cNvSpPr/>
          <p:nvPr/>
        </p:nvSpPr>
        <p:spPr>
          <a:xfrm>
            <a:off x="1399032" y="3182112"/>
            <a:ext cx="248107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18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檢查雲端分享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540" name="Google Shape;1540;p56"/>
          <p:cNvSpPr/>
          <p:nvPr/>
        </p:nvSpPr>
        <p:spPr>
          <a:xfrm>
            <a:off x="1399032" y="3538728"/>
            <a:ext cx="2481072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18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誰能看？誰能編輯？有沒有公開連結？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541" name="Google Shape;1541;p56"/>
          <p:cNvSpPr/>
          <p:nvPr/>
        </p:nvSpPr>
        <p:spPr>
          <a:xfrm>
            <a:off x="4364736" y="3035808"/>
            <a:ext cx="3486912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 cap="flat" cmpd="sng">
            <a:solidFill>
              <a:srgbClr val="D5E1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542" name="Google Shape;1542;p56"/>
          <p:cNvSpPr/>
          <p:nvPr/>
        </p:nvSpPr>
        <p:spPr>
          <a:xfrm>
            <a:off x="4547616" y="3200400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F6DEB"/>
              </a:buClr>
              <a:buSzPts val="2100"/>
              <a:buFont typeface="Arial"/>
              <a:buNone/>
            </a:pPr>
            <a:r>
              <a:rPr lang="en-US" sz="1800" b="0" i="0" u="none" strike="noStrike" cap="none">
                <a:solidFill>
                  <a:srgbClr val="2F6DEB"/>
                </a:solidFill>
                <a:latin typeface="Arial"/>
                <a:ea typeface="Arial"/>
                <a:cs typeface="Arial"/>
                <a:sym typeface="Arial"/>
              </a:rPr>
              <a:t>📢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3" name="Google Shape;1543;p56"/>
          <p:cNvSpPr/>
          <p:nvPr/>
        </p:nvSpPr>
        <p:spPr>
          <a:xfrm>
            <a:off x="5141976" y="3182112"/>
            <a:ext cx="248107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18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整理社群公開資訊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544" name="Google Shape;1544;p56"/>
          <p:cNvSpPr/>
          <p:nvPr/>
        </p:nvSpPr>
        <p:spPr>
          <a:xfrm>
            <a:off x="5141976" y="3538728"/>
            <a:ext cx="2481072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18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個資、課表、住處、固定行程。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545" name="Google Shape;1545;p56"/>
          <p:cNvSpPr/>
          <p:nvPr/>
        </p:nvSpPr>
        <p:spPr>
          <a:xfrm>
            <a:off x="8107680" y="3035808"/>
            <a:ext cx="3486912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 cap="flat" cmpd="sng">
            <a:solidFill>
              <a:srgbClr val="D5E1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546" name="Google Shape;1546;p56"/>
          <p:cNvSpPr/>
          <p:nvPr/>
        </p:nvSpPr>
        <p:spPr>
          <a:xfrm>
            <a:off x="8290560" y="3200400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F6DEB"/>
              </a:buClr>
              <a:buSzPts val="2100"/>
              <a:buFont typeface="Arial"/>
              <a:buNone/>
            </a:pPr>
            <a:r>
              <a:rPr lang="en-US" sz="1800" b="0" i="0" u="none" strike="noStrike" cap="none">
                <a:solidFill>
                  <a:srgbClr val="2F6DEB"/>
                </a:solidFill>
                <a:latin typeface="Arial"/>
                <a:ea typeface="Arial"/>
                <a:cs typeface="Arial"/>
                <a:sym typeface="Arial"/>
              </a:rPr>
              <a:t>🔍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7" name="Google Shape;1547;p56"/>
          <p:cNvSpPr/>
          <p:nvPr/>
        </p:nvSpPr>
        <p:spPr>
          <a:xfrm>
            <a:off x="8884920" y="3182112"/>
            <a:ext cx="248107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18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練習查證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548" name="Google Shape;1548;p56"/>
          <p:cNvSpPr/>
          <p:nvPr/>
        </p:nvSpPr>
        <p:spPr>
          <a:xfrm>
            <a:off x="8884920" y="3538728"/>
            <a:ext cx="2481072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18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看到震撼消息先查來源。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598" name="FooterPill"/>
          <p:cNvSpPr/>
          <p:nvPr/>
        </p:nvSpPr>
        <p:spPr>
          <a:xfrm>
            <a:off x="320040" y="6583532"/>
            <a:ext cx="2360000" cy="260000"/>
          </a:xfrm>
          <a:prstGeom prst="roundRect">
            <a:avLst>
              <a:gd name="adj" fmla="val 50000"/>
            </a:avLst>
          </a:prstGeom>
          <a:solidFill>
            <a:srgbClr val="173EA5">
              <a:alpha val="82000"/>
            </a:srgbClr>
          </a:solidFill>
          <a:ln>
            <a:noFill/>
          </a:ln>
        </p:spPr>
        <p:txBody>
          <a:bodyPr spcFirstLastPara="1" wrap="square" lIns="91440" tIns="18000" rIns="91440" bIns="180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900" b="1" i="0" u="none" strike="noStrike" cap="none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</a:rPr>
              <a:t>亞洲大學資訊發展處</a:t>
            </a:r>
            <a:endParaRPr sz="1000" b="1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56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BFF"/>
          </a:solidFill>
          <a:ln w="12700" cap="flat" cmpd="sng">
            <a:solidFill>
              <a:srgbClr val="F7FB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8" name="Google Shape;1518;p56"/>
          <p:cNvSpPr/>
          <p:nvPr/>
        </p:nvSpPr>
        <p:spPr>
          <a:xfrm>
            <a:off x="9326880" y="5257800"/>
            <a:ext cx="3840480" cy="1828800"/>
          </a:xfrm>
          <a:prstGeom prst="arc">
            <a:avLst>
              <a:gd name="adj1" fmla="val 16200000"/>
              <a:gd name="adj2" fmla="val 0"/>
            </a:avLst>
          </a:prstGeom>
          <a:noFill/>
          <a:ln w="15225" cap="flat" cmpd="sng">
            <a:solidFill>
              <a:srgbClr val="D9E4FF">
                <a:alpha val="65098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9" name="Google Shape;1519;p56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173EA5"/>
          </a:solidFill>
          <a:ln w="12700" cap="flat" cmpd="sng">
            <a:solidFill>
              <a:srgbClr val="173E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0" name="Google Shape;1520;p56"/>
          <p:cNvSpPr/>
          <p:nvPr/>
        </p:nvSpPr>
        <p:spPr>
          <a:xfrm>
            <a:off x="502920" y="320040"/>
            <a:ext cx="777240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2500"/>
              <a:buFont typeface="DFKai-SB"/>
              <a:buNone/>
            </a:pPr>
            <a:r>
              <a:rPr lang="en-US" sz="25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資安自我檢核表</a:t>
            </a:r>
            <a:endParaRPr sz="25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521" name="Google Shape;1521;p56"/>
          <p:cNvSpPr/>
          <p:nvPr/>
        </p:nvSpPr>
        <p:spPr>
          <a:xfrm>
            <a:off x="530352" y="896112"/>
            <a:ext cx="804672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B4DE6"/>
              </a:buClr>
              <a:buSzPts val="1600"/>
              <a:buFont typeface="DFKai-SB"/>
              <a:buNone/>
            </a:pPr>
            <a:r>
              <a:rPr lang="en-US" sz="2000" b="1" i="0" u="none" strike="noStrike" cap="none" dirty="0" err="1">
                <a:solidFill>
                  <a:srgbClr val="6B4DE6"/>
                </a:solidFill>
                <a:latin typeface="DFKai-SB"/>
                <a:ea typeface="DFKai-SB"/>
                <a:cs typeface="DFKai-SB"/>
                <a:sym typeface="DFKai-SB"/>
              </a:rPr>
              <a:t>給自己打分數，不及格就改</a:t>
            </a:r>
            <a:endParaRPr sz="20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cxnSp>
        <p:nvCxnSpPr>
          <p:cNvPr id="1522" name="Google Shape;1522;p56"/>
          <p:cNvCxnSpPr/>
          <p:nvPr/>
        </p:nvCxnSpPr>
        <p:spPr>
          <a:xfrm>
            <a:off x="530352" y="1252728"/>
            <a:ext cx="1463040" cy="0"/>
          </a:xfrm>
          <a:prstGeom prst="straightConnector1">
            <a:avLst/>
          </a:prstGeom>
          <a:noFill/>
          <a:ln w="25400" cap="flat" cmpd="sng">
            <a:solidFill>
              <a:srgbClr val="6B4DE6">
                <a:alpha val="85098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525" name="Google Shape;1525;p56"/>
          <p:cNvSpPr/>
          <p:nvPr/>
        </p:nvSpPr>
        <p:spPr>
          <a:xfrm>
            <a:off x="621792" y="1508760"/>
            <a:ext cx="3486912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 cap="flat" cmpd="sng">
            <a:solidFill>
              <a:srgbClr val="D5E1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526" name="Google Shape;1526;p56"/>
          <p:cNvSpPr/>
          <p:nvPr/>
        </p:nvSpPr>
        <p:spPr>
          <a:xfrm>
            <a:off x="804672" y="1673352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F6DEB"/>
              </a:buClr>
              <a:buSzPts val="2100"/>
              <a:buFont typeface="Arial"/>
              <a:buNone/>
            </a:pPr>
            <a:r>
              <a:rPr lang="en-US" sz="1800" b="0" i="0" u="none" strike="noStrike" cap="none">
                <a:solidFill>
                  <a:srgbClr val="2F6DEB"/>
                </a:solidFill>
                <a:latin typeface="Arial"/>
                <a:ea typeface="Arial"/>
                <a:cs typeface="Arial"/>
                <a:sym typeface="Arial"/>
              </a:rPr>
              <a:t>☑️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7" name="Google Shape;1527;p56"/>
          <p:cNvSpPr/>
          <p:nvPr/>
        </p:nvSpPr>
        <p:spPr>
          <a:xfrm>
            <a:off x="1399032" y="1655064"/>
            <a:ext cx="248107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18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高風險帳號獨立密碼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528" name="Google Shape;1528;p56"/>
          <p:cNvSpPr/>
          <p:nvPr/>
        </p:nvSpPr>
        <p:spPr>
          <a:xfrm>
            <a:off x="1399032" y="2011680"/>
            <a:ext cx="2481072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18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信箱、銀行、支付不重複使用密碼。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529" name="Google Shape;1529;p56"/>
          <p:cNvSpPr/>
          <p:nvPr/>
        </p:nvSpPr>
        <p:spPr>
          <a:xfrm>
            <a:off x="4364736" y="1508760"/>
            <a:ext cx="3486912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 cap="flat" cmpd="sng">
            <a:solidFill>
              <a:srgbClr val="D5E1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530" name="Google Shape;1530;p56"/>
          <p:cNvSpPr/>
          <p:nvPr/>
        </p:nvSpPr>
        <p:spPr>
          <a:xfrm>
            <a:off x="4547616" y="1673352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F6DEB"/>
              </a:buClr>
              <a:buSzPts val="2100"/>
              <a:buFont typeface="Arial"/>
              <a:buNone/>
            </a:pPr>
            <a:r>
              <a:rPr lang="en-US" sz="1800" b="0" i="0" u="none" strike="noStrike" cap="none">
                <a:solidFill>
                  <a:srgbClr val="2F6DEB"/>
                </a:solidFill>
                <a:latin typeface="Arial"/>
                <a:ea typeface="Arial"/>
                <a:cs typeface="Arial"/>
                <a:sym typeface="Arial"/>
              </a:rPr>
              <a:t>🔐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1" name="Google Shape;1531;p56"/>
          <p:cNvSpPr/>
          <p:nvPr/>
        </p:nvSpPr>
        <p:spPr>
          <a:xfrm>
            <a:off x="5141976" y="1655064"/>
            <a:ext cx="248107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18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已開啟雙重驗證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532" name="Google Shape;1532;p56"/>
          <p:cNvSpPr/>
          <p:nvPr/>
        </p:nvSpPr>
        <p:spPr>
          <a:xfrm>
            <a:off x="5141976" y="2011680"/>
            <a:ext cx="2481072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18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至少 Email 與金融帳號要開啟。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533" name="Google Shape;1533;p56"/>
          <p:cNvSpPr/>
          <p:nvPr/>
        </p:nvSpPr>
        <p:spPr>
          <a:xfrm>
            <a:off x="8107680" y="1508760"/>
            <a:ext cx="3486912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 cap="flat" cmpd="sng">
            <a:solidFill>
              <a:srgbClr val="D5E1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534" name="Google Shape;1534;p56"/>
          <p:cNvSpPr/>
          <p:nvPr/>
        </p:nvSpPr>
        <p:spPr>
          <a:xfrm>
            <a:off x="8290560" y="1673352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F6DEB"/>
              </a:buClr>
              <a:buSzPts val="2100"/>
              <a:buFont typeface="Arial"/>
              <a:buNone/>
            </a:pPr>
            <a:r>
              <a:rPr lang="en-US" sz="1800" b="0" i="0" u="none" strike="noStrike" cap="none">
                <a:solidFill>
                  <a:srgbClr val="2F6DEB"/>
                </a:solidFill>
                <a:latin typeface="Arial"/>
                <a:ea typeface="Arial"/>
                <a:cs typeface="Arial"/>
                <a:sym typeface="Arial"/>
              </a:rPr>
              <a:t>📋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5" name="Google Shape;1535;p56"/>
          <p:cNvSpPr/>
          <p:nvPr/>
        </p:nvSpPr>
        <p:spPr>
          <a:xfrm>
            <a:off x="8884920" y="1655064"/>
            <a:ext cx="248107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18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App 權限定期檢查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536" name="Google Shape;1536;p56"/>
          <p:cNvSpPr/>
          <p:nvPr/>
        </p:nvSpPr>
        <p:spPr>
          <a:xfrm>
            <a:off x="8884920" y="2011680"/>
            <a:ext cx="2481072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18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養成每月看一次的習慣。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537" name="Google Shape;1537;p56"/>
          <p:cNvSpPr/>
          <p:nvPr/>
        </p:nvSpPr>
        <p:spPr>
          <a:xfrm>
            <a:off x="621792" y="3035808"/>
            <a:ext cx="3486912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 cap="flat" cmpd="sng">
            <a:solidFill>
              <a:srgbClr val="D5E1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538" name="Google Shape;1538;p56"/>
          <p:cNvSpPr/>
          <p:nvPr/>
        </p:nvSpPr>
        <p:spPr>
          <a:xfrm>
            <a:off x="804672" y="3200400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F6DEB"/>
              </a:buClr>
              <a:buSzPts val="2100"/>
              <a:buFont typeface="Arial"/>
              <a:buNone/>
            </a:pPr>
            <a:r>
              <a:rPr lang="en-US" sz="1800" b="0" i="0" u="none" strike="noStrike" cap="none">
                <a:solidFill>
                  <a:srgbClr val="2F6DEB"/>
                </a:solidFill>
                <a:latin typeface="Arial"/>
                <a:ea typeface="Arial"/>
                <a:cs typeface="Arial"/>
                <a:sym typeface="Arial"/>
              </a:rPr>
              <a:t>📶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9" name="Google Shape;1539;p56"/>
          <p:cNvSpPr/>
          <p:nvPr/>
        </p:nvSpPr>
        <p:spPr>
          <a:xfrm>
            <a:off x="1399032" y="3182112"/>
            <a:ext cx="248107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18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公共 Wi-Fi 不登入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540" name="Google Shape;1540;p56"/>
          <p:cNvSpPr/>
          <p:nvPr/>
        </p:nvSpPr>
        <p:spPr>
          <a:xfrm>
            <a:off x="1399032" y="3538728"/>
            <a:ext cx="2481072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18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銀行支付改用手機熱點處理。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541" name="Google Shape;1541;p56"/>
          <p:cNvSpPr/>
          <p:nvPr/>
        </p:nvSpPr>
        <p:spPr>
          <a:xfrm>
            <a:off x="4364736" y="3035808"/>
            <a:ext cx="3486912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 cap="flat" cmpd="sng">
            <a:solidFill>
              <a:srgbClr val="D5E1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542" name="Google Shape;1542;p56"/>
          <p:cNvSpPr/>
          <p:nvPr/>
        </p:nvSpPr>
        <p:spPr>
          <a:xfrm>
            <a:off x="4547616" y="3200400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F6DEB"/>
              </a:buClr>
              <a:buSzPts val="2100"/>
              <a:buFont typeface="Arial"/>
              <a:buNone/>
            </a:pPr>
            <a:r>
              <a:rPr lang="en-US" sz="1800" b="0" i="0" u="none" strike="noStrike" cap="none">
                <a:solidFill>
                  <a:srgbClr val="2F6DEB"/>
                </a:solidFill>
                <a:latin typeface="Arial"/>
                <a:ea typeface="Arial"/>
                <a:cs typeface="Arial"/>
                <a:sym typeface="Arial"/>
              </a:rPr>
              <a:t>⏱️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3" name="Google Shape;1543;p56"/>
          <p:cNvSpPr/>
          <p:nvPr/>
        </p:nvSpPr>
        <p:spPr>
          <a:xfrm>
            <a:off x="5141976" y="3182112"/>
            <a:ext cx="248107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18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收訊先停三秒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544" name="Google Shape;1544;p56"/>
          <p:cNvSpPr/>
          <p:nvPr/>
        </p:nvSpPr>
        <p:spPr>
          <a:xfrm>
            <a:off x="5141976" y="3538728"/>
            <a:ext cx="2481072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18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連結與附件先確認來源再點。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545" name="Google Shape;1545;p56"/>
          <p:cNvSpPr/>
          <p:nvPr/>
        </p:nvSpPr>
        <p:spPr>
          <a:xfrm>
            <a:off x="8107680" y="3035808"/>
            <a:ext cx="3486912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 cap="flat" cmpd="sng">
            <a:solidFill>
              <a:srgbClr val="D5E1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546" name="Google Shape;1546;p56"/>
          <p:cNvSpPr/>
          <p:nvPr/>
        </p:nvSpPr>
        <p:spPr>
          <a:xfrm>
            <a:off x="8290560" y="3200400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F6DEB"/>
              </a:buClr>
              <a:buSzPts val="2100"/>
              <a:buFont typeface="Arial"/>
              <a:buNone/>
            </a:pPr>
            <a:r>
              <a:rPr lang="en-US" sz="1800" b="0" i="0" u="none" strike="noStrike" cap="none">
                <a:solidFill>
                  <a:srgbClr val="2F6DEB"/>
                </a:solidFill>
                <a:latin typeface="Arial"/>
                <a:ea typeface="Arial"/>
                <a:cs typeface="Arial"/>
                <a:sym typeface="Arial"/>
              </a:rPr>
              <a:t>🤖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7" name="Google Shape;1547;p56"/>
          <p:cNvSpPr/>
          <p:nvPr/>
        </p:nvSpPr>
        <p:spPr>
          <a:xfrm>
            <a:off x="8884920" y="3182112"/>
            <a:ext cx="248107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18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AI 內容查證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548" name="Google Shape;1548;p56"/>
          <p:cNvSpPr/>
          <p:nvPr/>
        </p:nvSpPr>
        <p:spPr>
          <a:xfrm>
            <a:off x="8884920" y="3538728"/>
            <a:ext cx="2481072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18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重大資訊至少看兩個來源。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598" name="FooterPill"/>
          <p:cNvSpPr/>
          <p:nvPr/>
        </p:nvSpPr>
        <p:spPr>
          <a:xfrm>
            <a:off x="320040" y="6583532"/>
            <a:ext cx="2360000" cy="260000"/>
          </a:xfrm>
          <a:prstGeom prst="roundRect">
            <a:avLst>
              <a:gd name="adj" fmla="val 50000"/>
            </a:avLst>
          </a:prstGeom>
          <a:solidFill>
            <a:srgbClr val="173EA5">
              <a:alpha val="82000"/>
            </a:srgbClr>
          </a:solidFill>
          <a:ln>
            <a:noFill/>
          </a:ln>
        </p:spPr>
        <p:txBody>
          <a:bodyPr spcFirstLastPara="1" wrap="square" lIns="91440" tIns="18000" rIns="91440" bIns="180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900" b="1" i="0" u="none" strike="noStrike" cap="none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</a:rPr>
              <a:t>亞洲大學資訊發展處</a:t>
            </a:r>
            <a:endParaRPr sz="1000" b="1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3" name="Google Shape;1583;p58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BFF"/>
          </a:solidFill>
          <a:ln w="12700" cap="flat" cmpd="sng">
            <a:solidFill>
              <a:srgbClr val="F7FB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4" name="Google Shape;1584;p58"/>
          <p:cNvSpPr/>
          <p:nvPr/>
        </p:nvSpPr>
        <p:spPr>
          <a:xfrm>
            <a:off x="9326880" y="5257800"/>
            <a:ext cx="3840480" cy="1828800"/>
          </a:xfrm>
          <a:prstGeom prst="arc">
            <a:avLst>
              <a:gd name="adj1" fmla="val 16200000"/>
              <a:gd name="adj2" fmla="val 0"/>
            </a:avLst>
          </a:prstGeom>
          <a:noFill/>
          <a:ln w="15225" cap="flat" cmpd="sng">
            <a:solidFill>
              <a:srgbClr val="D9E4FF">
                <a:alpha val="65098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5" name="Google Shape;1585;p58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173EA5"/>
          </a:solidFill>
          <a:ln w="12700" cap="flat" cmpd="sng">
            <a:solidFill>
              <a:srgbClr val="173E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6" name="Google Shape;1586;p58"/>
          <p:cNvSpPr/>
          <p:nvPr/>
        </p:nvSpPr>
        <p:spPr>
          <a:xfrm>
            <a:off x="502920" y="320040"/>
            <a:ext cx="777240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2500"/>
              <a:buFont typeface="DFKai-SB"/>
              <a:buNone/>
            </a:pPr>
            <a:r>
              <a:rPr lang="en-US" sz="25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實用工具推薦</a:t>
            </a:r>
            <a:endParaRPr sz="25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587" name="Google Shape;1587;p58"/>
          <p:cNvSpPr/>
          <p:nvPr/>
        </p:nvSpPr>
        <p:spPr>
          <a:xfrm>
            <a:off x="530352" y="896112"/>
            <a:ext cx="804672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B4DE6"/>
              </a:buClr>
              <a:buSzPts val="1600"/>
              <a:buFont typeface="DFKai-SB"/>
              <a:buNone/>
            </a:pPr>
            <a:r>
              <a:rPr lang="en-US" sz="2000" b="1" i="0" u="none" strike="noStrike" cap="none" dirty="0" err="1">
                <a:solidFill>
                  <a:srgbClr val="6B4DE6"/>
                </a:solidFill>
                <a:latin typeface="DFKai-SB"/>
                <a:ea typeface="DFKai-SB"/>
                <a:cs typeface="DFKai-SB"/>
                <a:sym typeface="DFKai-SB"/>
              </a:rPr>
              <a:t>觀念有了，工具也要備齊</a:t>
            </a:r>
            <a:endParaRPr sz="20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cxnSp>
        <p:nvCxnSpPr>
          <p:cNvPr id="1588" name="Google Shape;1588;p58"/>
          <p:cNvCxnSpPr/>
          <p:nvPr/>
        </p:nvCxnSpPr>
        <p:spPr>
          <a:xfrm>
            <a:off x="530352" y="1252728"/>
            <a:ext cx="1463040" cy="0"/>
          </a:xfrm>
          <a:prstGeom prst="straightConnector1">
            <a:avLst/>
          </a:prstGeom>
          <a:noFill/>
          <a:ln w="25400" cap="flat" cmpd="sng">
            <a:solidFill>
              <a:srgbClr val="6B4DE6">
                <a:alpha val="85098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591" name="Google Shape;1591;p58"/>
          <p:cNvSpPr/>
          <p:nvPr/>
        </p:nvSpPr>
        <p:spPr>
          <a:xfrm>
            <a:off x="621792" y="1508760"/>
            <a:ext cx="3486912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 cap="flat" cmpd="sng">
            <a:solidFill>
              <a:srgbClr val="D5E1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592" name="Google Shape;1592;p58"/>
          <p:cNvSpPr/>
          <p:nvPr/>
        </p:nvSpPr>
        <p:spPr>
          <a:xfrm>
            <a:off x="804672" y="1673352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F6DEB"/>
              </a:buClr>
              <a:buSzPts val="2100"/>
              <a:buFont typeface="Arial"/>
              <a:buNone/>
            </a:pPr>
            <a:r>
              <a:rPr lang="en-US" sz="1800" b="0" i="0" u="none" strike="noStrike" cap="none">
                <a:solidFill>
                  <a:srgbClr val="2F6DEB"/>
                </a:solidFill>
                <a:latin typeface="Arial"/>
                <a:ea typeface="Arial"/>
                <a:cs typeface="Arial"/>
                <a:sym typeface="Arial"/>
              </a:rPr>
              <a:t>🔐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3" name="Google Shape;1593;p58"/>
          <p:cNvSpPr/>
          <p:nvPr/>
        </p:nvSpPr>
        <p:spPr>
          <a:xfrm>
            <a:off x="1399032" y="1655064"/>
            <a:ext cx="248107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18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Bitwarden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594" name="Google Shape;1594;p58"/>
          <p:cNvSpPr/>
          <p:nvPr/>
        </p:nvSpPr>
        <p:spPr>
          <a:xfrm>
            <a:off x="1399032" y="2011680"/>
            <a:ext cx="2481072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18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免費開源密碼管理器，跨裝置同步。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595" name="Google Shape;1595;p58"/>
          <p:cNvSpPr/>
          <p:nvPr/>
        </p:nvSpPr>
        <p:spPr>
          <a:xfrm>
            <a:off x="4364736" y="1508760"/>
            <a:ext cx="3486912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 cap="flat" cmpd="sng">
            <a:solidFill>
              <a:srgbClr val="D5E1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596" name="Google Shape;1596;p58"/>
          <p:cNvSpPr/>
          <p:nvPr/>
        </p:nvSpPr>
        <p:spPr>
          <a:xfrm>
            <a:off x="4547616" y="1673352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F6DEB"/>
              </a:buClr>
              <a:buSzPts val="2100"/>
              <a:buFont typeface="Arial"/>
              <a:buNone/>
            </a:pPr>
            <a:r>
              <a:rPr lang="en-US" sz="1800" b="0" i="0" u="none" strike="noStrike" cap="none">
                <a:solidFill>
                  <a:srgbClr val="2F6DEB"/>
                </a:solidFill>
                <a:latin typeface="Arial"/>
                <a:ea typeface="Arial"/>
                <a:cs typeface="Arial"/>
                <a:sym typeface="Arial"/>
              </a:rPr>
              <a:t>📲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7" name="Google Shape;1597;p58"/>
          <p:cNvSpPr/>
          <p:nvPr/>
        </p:nvSpPr>
        <p:spPr>
          <a:xfrm>
            <a:off x="5141976" y="1655064"/>
            <a:ext cx="248107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18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Authenticator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598" name="Google Shape;1598;p58"/>
          <p:cNvSpPr/>
          <p:nvPr/>
        </p:nvSpPr>
        <p:spPr>
          <a:xfrm>
            <a:off x="5141976" y="2011680"/>
            <a:ext cx="2481072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18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Microsoft／Google 出品的免費 2FA App。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599" name="Google Shape;1599;p58"/>
          <p:cNvSpPr/>
          <p:nvPr/>
        </p:nvSpPr>
        <p:spPr>
          <a:xfrm>
            <a:off x="8107680" y="1508760"/>
            <a:ext cx="3486912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 cap="flat" cmpd="sng">
            <a:solidFill>
              <a:srgbClr val="D5E1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600" name="Google Shape;1600;p58"/>
          <p:cNvSpPr/>
          <p:nvPr/>
        </p:nvSpPr>
        <p:spPr>
          <a:xfrm>
            <a:off x="8290560" y="1673352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F6DEB"/>
              </a:buClr>
              <a:buSzPts val="2100"/>
              <a:buFont typeface="Arial"/>
              <a:buNone/>
            </a:pPr>
            <a:r>
              <a:rPr lang="en-US" sz="1800" b="0" i="0" u="none" strike="noStrike" cap="none">
                <a:solidFill>
                  <a:srgbClr val="2F6DEB"/>
                </a:solidFill>
                <a:latin typeface="Arial"/>
                <a:ea typeface="Arial"/>
                <a:cs typeface="Arial"/>
                <a:sym typeface="Arial"/>
              </a:rPr>
              <a:t>🔎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1" name="Google Shape;1601;p58"/>
          <p:cNvSpPr/>
          <p:nvPr/>
        </p:nvSpPr>
        <p:spPr>
          <a:xfrm>
            <a:off x="8884920" y="1655064"/>
            <a:ext cx="248107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18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HIBP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602" name="Google Shape;1602;p58"/>
          <p:cNvSpPr/>
          <p:nvPr/>
        </p:nvSpPr>
        <p:spPr>
          <a:xfrm>
            <a:off x="8884920" y="2011680"/>
            <a:ext cx="2481072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18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Have I Been Pwned，查 Email 有沒有外洩。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603" name="Google Shape;1603;p58"/>
          <p:cNvSpPr/>
          <p:nvPr/>
        </p:nvSpPr>
        <p:spPr>
          <a:xfrm>
            <a:off x="621792" y="3035808"/>
            <a:ext cx="3486912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 cap="flat" cmpd="sng">
            <a:solidFill>
              <a:srgbClr val="D5E1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604" name="Google Shape;1604;p58"/>
          <p:cNvSpPr/>
          <p:nvPr/>
        </p:nvSpPr>
        <p:spPr>
          <a:xfrm>
            <a:off x="804672" y="3200400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F6DEB"/>
              </a:buClr>
              <a:buSzPts val="2100"/>
              <a:buFont typeface="Arial"/>
              <a:buNone/>
            </a:pPr>
            <a:r>
              <a:rPr lang="en-US" sz="1800" b="0" i="0" u="none" strike="noStrike" cap="none">
                <a:solidFill>
                  <a:srgbClr val="2F6DEB"/>
                </a:solidFill>
                <a:latin typeface="Arial"/>
                <a:ea typeface="Arial"/>
                <a:cs typeface="Arial"/>
                <a:sym typeface="Arial"/>
              </a:rPr>
              <a:t>🦠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5" name="Google Shape;1605;p58"/>
          <p:cNvSpPr/>
          <p:nvPr/>
        </p:nvSpPr>
        <p:spPr>
          <a:xfrm>
            <a:off x="1399032" y="3182112"/>
            <a:ext cx="248107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18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Malwarebytes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606" name="Google Shape;1606;p58"/>
          <p:cNvSpPr/>
          <p:nvPr/>
        </p:nvSpPr>
        <p:spPr>
          <a:xfrm>
            <a:off x="1399032" y="3538728"/>
            <a:ext cx="2481072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18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免費版可掃描電腦惡意程式與廣告軟體。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607" name="Google Shape;1607;p58"/>
          <p:cNvSpPr/>
          <p:nvPr/>
        </p:nvSpPr>
        <p:spPr>
          <a:xfrm>
            <a:off x="4364736" y="3035808"/>
            <a:ext cx="3486912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 cap="flat" cmpd="sng">
            <a:solidFill>
              <a:srgbClr val="D5E1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608" name="Google Shape;1608;p58"/>
          <p:cNvSpPr/>
          <p:nvPr/>
        </p:nvSpPr>
        <p:spPr>
          <a:xfrm>
            <a:off x="4547616" y="3200400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F6DEB"/>
              </a:buClr>
              <a:buSzPts val="2100"/>
              <a:buFont typeface="Arial"/>
              <a:buNone/>
            </a:pPr>
            <a:r>
              <a:rPr lang="en-US" sz="1800" b="0" i="0" u="none" strike="noStrike" cap="none">
                <a:solidFill>
                  <a:srgbClr val="2F6DEB"/>
                </a:solidFill>
                <a:latin typeface="Arial"/>
                <a:ea typeface="Arial"/>
                <a:cs typeface="Arial"/>
                <a:sym typeface="Arial"/>
              </a:rPr>
              <a:t>🌐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9" name="Google Shape;1609;p58"/>
          <p:cNvSpPr/>
          <p:nvPr/>
        </p:nvSpPr>
        <p:spPr>
          <a:xfrm>
            <a:off x="5141976" y="3182112"/>
            <a:ext cx="248107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18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VPN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610" name="Google Shape;1610;p58"/>
          <p:cNvSpPr/>
          <p:nvPr/>
        </p:nvSpPr>
        <p:spPr>
          <a:xfrm>
            <a:off x="5141976" y="3538728"/>
            <a:ext cx="2481072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18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NordVPN／ProtonVPN，公共網路加密。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611" name="Google Shape;1611;p58"/>
          <p:cNvSpPr/>
          <p:nvPr/>
        </p:nvSpPr>
        <p:spPr>
          <a:xfrm>
            <a:off x="8107680" y="3035808"/>
            <a:ext cx="3486912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 cap="flat" cmpd="sng">
            <a:solidFill>
              <a:srgbClr val="D5E1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612" name="Google Shape;1612;p58"/>
          <p:cNvSpPr/>
          <p:nvPr/>
        </p:nvSpPr>
        <p:spPr>
          <a:xfrm>
            <a:off x="8290560" y="3200400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F6DEB"/>
              </a:buClr>
              <a:buSzPts val="2100"/>
              <a:buFont typeface="Arial"/>
              <a:buNone/>
            </a:pPr>
            <a:r>
              <a:rPr lang="en-US" sz="1800" b="0" i="0" u="none" strike="noStrike" cap="none">
                <a:solidFill>
                  <a:srgbClr val="2F6DEB"/>
                </a:solidFill>
                <a:latin typeface="Arial"/>
                <a:ea typeface="Arial"/>
                <a:cs typeface="Arial"/>
                <a:sym typeface="Arial"/>
              </a:rPr>
              <a:t>🛡️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3" name="Google Shape;1613;p58"/>
          <p:cNvSpPr/>
          <p:nvPr/>
        </p:nvSpPr>
        <p:spPr>
          <a:xfrm>
            <a:off x="8884920" y="3182112"/>
            <a:ext cx="248107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18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uBlock Origin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614" name="Google Shape;1614;p58"/>
          <p:cNvSpPr/>
          <p:nvPr/>
        </p:nvSpPr>
        <p:spPr>
          <a:xfrm>
            <a:off x="8884920" y="3538728"/>
            <a:ext cx="2481072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18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瀏覽器擴充套件，擋廣告與追蹤腳本。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664" name="FooterPill"/>
          <p:cNvSpPr/>
          <p:nvPr/>
        </p:nvSpPr>
        <p:spPr>
          <a:xfrm>
            <a:off x="320040" y="6594290"/>
            <a:ext cx="2360000" cy="260000"/>
          </a:xfrm>
          <a:prstGeom prst="roundRect">
            <a:avLst>
              <a:gd name="adj" fmla="val 50000"/>
            </a:avLst>
          </a:prstGeom>
          <a:solidFill>
            <a:srgbClr val="173EA5">
              <a:alpha val="82000"/>
            </a:srgbClr>
          </a:solidFill>
          <a:ln>
            <a:noFill/>
          </a:ln>
        </p:spPr>
        <p:txBody>
          <a:bodyPr spcFirstLastPara="1" wrap="square" lIns="91440" tIns="18000" rIns="91440" bIns="180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900" b="1" i="0" u="none" strike="noStrike" cap="none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</a:rPr>
              <a:t>亞洲大學資訊發展處</a:t>
            </a:r>
            <a:endParaRPr sz="1000" b="1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3" name="Google Shape;1583;p58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BFF"/>
          </a:solidFill>
          <a:ln w="12700" cap="flat" cmpd="sng">
            <a:solidFill>
              <a:srgbClr val="F7FB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4" name="Google Shape;1584;p58"/>
          <p:cNvSpPr/>
          <p:nvPr/>
        </p:nvSpPr>
        <p:spPr>
          <a:xfrm>
            <a:off x="9326880" y="5257800"/>
            <a:ext cx="3840480" cy="1828800"/>
          </a:xfrm>
          <a:prstGeom prst="arc">
            <a:avLst>
              <a:gd name="adj1" fmla="val 16200000"/>
              <a:gd name="adj2" fmla="val 0"/>
            </a:avLst>
          </a:prstGeom>
          <a:noFill/>
          <a:ln w="15225" cap="flat" cmpd="sng">
            <a:solidFill>
              <a:srgbClr val="D9E4FF">
                <a:alpha val="65098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5" name="Google Shape;1585;p58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173EA5"/>
          </a:solidFill>
          <a:ln w="12700" cap="flat" cmpd="sng">
            <a:solidFill>
              <a:srgbClr val="173E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6" name="Google Shape;1586;p58"/>
          <p:cNvSpPr/>
          <p:nvPr/>
        </p:nvSpPr>
        <p:spPr>
          <a:xfrm>
            <a:off x="502920" y="320040"/>
            <a:ext cx="777240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2500"/>
              <a:buFont typeface="DFKai-SB"/>
              <a:buNone/>
            </a:pPr>
            <a:r>
              <a:rPr lang="en-US" sz="25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求助與通報資源</a:t>
            </a:r>
            <a:endParaRPr sz="25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587" name="Google Shape;1587;p58"/>
          <p:cNvSpPr/>
          <p:nvPr/>
        </p:nvSpPr>
        <p:spPr>
          <a:xfrm>
            <a:off x="530352" y="896112"/>
            <a:ext cx="804672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B4DE6"/>
              </a:buClr>
              <a:buSzPts val="1600"/>
              <a:buFont typeface="DFKai-SB"/>
              <a:buNone/>
            </a:pPr>
            <a:r>
              <a:rPr lang="en-US" sz="2000" b="1" i="0" u="none" strike="noStrike" cap="none" dirty="0" err="1">
                <a:solidFill>
                  <a:srgbClr val="6B4DE6"/>
                </a:solidFill>
                <a:latin typeface="DFKai-SB"/>
                <a:ea typeface="DFKai-SB"/>
                <a:cs typeface="DFKai-SB"/>
                <a:sym typeface="DFKai-SB"/>
              </a:rPr>
              <a:t>萬一中招，知道找誰</a:t>
            </a:r>
            <a:endParaRPr sz="20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cxnSp>
        <p:nvCxnSpPr>
          <p:cNvPr id="1588" name="Google Shape;1588;p58"/>
          <p:cNvCxnSpPr/>
          <p:nvPr/>
        </p:nvCxnSpPr>
        <p:spPr>
          <a:xfrm>
            <a:off x="530352" y="1252728"/>
            <a:ext cx="1463040" cy="0"/>
          </a:xfrm>
          <a:prstGeom prst="straightConnector1">
            <a:avLst/>
          </a:prstGeom>
          <a:noFill/>
          <a:ln w="25400" cap="flat" cmpd="sng">
            <a:solidFill>
              <a:srgbClr val="6B4DE6">
                <a:alpha val="85098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591" name="Google Shape;1591;p58"/>
          <p:cNvSpPr/>
          <p:nvPr/>
        </p:nvSpPr>
        <p:spPr>
          <a:xfrm>
            <a:off x="621792" y="1508760"/>
            <a:ext cx="3486912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 cap="flat" cmpd="sng">
            <a:solidFill>
              <a:srgbClr val="D5E1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592" name="Google Shape;1592;p58"/>
          <p:cNvSpPr/>
          <p:nvPr/>
        </p:nvSpPr>
        <p:spPr>
          <a:xfrm>
            <a:off x="804672" y="1673352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F6DEB"/>
              </a:buClr>
              <a:buSzPts val="2100"/>
              <a:buFont typeface="Arial"/>
              <a:buNone/>
            </a:pPr>
            <a:r>
              <a:rPr lang="en-US" sz="1800" b="0" i="0" u="none" strike="noStrike" cap="none">
                <a:solidFill>
                  <a:srgbClr val="2F6DEB"/>
                </a:solidFill>
                <a:latin typeface="Arial"/>
                <a:ea typeface="Arial"/>
                <a:cs typeface="Arial"/>
                <a:sym typeface="Arial"/>
              </a:rPr>
              <a:t>📞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3" name="Google Shape;1593;p58"/>
          <p:cNvSpPr/>
          <p:nvPr/>
        </p:nvSpPr>
        <p:spPr>
          <a:xfrm>
            <a:off x="1399032" y="1655064"/>
            <a:ext cx="248107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18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165 反詐騙專線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594" name="Google Shape;1594;p58"/>
          <p:cNvSpPr/>
          <p:nvPr/>
        </p:nvSpPr>
        <p:spPr>
          <a:xfrm>
            <a:off x="1399032" y="2011680"/>
            <a:ext cx="2481072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18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24 小時諮詢、報案，懷疑就先打。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595" name="Google Shape;1595;p58"/>
          <p:cNvSpPr/>
          <p:nvPr/>
        </p:nvSpPr>
        <p:spPr>
          <a:xfrm>
            <a:off x="4364736" y="1508760"/>
            <a:ext cx="3486912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 cap="flat" cmpd="sng">
            <a:solidFill>
              <a:srgbClr val="D5E1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596" name="Google Shape;1596;p58"/>
          <p:cNvSpPr/>
          <p:nvPr/>
        </p:nvSpPr>
        <p:spPr>
          <a:xfrm>
            <a:off x="4547616" y="1673352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F6DEB"/>
              </a:buClr>
              <a:buSzPts val="2100"/>
              <a:buFont typeface="Arial"/>
              <a:buNone/>
            </a:pPr>
            <a:r>
              <a:rPr lang="en-US" sz="1800" b="0" i="0" u="none" strike="noStrike" cap="none">
                <a:solidFill>
                  <a:srgbClr val="2F6DEB"/>
                </a:solidFill>
                <a:latin typeface="Arial"/>
                <a:ea typeface="Arial"/>
                <a:cs typeface="Arial"/>
                <a:sym typeface="Arial"/>
              </a:rPr>
              <a:t>🏛️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7" name="Google Shape;1597;p58"/>
          <p:cNvSpPr/>
          <p:nvPr/>
        </p:nvSpPr>
        <p:spPr>
          <a:xfrm>
            <a:off x="5141976" y="1655064"/>
            <a:ext cx="248107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18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亞大資訊處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598" name="Google Shape;1598;p58"/>
          <p:cNvSpPr/>
          <p:nvPr/>
        </p:nvSpPr>
        <p:spPr>
          <a:xfrm>
            <a:off x="5141976" y="2011680"/>
            <a:ext cx="2481072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18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校園帳號被盜、釣魚信回報的第一站。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599" name="Google Shape;1599;p58"/>
          <p:cNvSpPr/>
          <p:nvPr/>
        </p:nvSpPr>
        <p:spPr>
          <a:xfrm>
            <a:off x="8107680" y="1508760"/>
            <a:ext cx="3486912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 cap="flat" cmpd="sng">
            <a:solidFill>
              <a:srgbClr val="D5E1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600" name="Google Shape;1600;p58"/>
          <p:cNvSpPr/>
          <p:nvPr/>
        </p:nvSpPr>
        <p:spPr>
          <a:xfrm>
            <a:off x="8290560" y="1673352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F6DEB"/>
              </a:buClr>
              <a:buSzPts val="2100"/>
              <a:buFont typeface="Arial"/>
              <a:buNone/>
            </a:pPr>
            <a:r>
              <a:rPr lang="en-US" sz="1800" b="0" i="0" u="none" strike="noStrike" cap="none">
                <a:solidFill>
                  <a:srgbClr val="2F6DEB"/>
                </a:solidFill>
                <a:latin typeface="Arial"/>
                <a:ea typeface="Arial"/>
                <a:cs typeface="Arial"/>
                <a:sym typeface="Arial"/>
              </a:rPr>
              <a:t>🌐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1" name="Google Shape;1601;p58"/>
          <p:cNvSpPr/>
          <p:nvPr/>
        </p:nvSpPr>
        <p:spPr>
          <a:xfrm>
            <a:off x="8884920" y="1655064"/>
            <a:ext cx="248107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18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165 官網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602" name="Google Shape;1602;p58"/>
          <p:cNvSpPr/>
          <p:nvPr/>
        </p:nvSpPr>
        <p:spPr>
          <a:xfrm>
            <a:off x="8884920" y="2011680"/>
            <a:ext cx="2481072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18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165.npa.gov.tw 查最新詐騙手法與案例。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603" name="Google Shape;1603;p58"/>
          <p:cNvSpPr/>
          <p:nvPr/>
        </p:nvSpPr>
        <p:spPr>
          <a:xfrm>
            <a:off x="621792" y="3035808"/>
            <a:ext cx="3486912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 cap="flat" cmpd="sng">
            <a:solidFill>
              <a:srgbClr val="D5E1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604" name="Google Shape;1604;p58"/>
          <p:cNvSpPr/>
          <p:nvPr/>
        </p:nvSpPr>
        <p:spPr>
          <a:xfrm>
            <a:off x="804672" y="3200400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F6DEB"/>
              </a:buClr>
              <a:buSzPts val="2100"/>
              <a:buFont typeface="Arial"/>
              <a:buNone/>
            </a:pPr>
            <a:r>
              <a:rPr lang="en-US" sz="1800" b="0" i="0" u="none" strike="noStrike" cap="none">
                <a:solidFill>
                  <a:srgbClr val="2F6DEB"/>
                </a:solidFill>
                <a:latin typeface="Arial"/>
                <a:ea typeface="Arial"/>
                <a:cs typeface="Arial"/>
                <a:sym typeface="Arial"/>
              </a:rPr>
              <a:t>👶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5" name="Google Shape;1605;p58"/>
          <p:cNvSpPr/>
          <p:nvPr/>
        </p:nvSpPr>
        <p:spPr>
          <a:xfrm>
            <a:off x="1399032" y="3182112"/>
            <a:ext cx="248107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18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iWIN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606" name="Google Shape;1606;p58"/>
          <p:cNvSpPr/>
          <p:nvPr/>
        </p:nvSpPr>
        <p:spPr>
          <a:xfrm>
            <a:off x="1399032" y="3538728"/>
            <a:ext cx="2481072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18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網路內容防護機構，未成年保護專門。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607" name="Google Shape;1607;p58"/>
          <p:cNvSpPr/>
          <p:nvPr/>
        </p:nvSpPr>
        <p:spPr>
          <a:xfrm>
            <a:off x="4364736" y="3035808"/>
            <a:ext cx="3486912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 cap="flat" cmpd="sng">
            <a:solidFill>
              <a:srgbClr val="D5E1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608" name="Google Shape;1608;p58"/>
          <p:cNvSpPr/>
          <p:nvPr/>
        </p:nvSpPr>
        <p:spPr>
          <a:xfrm>
            <a:off x="4547616" y="3200400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F6DEB"/>
              </a:buClr>
              <a:buSzPts val="2100"/>
              <a:buFont typeface="Arial"/>
              <a:buNone/>
            </a:pPr>
            <a:r>
              <a:rPr lang="en-US" sz="1800" b="0" i="0" u="none" strike="noStrike" cap="none">
                <a:solidFill>
                  <a:srgbClr val="2F6DEB"/>
                </a:solidFill>
                <a:latin typeface="Arial"/>
                <a:ea typeface="Arial"/>
                <a:cs typeface="Arial"/>
                <a:sym typeface="Arial"/>
              </a:rPr>
              <a:t>💻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9" name="Google Shape;1609;p58"/>
          <p:cNvSpPr/>
          <p:nvPr/>
        </p:nvSpPr>
        <p:spPr>
          <a:xfrm>
            <a:off x="5141976" y="3182112"/>
            <a:ext cx="248107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18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TWCERT/CC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610" name="Google Shape;1610;p58"/>
          <p:cNvSpPr/>
          <p:nvPr/>
        </p:nvSpPr>
        <p:spPr>
          <a:xfrm>
            <a:off x="5141976" y="3538728"/>
            <a:ext cx="2481072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18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技術性資安事件、漏洞通報的窗口。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611" name="Google Shape;1611;p58"/>
          <p:cNvSpPr/>
          <p:nvPr/>
        </p:nvSpPr>
        <p:spPr>
          <a:xfrm>
            <a:off x="8107680" y="3035808"/>
            <a:ext cx="3486912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 cap="flat" cmpd="sng">
            <a:solidFill>
              <a:srgbClr val="D5E1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612" name="Google Shape;1612;p58"/>
          <p:cNvSpPr/>
          <p:nvPr/>
        </p:nvSpPr>
        <p:spPr>
          <a:xfrm>
            <a:off x="8290560" y="3200400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F6DEB"/>
              </a:buClr>
              <a:buSzPts val="2100"/>
              <a:buFont typeface="Arial"/>
              <a:buNone/>
            </a:pPr>
            <a:r>
              <a:rPr lang="en-US" sz="1800" b="0" i="0" u="none" strike="noStrike" cap="none">
                <a:solidFill>
                  <a:srgbClr val="2F6DEB"/>
                </a:solidFill>
                <a:latin typeface="Arial"/>
                <a:ea typeface="Arial"/>
                <a:cs typeface="Arial"/>
                <a:sym typeface="Arial"/>
              </a:rPr>
              <a:t>📨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3" name="Google Shape;1613;p58"/>
          <p:cNvSpPr/>
          <p:nvPr/>
        </p:nvSpPr>
        <p:spPr>
          <a:xfrm>
            <a:off x="8884920" y="3182112"/>
            <a:ext cx="248107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18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通報信箱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614" name="Google Shape;1614;p58"/>
          <p:cNvSpPr/>
          <p:nvPr/>
        </p:nvSpPr>
        <p:spPr>
          <a:xfrm>
            <a:off x="8884920" y="3538728"/>
            <a:ext cx="2481072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18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可疑訊息可寄到 165@npa.gov.tw 通報。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664" name="FooterPill"/>
          <p:cNvSpPr/>
          <p:nvPr/>
        </p:nvSpPr>
        <p:spPr>
          <a:xfrm>
            <a:off x="320040" y="6594290"/>
            <a:ext cx="2360000" cy="260000"/>
          </a:xfrm>
          <a:prstGeom prst="roundRect">
            <a:avLst>
              <a:gd name="adj" fmla="val 50000"/>
            </a:avLst>
          </a:prstGeom>
          <a:solidFill>
            <a:srgbClr val="173EA5">
              <a:alpha val="82000"/>
            </a:srgbClr>
          </a:solidFill>
          <a:ln>
            <a:noFill/>
          </a:ln>
        </p:spPr>
        <p:txBody>
          <a:bodyPr spcFirstLastPara="1" wrap="square" lIns="91440" tIns="18000" rIns="91440" bIns="180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900" b="1" i="0" u="none" strike="noStrike" cap="none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</a:rPr>
              <a:t>亞洲大學資訊發展處</a:t>
            </a:r>
            <a:endParaRPr sz="1000" b="1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2603598" cy="430887"/>
          </a:xfrm>
          <a:prstGeom prst="rect">
            <a:avLst/>
          </a:prstGeom>
          <a:solidFill>
            <a:srgbClr val="1E3A5F"/>
          </a:solidFill>
        </p:spPr>
        <p:txBody>
          <a:bodyPr wrap="none">
            <a:spAutoFit/>
          </a:bodyPr>
          <a:lstStyle/>
          <a:p>
            <a:pPr algn="l"/>
            <a:r>
              <a:rPr sz="2200" b="1" dirty="0">
                <a:solidFill>
                  <a:srgbClr val="FFFFFF"/>
                </a:solidFill>
              </a:rPr>
              <a:t>  </a:t>
            </a:r>
            <a:r>
              <a:rPr sz="2200" b="1">
                <a:solidFill>
                  <a:srgbClr val="FFFFFF"/>
                </a:solidFill>
              </a:rPr>
              <a:t>📝  5  </a:t>
            </a:r>
            <a:r>
              <a:rPr sz="2200" b="1" dirty="0" err="1">
                <a:solidFill>
                  <a:srgbClr val="FFFFFF"/>
                </a:solidFill>
              </a:rPr>
              <a:t>練習與複習</a:t>
            </a:r>
            <a:endParaRPr sz="2200" b="1" dirty="0">
              <a:solidFill>
                <a:srgbClr val="FFFFFF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0000" y="1150000"/>
            <a:ext cx="1123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dirty="0">
                <a:solidFill>
                  <a:srgbClr val="1A237E"/>
                </a:solidFill>
              </a:rPr>
              <a:t>Q1.  </a:t>
            </a:r>
            <a:r>
              <a:rPr sz="2000" b="1" dirty="0" err="1">
                <a:solidFill>
                  <a:srgbClr val="1A237E"/>
                </a:solidFill>
              </a:rPr>
              <a:t>有關免費網路服務，下列哪項描述最正確</a:t>
            </a:r>
            <a:r>
              <a:rPr sz="2000" b="1" dirty="0">
                <a:solidFill>
                  <a:srgbClr val="1A237E"/>
                </a:solidFill>
              </a:rPr>
              <a:t>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00" y="1570000"/>
            <a:ext cx="110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dirty="0">
                <a:solidFill>
                  <a:srgbClr val="333333"/>
                </a:solidFill>
              </a:rPr>
              <a:t>      A. </a:t>
            </a:r>
            <a:r>
              <a:rPr sz="1800" dirty="0" err="1">
                <a:solidFill>
                  <a:srgbClr val="333333"/>
                </a:solidFill>
              </a:rPr>
              <a:t>免費代表沒有任何代價</a:t>
            </a:r>
            <a:endParaRPr sz="1800" dirty="0">
              <a:solidFill>
                <a:srgbClr val="333333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0000" y="2114834"/>
            <a:ext cx="11072000" cy="369332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sz="1800" b="1" dirty="0">
                <a:solidFill>
                  <a:srgbClr val="1B5E20"/>
                </a:solidFill>
              </a:rPr>
              <a:t>✓  B. </a:t>
            </a:r>
            <a:r>
              <a:rPr sz="1800" b="1" dirty="0" err="1">
                <a:solidFill>
                  <a:srgbClr val="1B5E20"/>
                </a:solidFill>
              </a:rPr>
              <a:t>免費服務通常以使用者的資料和注意力作為獲利來源</a:t>
            </a:r>
            <a:endParaRPr sz="1800" b="1" dirty="0">
              <a:solidFill>
                <a:srgbClr val="1B5E2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0000" y="2659668"/>
            <a:ext cx="110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>
                <a:solidFill>
                  <a:srgbClr val="333333"/>
                </a:solidFill>
              </a:rPr>
              <a:t>      C. 付費服務一定比免費服務安全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00" y="3204502"/>
            <a:ext cx="110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>
                <a:solidFill>
                  <a:srgbClr val="333333"/>
                </a:solidFill>
              </a:rPr>
              <a:t>      D. 免費服務不會蒐集個人資料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00" y="3749334"/>
            <a:ext cx="11072000" cy="369332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sz="1800" i="1" dirty="0">
                <a:solidFill>
                  <a:srgbClr val="4E342E"/>
                </a:solidFill>
              </a:rPr>
              <a:t>💡  </a:t>
            </a:r>
            <a:r>
              <a:rPr sz="1800" i="1" dirty="0" err="1">
                <a:solidFill>
                  <a:srgbClr val="4E342E"/>
                </a:solidFill>
              </a:rPr>
              <a:t>解析</a:t>
            </a:r>
            <a:r>
              <a:rPr sz="1800" i="1" dirty="0">
                <a:solidFill>
                  <a:srgbClr val="4E342E"/>
                </a:solidFill>
              </a:rPr>
              <a:t>：「</a:t>
            </a:r>
            <a:r>
              <a:rPr sz="1800" i="1" dirty="0" err="1">
                <a:solidFill>
                  <a:srgbClr val="4E342E"/>
                </a:solidFill>
              </a:rPr>
              <a:t>如果你沒有付錢，你就是被販售的商品</a:t>
            </a:r>
            <a:r>
              <a:rPr sz="1800" i="1" dirty="0">
                <a:solidFill>
                  <a:srgbClr val="4E342E"/>
                </a:solidFill>
              </a:rPr>
              <a:t>。」</a:t>
            </a:r>
            <a:r>
              <a:rPr sz="1800" i="1" dirty="0" err="1">
                <a:solidFill>
                  <a:srgbClr val="4E342E"/>
                </a:solidFill>
              </a:rPr>
              <a:t>免費服務的商業模式通常是廣告變現或資料分析</a:t>
            </a:r>
            <a:r>
              <a:rPr sz="1800" i="1" dirty="0">
                <a:solidFill>
                  <a:srgbClr val="4E342E"/>
                </a:solidFill>
              </a:rPr>
              <a:t>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6588000"/>
            <a:ext cx="12192000" cy="270000"/>
          </a:xfrm>
          <a:prstGeom prst="rect">
            <a:avLst/>
          </a:prstGeom>
          <a:solidFill>
            <a:srgbClr val="EEEEEE"/>
          </a:solidFill>
        </p:spPr>
        <p:txBody>
          <a:bodyPr wrap="none">
            <a:spAutoFit/>
          </a:bodyPr>
          <a:lstStyle/>
          <a:p>
            <a:pPr algn="r"/>
            <a:r>
              <a:rPr sz="1100">
                <a:solidFill>
                  <a:srgbClr val="757575"/>
                </a:solidFill>
              </a:rPr>
              <a:t>亞洲大學資訊發展處　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44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BFF"/>
          </a:solidFill>
          <a:ln w="12700" cap="flat" cmpd="sng">
            <a:solidFill>
              <a:srgbClr val="F7FB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3" name="Google Shape;1163;p44"/>
          <p:cNvSpPr/>
          <p:nvPr/>
        </p:nvSpPr>
        <p:spPr>
          <a:xfrm>
            <a:off x="9326880" y="5257800"/>
            <a:ext cx="3840480" cy="1828800"/>
          </a:xfrm>
          <a:prstGeom prst="arc">
            <a:avLst>
              <a:gd name="adj1" fmla="val 16200000"/>
              <a:gd name="adj2" fmla="val 0"/>
            </a:avLst>
          </a:prstGeom>
          <a:noFill/>
          <a:ln w="15225" cap="flat" cmpd="sng">
            <a:solidFill>
              <a:srgbClr val="D9E4FF">
                <a:alpha val="65098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4" name="Google Shape;1164;p44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173EA5"/>
          </a:solidFill>
          <a:ln w="12700" cap="flat" cmpd="sng">
            <a:solidFill>
              <a:srgbClr val="173E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5" name="Google Shape;1165;p44"/>
          <p:cNvSpPr/>
          <p:nvPr/>
        </p:nvSpPr>
        <p:spPr>
          <a:xfrm>
            <a:off x="502920" y="320040"/>
            <a:ext cx="777240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2500"/>
              <a:buFont typeface="DFKai-SB"/>
              <a:buNone/>
            </a:pPr>
            <a:r>
              <a:rPr lang="en-US" sz="25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案例二：校園帳號釣魚郵件</a:t>
            </a:r>
            <a:endParaRPr sz="25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166" name="Google Shape;1166;p44"/>
          <p:cNvSpPr/>
          <p:nvPr/>
        </p:nvSpPr>
        <p:spPr>
          <a:xfrm>
            <a:off x="530352" y="896112"/>
            <a:ext cx="804672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B4DE6"/>
              </a:buClr>
              <a:buSzPts val="1600"/>
              <a:buFont typeface="DFKai-SB"/>
              <a:buNone/>
            </a:pPr>
            <a:r>
              <a:rPr lang="en-US" sz="2000" b="1" i="0" u="none" strike="noStrike" cap="none" dirty="0" err="1">
                <a:solidFill>
                  <a:srgbClr val="6B4DE6"/>
                </a:solidFill>
                <a:latin typeface="DFKai-SB"/>
                <a:ea typeface="DFKai-SB"/>
                <a:cs typeface="DFKai-SB"/>
                <a:sym typeface="DFKai-SB"/>
              </a:rPr>
              <a:t>最像真的，才最危險</a:t>
            </a:r>
            <a:endParaRPr sz="20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cxnSp>
        <p:nvCxnSpPr>
          <p:cNvPr id="1167" name="Google Shape;1167;p44"/>
          <p:cNvCxnSpPr/>
          <p:nvPr/>
        </p:nvCxnSpPr>
        <p:spPr>
          <a:xfrm>
            <a:off x="530352" y="1252728"/>
            <a:ext cx="1463040" cy="0"/>
          </a:xfrm>
          <a:prstGeom prst="straightConnector1">
            <a:avLst/>
          </a:prstGeom>
          <a:noFill/>
          <a:ln w="25400" cap="flat" cmpd="sng">
            <a:solidFill>
              <a:srgbClr val="6B4DE6">
                <a:alpha val="85098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70" name="Google Shape;1170;p44"/>
          <p:cNvSpPr/>
          <p:nvPr/>
        </p:nvSpPr>
        <p:spPr>
          <a:xfrm>
            <a:off x="621792" y="1508760"/>
            <a:ext cx="3486912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 cap="flat" cmpd="sng">
            <a:solidFill>
              <a:srgbClr val="D5E1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171" name="Google Shape;1171;p44"/>
          <p:cNvSpPr/>
          <p:nvPr/>
        </p:nvSpPr>
        <p:spPr>
          <a:xfrm>
            <a:off x="804672" y="1673352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F6DEB"/>
              </a:buClr>
              <a:buSzPts val="2100"/>
              <a:buFont typeface="Arial"/>
              <a:buNone/>
            </a:pPr>
            <a:r>
              <a:rPr lang="en-US" sz="1800" b="0" i="0" u="none" strike="noStrike" cap="none">
                <a:solidFill>
                  <a:srgbClr val="2F6DEB"/>
                </a:solidFill>
                <a:latin typeface="Arial"/>
                <a:ea typeface="Arial"/>
                <a:cs typeface="Arial"/>
                <a:sym typeface="Arial"/>
              </a:rPr>
              <a:t>🏫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2" name="Google Shape;1172;p44"/>
          <p:cNvSpPr/>
          <p:nvPr/>
        </p:nvSpPr>
        <p:spPr>
          <a:xfrm>
            <a:off x="1399032" y="1655064"/>
            <a:ext cx="248107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18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假裝學校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173" name="Google Shape;1173;p44"/>
          <p:cNvSpPr/>
          <p:nvPr/>
        </p:nvSpPr>
        <p:spPr>
          <a:xfrm>
            <a:off x="1399032" y="2011680"/>
            <a:ext cx="2481072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18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寄件者名稱像行政單位或系統通知。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174" name="Google Shape;1174;p44"/>
          <p:cNvSpPr/>
          <p:nvPr/>
        </p:nvSpPr>
        <p:spPr>
          <a:xfrm>
            <a:off x="4364736" y="1508760"/>
            <a:ext cx="3486912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 cap="flat" cmpd="sng">
            <a:solidFill>
              <a:srgbClr val="D5E1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175" name="Google Shape;1175;p44"/>
          <p:cNvSpPr/>
          <p:nvPr/>
        </p:nvSpPr>
        <p:spPr>
          <a:xfrm>
            <a:off x="4547616" y="1673352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F6DEB"/>
              </a:buClr>
              <a:buSzPts val="2100"/>
              <a:buFont typeface="Arial"/>
              <a:buNone/>
            </a:pPr>
            <a:r>
              <a:rPr lang="en-US" sz="1800" b="0" i="0" u="none" strike="noStrike" cap="none">
                <a:solidFill>
                  <a:srgbClr val="2F6DEB"/>
                </a:solidFill>
                <a:latin typeface="Arial"/>
                <a:ea typeface="Arial"/>
                <a:cs typeface="Arial"/>
                <a:sym typeface="Arial"/>
              </a:rPr>
              <a:t>⏰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6" name="Google Shape;1176;p44"/>
          <p:cNvSpPr/>
          <p:nvPr/>
        </p:nvSpPr>
        <p:spPr>
          <a:xfrm>
            <a:off x="5141976" y="1655064"/>
            <a:ext cx="248107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18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製造急迫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177" name="Google Shape;1177;p44"/>
          <p:cNvSpPr/>
          <p:nvPr/>
        </p:nvSpPr>
        <p:spPr>
          <a:xfrm>
            <a:off x="5141976" y="2011680"/>
            <a:ext cx="2481072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18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「密碼即將過期」「帳號將停用」。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178" name="Google Shape;1178;p44"/>
          <p:cNvSpPr/>
          <p:nvPr/>
        </p:nvSpPr>
        <p:spPr>
          <a:xfrm>
            <a:off x="8107680" y="1508760"/>
            <a:ext cx="3486912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 cap="flat" cmpd="sng">
            <a:solidFill>
              <a:srgbClr val="D5E1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179" name="Google Shape;1179;p44"/>
          <p:cNvSpPr/>
          <p:nvPr/>
        </p:nvSpPr>
        <p:spPr>
          <a:xfrm>
            <a:off x="8290560" y="1673352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F6DEB"/>
              </a:buClr>
              <a:buSzPts val="2100"/>
              <a:buFont typeface="Arial"/>
              <a:buNone/>
            </a:pPr>
            <a:r>
              <a:rPr lang="en-US" sz="1800" b="0" i="0" u="none" strike="noStrike" cap="none">
                <a:solidFill>
                  <a:srgbClr val="2F6DEB"/>
                </a:solidFill>
                <a:latin typeface="Arial"/>
                <a:ea typeface="Arial"/>
                <a:cs typeface="Arial"/>
                <a:sym typeface="Arial"/>
              </a:rPr>
              <a:t>🔐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0" name="Google Shape;1180;p44"/>
          <p:cNvSpPr/>
          <p:nvPr/>
        </p:nvSpPr>
        <p:spPr>
          <a:xfrm>
            <a:off x="8884920" y="1655064"/>
            <a:ext cx="248107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18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偷取帳密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181" name="Google Shape;1181;p44"/>
          <p:cNvSpPr/>
          <p:nvPr/>
        </p:nvSpPr>
        <p:spPr>
          <a:xfrm>
            <a:off x="8884920" y="2011680"/>
            <a:ext cx="2481072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18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導向仿冒登入頁，要求輸入校園帳號密碼。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182" name="Google Shape;1182;p44"/>
          <p:cNvSpPr/>
          <p:nvPr/>
        </p:nvSpPr>
        <p:spPr>
          <a:xfrm>
            <a:off x="621792" y="3035808"/>
            <a:ext cx="3486912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 cap="flat" cmpd="sng">
            <a:solidFill>
              <a:srgbClr val="D5E1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183" name="Google Shape;1183;p44"/>
          <p:cNvSpPr/>
          <p:nvPr/>
        </p:nvSpPr>
        <p:spPr>
          <a:xfrm>
            <a:off x="804672" y="3200400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F6DEB"/>
              </a:buClr>
              <a:buSzPts val="2100"/>
              <a:buFont typeface="Arial"/>
              <a:buNone/>
            </a:pPr>
            <a:r>
              <a:rPr lang="en-US" sz="1800" b="0" i="0" u="none" strike="noStrike" cap="none">
                <a:solidFill>
                  <a:srgbClr val="2F6DEB"/>
                </a:solidFill>
                <a:latin typeface="Arial"/>
                <a:ea typeface="Arial"/>
                <a:cs typeface="Arial"/>
                <a:sym typeface="Arial"/>
              </a:rPr>
              <a:t>👀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4" name="Google Shape;1184;p44"/>
          <p:cNvSpPr/>
          <p:nvPr/>
        </p:nvSpPr>
        <p:spPr>
          <a:xfrm>
            <a:off x="1399032" y="3182112"/>
            <a:ext cx="248107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18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可疑點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185" name="Google Shape;1185;p44"/>
          <p:cNvSpPr/>
          <p:nvPr/>
        </p:nvSpPr>
        <p:spPr>
          <a:xfrm>
            <a:off x="1399032" y="3538728"/>
            <a:ext cx="2481072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18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網址怪、語氣怪、要求立即登入。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186" name="Google Shape;1186;p44"/>
          <p:cNvSpPr/>
          <p:nvPr/>
        </p:nvSpPr>
        <p:spPr>
          <a:xfrm>
            <a:off x="4364736" y="3035808"/>
            <a:ext cx="3486912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 cap="flat" cmpd="sng">
            <a:solidFill>
              <a:srgbClr val="D5E1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187" name="Google Shape;1187;p44"/>
          <p:cNvSpPr/>
          <p:nvPr/>
        </p:nvSpPr>
        <p:spPr>
          <a:xfrm>
            <a:off x="4547616" y="3200400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F6DEB"/>
              </a:buClr>
              <a:buSzPts val="2100"/>
              <a:buFont typeface="Arial"/>
              <a:buNone/>
            </a:pPr>
            <a:r>
              <a:rPr lang="en-US" sz="1800" b="0" i="0" u="none" strike="noStrike" cap="none">
                <a:solidFill>
                  <a:srgbClr val="2F6DEB"/>
                </a:solidFill>
                <a:latin typeface="Arial"/>
                <a:ea typeface="Arial"/>
                <a:cs typeface="Arial"/>
                <a:sym typeface="Arial"/>
              </a:rPr>
              <a:t>✅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8" name="Google Shape;1188;p44"/>
          <p:cNvSpPr/>
          <p:nvPr/>
        </p:nvSpPr>
        <p:spPr>
          <a:xfrm>
            <a:off x="5141976" y="3182112"/>
            <a:ext cx="248107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18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正確做法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189" name="Google Shape;1189;p44"/>
          <p:cNvSpPr/>
          <p:nvPr/>
        </p:nvSpPr>
        <p:spPr>
          <a:xfrm>
            <a:off x="5141976" y="3538728"/>
            <a:ext cx="2481072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18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自行輸入學校官方網址，不從信件連結登入。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190" name="Google Shape;1190;p44"/>
          <p:cNvSpPr/>
          <p:nvPr/>
        </p:nvSpPr>
        <p:spPr>
          <a:xfrm>
            <a:off x="8107680" y="3035808"/>
            <a:ext cx="3486912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 cap="flat" cmpd="sng">
            <a:solidFill>
              <a:srgbClr val="D5E1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191" name="Google Shape;1191;p44"/>
          <p:cNvSpPr/>
          <p:nvPr/>
        </p:nvSpPr>
        <p:spPr>
          <a:xfrm>
            <a:off x="8290560" y="3200400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F6DEB"/>
              </a:buClr>
              <a:buSzPts val="2100"/>
              <a:buFont typeface="Arial"/>
              <a:buNone/>
            </a:pPr>
            <a:r>
              <a:rPr lang="en-US" sz="1800" b="0" i="0" u="none" strike="noStrike" cap="none">
                <a:solidFill>
                  <a:srgbClr val="2F6DEB"/>
                </a:solidFill>
                <a:latin typeface="Arial"/>
                <a:ea typeface="Arial"/>
                <a:cs typeface="Arial"/>
                <a:sym typeface="Arial"/>
              </a:rPr>
              <a:t>📣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2" name="Google Shape;1192;p44"/>
          <p:cNvSpPr/>
          <p:nvPr/>
        </p:nvSpPr>
        <p:spPr>
          <a:xfrm>
            <a:off x="8884920" y="3182112"/>
            <a:ext cx="248107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18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回報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193" name="Google Shape;1193;p44"/>
          <p:cNvSpPr/>
          <p:nvPr/>
        </p:nvSpPr>
        <p:spPr>
          <a:xfrm>
            <a:off x="8884920" y="3538728"/>
            <a:ext cx="2481072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18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轉給學校資訊單位或資安窗口確認。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243" name="FooterPill"/>
          <p:cNvSpPr/>
          <p:nvPr/>
        </p:nvSpPr>
        <p:spPr>
          <a:xfrm>
            <a:off x="320040" y="6583532"/>
            <a:ext cx="2360000" cy="260000"/>
          </a:xfrm>
          <a:prstGeom prst="roundRect">
            <a:avLst>
              <a:gd name="adj" fmla="val 50000"/>
            </a:avLst>
          </a:prstGeom>
          <a:solidFill>
            <a:srgbClr val="173EA5">
              <a:alpha val="82000"/>
            </a:srgbClr>
          </a:solidFill>
          <a:ln>
            <a:noFill/>
          </a:ln>
        </p:spPr>
        <p:txBody>
          <a:bodyPr spcFirstLastPara="1" wrap="square" lIns="91440" tIns="18000" rIns="91440" bIns="180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900" b="1" i="0" u="none" strike="noStrike" cap="none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</a:rPr>
              <a:t>亞洲大學資訊發展處</a:t>
            </a:r>
            <a:endParaRPr sz="1000" b="1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9" name="Google Shape;1199;p45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BFF"/>
          </a:solidFill>
          <a:ln w="12700" cap="flat" cmpd="sng">
            <a:solidFill>
              <a:srgbClr val="F7FB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0" name="Google Shape;1200;p45"/>
          <p:cNvSpPr/>
          <p:nvPr/>
        </p:nvSpPr>
        <p:spPr>
          <a:xfrm>
            <a:off x="9326880" y="5257800"/>
            <a:ext cx="3840480" cy="1828800"/>
          </a:xfrm>
          <a:prstGeom prst="arc">
            <a:avLst>
              <a:gd name="adj1" fmla="val 16200000"/>
              <a:gd name="adj2" fmla="val 0"/>
            </a:avLst>
          </a:prstGeom>
          <a:noFill/>
          <a:ln w="15225" cap="flat" cmpd="sng">
            <a:solidFill>
              <a:srgbClr val="D9E4FF">
                <a:alpha val="65098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1" name="Google Shape;1201;p45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173EA5"/>
          </a:solidFill>
          <a:ln w="12700" cap="flat" cmpd="sng">
            <a:solidFill>
              <a:srgbClr val="173E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2" name="Google Shape;1202;p45"/>
          <p:cNvSpPr/>
          <p:nvPr/>
        </p:nvSpPr>
        <p:spPr>
          <a:xfrm>
            <a:off x="502920" y="320040"/>
            <a:ext cx="777240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2500"/>
              <a:buFont typeface="DFKai-SB"/>
              <a:buNone/>
            </a:pPr>
            <a:r>
              <a:rPr lang="en-US" sz="25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案例三：社群與定位過度揭露</a:t>
            </a:r>
            <a:endParaRPr sz="25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203" name="Google Shape;1203;p45"/>
          <p:cNvSpPr/>
          <p:nvPr/>
        </p:nvSpPr>
        <p:spPr>
          <a:xfrm>
            <a:off x="530352" y="896112"/>
            <a:ext cx="804672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B4DE6"/>
              </a:buClr>
              <a:buSzPts val="1600"/>
              <a:buFont typeface="DFKai-SB"/>
              <a:buNone/>
            </a:pPr>
            <a:r>
              <a:rPr lang="en-US" sz="2000" b="1" i="0" u="none" strike="noStrike" cap="none" dirty="0" err="1">
                <a:solidFill>
                  <a:srgbClr val="6B4DE6"/>
                </a:solidFill>
                <a:latin typeface="DFKai-SB"/>
                <a:ea typeface="DFKai-SB"/>
                <a:cs typeface="DFKai-SB"/>
                <a:sym typeface="DFKai-SB"/>
              </a:rPr>
              <a:t>不是詐騙，也可能變成風險</a:t>
            </a:r>
            <a:endParaRPr sz="20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cxnSp>
        <p:nvCxnSpPr>
          <p:cNvPr id="1204" name="Google Shape;1204;p45"/>
          <p:cNvCxnSpPr/>
          <p:nvPr/>
        </p:nvCxnSpPr>
        <p:spPr>
          <a:xfrm>
            <a:off x="530352" y="1252728"/>
            <a:ext cx="1463040" cy="0"/>
          </a:xfrm>
          <a:prstGeom prst="straightConnector1">
            <a:avLst/>
          </a:prstGeom>
          <a:noFill/>
          <a:ln w="25400" cap="flat" cmpd="sng">
            <a:solidFill>
              <a:srgbClr val="6B4DE6">
                <a:alpha val="85098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07" name="Google Shape;1207;p45"/>
          <p:cNvSpPr/>
          <p:nvPr/>
        </p:nvSpPr>
        <p:spPr>
          <a:xfrm>
            <a:off x="621792" y="1508760"/>
            <a:ext cx="3486912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 cap="flat" cmpd="sng">
            <a:solidFill>
              <a:srgbClr val="D5E1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208" name="Google Shape;1208;p45"/>
          <p:cNvSpPr/>
          <p:nvPr/>
        </p:nvSpPr>
        <p:spPr>
          <a:xfrm>
            <a:off x="804672" y="1673352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F6DEB"/>
              </a:buClr>
              <a:buSzPts val="2100"/>
              <a:buFont typeface="Arial"/>
              <a:buNone/>
            </a:pPr>
            <a:r>
              <a:rPr lang="en-US" sz="1800" b="0" i="0" u="none" strike="noStrike" cap="none">
                <a:solidFill>
                  <a:srgbClr val="2F6DEB"/>
                </a:solidFill>
                <a:latin typeface="Arial"/>
                <a:ea typeface="Arial"/>
                <a:cs typeface="Arial"/>
                <a:sym typeface="Arial"/>
              </a:rPr>
              <a:t>📍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9" name="Google Shape;1209;p45"/>
          <p:cNvSpPr/>
          <p:nvPr/>
        </p:nvSpPr>
        <p:spPr>
          <a:xfrm>
            <a:off x="1399032" y="1655064"/>
            <a:ext cx="248107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18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公開打卡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210" name="Google Shape;1210;p45"/>
          <p:cNvSpPr/>
          <p:nvPr/>
        </p:nvSpPr>
        <p:spPr>
          <a:xfrm>
            <a:off x="1399032" y="2011680"/>
            <a:ext cx="2481072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18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透露你現在在哪裡。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211" name="Google Shape;1211;p45"/>
          <p:cNvSpPr/>
          <p:nvPr/>
        </p:nvSpPr>
        <p:spPr>
          <a:xfrm>
            <a:off x="4364736" y="1508760"/>
            <a:ext cx="3486912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 cap="flat" cmpd="sng">
            <a:solidFill>
              <a:srgbClr val="D5E1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212" name="Google Shape;1212;p45"/>
          <p:cNvSpPr/>
          <p:nvPr/>
        </p:nvSpPr>
        <p:spPr>
          <a:xfrm>
            <a:off x="4547616" y="1673352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F6DEB"/>
              </a:buClr>
              <a:buSzPts val="2100"/>
              <a:buFont typeface="Arial"/>
              <a:buNone/>
            </a:pPr>
            <a:r>
              <a:rPr lang="en-US" sz="1800" b="0" i="0" u="none" strike="noStrike" cap="none">
                <a:solidFill>
                  <a:srgbClr val="2F6DEB"/>
                </a:solidFill>
                <a:latin typeface="Arial"/>
                <a:ea typeface="Arial"/>
                <a:cs typeface="Arial"/>
                <a:sym typeface="Arial"/>
              </a:rPr>
              <a:t>🗓️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3" name="Google Shape;1213;p45"/>
          <p:cNvSpPr/>
          <p:nvPr/>
        </p:nvSpPr>
        <p:spPr>
          <a:xfrm>
            <a:off x="5141976" y="1655064"/>
            <a:ext cx="248107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18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固定行程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214" name="Google Shape;1214;p45"/>
          <p:cNvSpPr/>
          <p:nvPr/>
        </p:nvSpPr>
        <p:spPr>
          <a:xfrm>
            <a:off x="5141976" y="2011680"/>
            <a:ext cx="2481072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18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課表、打工班表、通勤習慣被看見。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215" name="Google Shape;1215;p45"/>
          <p:cNvSpPr/>
          <p:nvPr/>
        </p:nvSpPr>
        <p:spPr>
          <a:xfrm>
            <a:off x="8107680" y="1508760"/>
            <a:ext cx="3486912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 cap="flat" cmpd="sng">
            <a:solidFill>
              <a:srgbClr val="D5E1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216" name="Google Shape;1216;p45"/>
          <p:cNvSpPr/>
          <p:nvPr/>
        </p:nvSpPr>
        <p:spPr>
          <a:xfrm>
            <a:off x="8290560" y="1673352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F6DEB"/>
              </a:buClr>
              <a:buSzPts val="2100"/>
              <a:buFont typeface="Arial"/>
              <a:buNone/>
            </a:pPr>
            <a:r>
              <a:rPr lang="en-US" sz="1800" b="0" i="0" u="none" strike="noStrike" cap="none">
                <a:solidFill>
                  <a:srgbClr val="2F6DEB"/>
                </a:solidFill>
                <a:latin typeface="Arial"/>
                <a:ea typeface="Arial"/>
                <a:cs typeface="Arial"/>
                <a:sym typeface="Arial"/>
              </a:rPr>
              <a:t>🖼️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7" name="Google Shape;1217;p45"/>
          <p:cNvSpPr/>
          <p:nvPr/>
        </p:nvSpPr>
        <p:spPr>
          <a:xfrm>
            <a:off x="8884920" y="1655064"/>
            <a:ext cx="248107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18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照片背景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218" name="Google Shape;1218;p45"/>
          <p:cNvSpPr/>
          <p:nvPr/>
        </p:nvSpPr>
        <p:spPr>
          <a:xfrm>
            <a:off x="8884920" y="2011680"/>
            <a:ext cx="2481072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18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宿舍、車牌、證件、桌面資訊可能入鏡。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219" name="Google Shape;1219;p45"/>
          <p:cNvSpPr/>
          <p:nvPr/>
        </p:nvSpPr>
        <p:spPr>
          <a:xfrm>
            <a:off x="621792" y="3035808"/>
            <a:ext cx="3486912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 cap="flat" cmpd="sng">
            <a:solidFill>
              <a:srgbClr val="D5E1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220" name="Google Shape;1220;p45"/>
          <p:cNvSpPr/>
          <p:nvPr/>
        </p:nvSpPr>
        <p:spPr>
          <a:xfrm>
            <a:off x="804672" y="3200400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F6DEB"/>
              </a:buClr>
              <a:buSzPts val="2100"/>
              <a:buFont typeface="Arial"/>
              <a:buNone/>
            </a:pPr>
            <a:r>
              <a:rPr lang="en-US" sz="1800" b="0" i="0" u="none" strike="noStrike" cap="none">
                <a:solidFill>
                  <a:srgbClr val="2F6DEB"/>
                </a:solidFill>
                <a:latin typeface="Arial"/>
                <a:ea typeface="Arial"/>
                <a:cs typeface="Arial"/>
                <a:sym typeface="Arial"/>
              </a:rPr>
              <a:t>👥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45"/>
          <p:cNvSpPr/>
          <p:nvPr/>
        </p:nvSpPr>
        <p:spPr>
          <a:xfrm>
            <a:off x="1399032" y="3182112"/>
            <a:ext cx="248107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18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朋友標記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222" name="Google Shape;1222;p45"/>
          <p:cNvSpPr/>
          <p:nvPr/>
        </p:nvSpPr>
        <p:spPr>
          <a:xfrm>
            <a:off x="1399032" y="3538728"/>
            <a:ext cx="2481072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18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你沒發文，朋友也可能標記你。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223" name="Google Shape;1223;p45"/>
          <p:cNvSpPr/>
          <p:nvPr/>
        </p:nvSpPr>
        <p:spPr>
          <a:xfrm>
            <a:off x="4364736" y="3035808"/>
            <a:ext cx="3486912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 cap="flat" cmpd="sng">
            <a:solidFill>
              <a:srgbClr val="D5E1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224" name="Google Shape;1224;p45"/>
          <p:cNvSpPr/>
          <p:nvPr/>
        </p:nvSpPr>
        <p:spPr>
          <a:xfrm>
            <a:off x="4547616" y="3200400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F6DEB"/>
              </a:buClr>
              <a:buSzPts val="2100"/>
              <a:buFont typeface="Arial"/>
              <a:buNone/>
            </a:pPr>
            <a:r>
              <a:rPr lang="en-US" sz="1800" b="0" i="0" u="none" strike="noStrike" cap="none">
                <a:solidFill>
                  <a:srgbClr val="2F6DEB"/>
                </a:solidFill>
                <a:latin typeface="Arial"/>
                <a:ea typeface="Arial"/>
                <a:cs typeface="Arial"/>
                <a:sym typeface="Arial"/>
              </a:rPr>
              <a:t>🔒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5" name="Google Shape;1225;p45"/>
          <p:cNvSpPr/>
          <p:nvPr/>
        </p:nvSpPr>
        <p:spPr>
          <a:xfrm>
            <a:off x="5141976" y="3182112"/>
            <a:ext cx="248107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18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設定檢查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226" name="Google Shape;1226;p45"/>
          <p:cNvSpPr/>
          <p:nvPr/>
        </p:nvSpPr>
        <p:spPr>
          <a:xfrm>
            <a:off x="5141976" y="3538728"/>
            <a:ext cx="2481072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18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檢查公開範圍、標記審核、限動名單。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227" name="Google Shape;1227;p45"/>
          <p:cNvSpPr/>
          <p:nvPr/>
        </p:nvSpPr>
        <p:spPr>
          <a:xfrm>
            <a:off x="8107680" y="3035808"/>
            <a:ext cx="3486912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 cap="flat" cmpd="sng">
            <a:solidFill>
              <a:srgbClr val="D5E1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228" name="Google Shape;1228;p45"/>
          <p:cNvSpPr/>
          <p:nvPr/>
        </p:nvSpPr>
        <p:spPr>
          <a:xfrm>
            <a:off x="8290560" y="3200400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F6DEB"/>
              </a:buClr>
              <a:buSzPts val="2100"/>
              <a:buFont typeface="Arial"/>
              <a:buNone/>
            </a:pPr>
            <a:r>
              <a:rPr lang="en-US" sz="1800" b="0" i="0" u="none" strike="noStrike" cap="none">
                <a:solidFill>
                  <a:srgbClr val="2F6DEB"/>
                </a:solidFill>
                <a:latin typeface="Arial"/>
                <a:ea typeface="Arial"/>
                <a:cs typeface="Arial"/>
                <a:sym typeface="Arial"/>
              </a:rPr>
              <a:t>💡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p45"/>
          <p:cNvSpPr/>
          <p:nvPr/>
        </p:nvSpPr>
        <p:spPr>
          <a:xfrm>
            <a:off x="8884920" y="3182112"/>
            <a:ext cx="248107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18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分享前想想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230" name="Google Shape;1230;p45"/>
          <p:cNvSpPr/>
          <p:nvPr/>
        </p:nvSpPr>
        <p:spPr>
          <a:xfrm>
            <a:off x="8884920" y="3538728"/>
            <a:ext cx="2481072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18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誰看得到？會留多久？能不能被拼圖？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280" name="FooterPill"/>
          <p:cNvSpPr/>
          <p:nvPr/>
        </p:nvSpPr>
        <p:spPr>
          <a:xfrm>
            <a:off x="320040" y="6583532"/>
            <a:ext cx="2360000" cy="260000"/>
          </a:xfrm>
          <a:prstGeom prst="roundRect">
            <a:avLst>
              <a:gd name="adj" fmla="val 50000"/>
            </a:avLst>
          </a:prstGeom>
          <a:solidFill>
            <a:srgbClr val="173EA5">
              <a:alpha val="82000"/>
            </a:srgbClr>
          </a:solidFill>
          <a:ln>
            <a:noFill/>
          </a:ln>
        </p:spPr>
        <p:txBody>
          <a:bodyPr spcFirstLastPara="1" wrap="square" lIns="91440" tIns="18000" rIns="91440" bIns="180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900" b="1" i="0" u="none" strike="noStrike" cap="none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</a:rPr>
              <a:t>亞洲大學資訊發展處</a:t>
            </a:r>
            <a:endParaRPr sz="1000" b="1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2603598" cy="430887"/>
          </a:xfrm>
          <a:prstGeom prst="rect">
            <a:avLst/>
          </a:prstGeom>
          <a:solidFill>
            <a:srgbClr val="1E3A5F"/>
          </a:solidFill>
        </p:spPr>
        <p:txBody>
          <a:bodyPr wrap="none">
            <a:spAutoFit/>
          </a:bodyPr>
          <a:lstStyle/>
          <a:p>
            <a:pPr algn="l"/>
            <a:r>
              <a:rPr sz="2200" b="1" dirty="0">
                <a:solidFill>
                  <a:srgbClr val="FFFFFF"/>
                </a:solidFill>
              </a:rPr>
              <a:t>  📝  1  </a:t>
            </a:r>
            <a:r>
              <a:rPr sz="2200" b="1" dirty="0" err="1">
                <a:solidFill>
                  <a:srgbClr val="FFFFFF"/>
                </a:solidFill>
              </a:rPr>
              <a:t>練習與複習</a:t>
            </a:r>
            <a:endParaRPr sz="2200" b="1" dirty="0">
              <a:solidFill>
                <a:srgbClr val="FFFFFF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0000" y="1150000"/>
            <a:ext cx="1123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dirty="0">
                <a:solidFill>
                  <a:srgbClr val="1A237E"/>
                </a:solidFill>
              </a:rPr>
              <a:t>Q1.  「</a:t>
            </a:r>
            <a:r>
              <a:rPr sz="2000" b="1" dirty="0" err="1">
                <a:solidFill>
                  <a:srgbClr val="1A237E"/>
                </a:solidFill>
              </a:rPr>
              <a:t>假包裹通知」詐騙要求你付</a:t>
            </a:r>
            <a:r>
              <a:rPr sz="2000" b="1" dirty="0">
                <a:solidFill>
                  <a:srgbClr val="1A237E"/>
                </a:solidFill>
              </a:rPr>
              <a:t> 10 </a:t>
            </a:r>
            <a:r>
              <a:rPr sz="2000" b="1" dirty="0" err="1">
                <a:solidFill>
                  <a:srgbClr val="1A237E"/>
                </a:solidFill>
              </a:rPr>
              <a:t>元運費，其真正目的是什麼</a:t>
            </a:r>
            <a:r>
              <a:rPr sz="2000" b="1" dirty="0">
                <a:solidFill>
                  <a:srgbClr val="1A237E"/>
                </a:solidFill>
              </a:rPr>
              <a:t>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00" y="1570000"/>
            <a:ext cx="110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dirty="0">
                <a:solidFill>
                  <a:srgbClr val="333333"/>
                </a:solidFill>
              </a:rPr>
              <a:t>      A. </a:t>
            </a:r>
            <a:r>
              <a:rPr sz="1800" dirty="0" err="1">
                <a:solidFill>
                  <a:srgbClr val="333333"/>
                </a:solidFill>
              </a:rPr>
              <a:t>賺取運費收入</a:t>
            </a:r>
            <a:endParaRPr sz="1800" dirty="0">
              <a:solidFill>
                <a:srgbClr val="333333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0000" y="2102431"/>
            <a:ext cx="11072000" cy="369332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sz="1800" b="1" dirty="0">
                <a:solidFill>
                  <a:srgbClr val="1B5E20"/>
                </a:solidFill>
              </a:rPr>
              <a:t>✓  B. </a:t>
            </a:r>
            <a:r>
              <a:rPr sz="1800" b="1" dirty="0" err="1">
                <a:solidFill>
                  <a:srgbClr val="1B5E20"/>
                </a:solidFill>
              </a:rPr>
              <a:t>騙取你的完整信用卡資訊</a:t>
            </a:r>
            <a:endParaRPr sz="1800" b="1" dirty="0">
              <a:solidFill>
                <a:srgbClr val="1B5E2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0000" y="2634862"/>
            <a:ext cx="110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>
                <a:solidFill>
                  <a:srgbClr val="333333"/>
                </a:solidFill>
              </a:rPr>
              <a:t>      C. 確認你的送貨地址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00" y="3167293"/>
            <a:ext cx="110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>
                <a:solidFill>
                  <a:srgbClr val="333333"/>
                </a:solidFill>
              </a:rPr>
              <a:t>      D. 測試你的手機是否正常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00" y="3699723"/>
            <a:ext cx="11072000" cy="369332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sz="1800" i="1" dirty="0">
                <a:solidFill>
                  <a:srgbClr val="4E342E"/>
                </a:solidFill>
              </a:rPr>
              <a:t>💡  </a:t>
            </a:r>
            <a:r>
              <a:rPr sz="1800" i="1" dirty="0" err="1">
                <a:solidFill>
                  <a:srgbClr val="4E342E"/>
                </a:solidFill>
              </a:rPr>
              <a:t>解析：小額付款是誘餌，目的是讓你輸入卡號、效期、安全碼，後續盜刷的金額才是真正損失</a:t>
            </a:r>
            <a:r>
              <a:rPr sz="1800" i="1" dirty="0">
                <a:solidFill>
                  <a:srgbClr val="4E342E"/>
                </a:solidFill>
              </a:rPr>
              <a:t>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6588000"/>
            <a:ext cx="12192000" cy="270000"/>
          </a:xfrm>
          <a:prstGeom prst="rect">
            <a:avLst/>
          </a:prstGeom>
          <a:solidFill>
            <a:srgbClr val="EEEEEE"/>
          </a:solidFill>
        </p:spPr>
        <p:txBody>
          <a:bodyPr wrap="none">
            <a:spAutoFit/>
          </a:bodyPr>
          <a:lstStyle/>
          <a:p>
            <a:pPr algn="r"/>
            <a:r>
              <a:rPr sz="1100">
                <a:solidFill>
                  <a:srgbClr val="757575"/>
                </a:solidFill>
              </a:rPr>
              <a:t>亞洲大學資訊發展處　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5" name="Google Shape;1125;p43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BFF"/>
          </a:solidFill>
          <a:ln w="12700" cap="flat" cmpd="sng">
            <a:solidFill>
              <a:srgbClr val="F7FB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6" name="Google Shape;1126;p43"/>
          <p:cNvSpPr/>
          <p:nvPr/>
        </p:nvSpPr>
        <p:spPr>
          <a:xfrm>
            <a:off x="9326880" y="5257800"/>
            <a:ext cx="3840480" cy="1828800"/>
          </a:xfrm>
          <a:prstGeom prst="arc">
            <a:avLst>
              <a:gd name="adj1" fmla="val 16200000"/>
              <a:gd name="adj2" fmla="val 0"/>
            </a:avLst>
          </a:prstGeom>
          <a:noFill/>
          <a:ln w="15225" cap="flat" cmpd="sng">
            <a:solidFill>
              <a:srgbClr val="D9E4FF">
                <a:alpha val="65098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7" name="Google Shape;1127;p43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173EA5"/>
          </a:solidFill>
          <a:ln w="12700" cap="flat" cmpd="sng">
            <a:solidFill>
              <a:srgbClr val="173E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8" name="Google Shape;1128;p43"/>
          <p:cNvSpPr/>
          <p:nvPr/>
        </p:nvSpPr>
        <p:spPr>
          <a:xfrm>
            <a:off x="502920" y="320040"/>
            <a:ext cx="777240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2500"/>
              <a:buFont typeface="DFKai-SB"/>
              <a:buNone/>
            </a:pPr>
            <a:r>
              <a:rPr lang="en-US" sz="25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案例四：投資詐騙與 AI 名人代言</a:t>
            </a:r>
            <a:endParaRPr sz="25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129" name="Google Shape;1129;p43"/>
          <p:cNvSpPr/>
          <p:nvPr/>
        </p:nvSpPr>
        <p:spPr>
          <a:xfrm>
            <a:off x="530352" y="896112"/>
            <a:ext cx="804672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B4DE6"/>
              </a:buClr>
              <a:buSzPts val="1600"/>
              <a:buFont typeface="DFKai-SB"/>
              <a:buNone/>
            </a:pPr>
            <a:r>
              <a:rPr lang="en-US" sz="2000" b="1" i="0" u="none" strike="noStrike" cap="none" dirty="0" err="1">
                <a:solidFill>
                  <a:srgbClr val="6B4DE6"/>
                </a:solidFill>
                <a:latin typeface="DFKai-SB"/>
                <a:ea typeface="DFKai-SB"/>
                <a:cs typeface="DFKai-SB"/>
                <a:sym typeface="DFKai-SB"/>
              </a:rPr>
              <a:t>看起來像名人，其實是</a:t>
            </a:r>
            <a:r>
              <a:rPr lang="en-US" sz="2000" b="1" i="0" u="none" strike="noStrike" cap="none" dirty="0">
                <a:solidFill>
                  <a:srgbClr val="6B4DE6"/>
                </a:solidFill>
                <a:latin typeface="DFKai-SB"/>
                <a:ea typeface="DFKai-SB"/>
                <a:cs typeface="DFKai-SB"/>
                <a:sym typeface="DFKai-SB"/>
              </a:rPr>
              <a:t> AI </a:t>
            </a:r>
            <a:r>
              <a:rPr lang="en-US" sz="2000" b="1" i="0" u="none" strike="noStrike" cap="none" dirty="0" err="1">
                <a:solidFill>
                  <a:srgbClr val="6B4DE6"/>
                </a:solidFill>
                <a:latin typeface="DFKai-SB"/>
                <a:ea typeface="DFKai-SB"/>
                <a:cs typeface="DFKai-SB"/>
                <a:sym typeface="DFKai-SB"/>
              </a:rPr>
              <a:t>合成</a:t>
            </a:r>
            <a:endParaRPr sz="20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cxnSp>
        <p:nvCxnSpPr>
          <p:cNvPr id="1130" name="Google Shape;1130;p43"/>
          <p:cNvCxnSpPr/>
          <p:nvPr/>
        </p:nvCxnSpPr>
        <p:spPr>
          <a:xfrm>
            <a:off x="530352" y="1252728"/>
            <a:ext cx="1463040" cy="0"/>
          </a:xfrm>
          <a:prstGeom prst="straightConnector1">
            <a:avLst/>
          </a:prstGeom>
          <a:noFill/>
          <a:ln w="25400" cap="flat" cmpd="sng">
            <a:solidFill>
              <a:srgbClr val="6B4DE6">
                <a:alpha val="85098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33" name="Google Shape;1133;p43"/>
          <p:cNvSpPr/>
          <p:nvPr/>
        </p:nvSpPr>
        <p:spPr>
          <a:xfrm>
            <a:off x="621792" y="1508760"/>
            <a:ext cx="3486912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 cap="flat" cmpd="sng">
            <a:solidFill>
              <a:srgbClr val="D5E1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134" name="Google Shape;1134;p43"/>
          <p:cNvSpPr/>
          <p:nvPr/>
        </p:nvSpPr>
        <p:spPr>
          <a:xfrm>
            <a:off x="804672" y="1673352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F6DEB"/>
              </a:buClr>
              <a:buSzPts val="2100"/>
              <a:buFont typeface="Arial"/>
              <a:buNone/>
            </a:pPr>
            <a:r>
              <a:rPr lang="en-US" sz="1800" b="0" i="0" u="none" strike="noStrike" cap="none">
                <a:solidFill>
                  <a:srgbClr val="2F6DEB"/>
                </a:solidFill>
                <a:latin typeface="Arial"/>
                <a:ea typeface="Arial"/>
                <a:cs typeface="Arial"/>
                <a:sym typeface="Arial"/>
              </a:rPr>
              <a:t>📺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5" name="Google Shape;1135;p43"/>
          <p:cNvSpPr/>
          <p:nvPr/>
        </p:nvSpPr>
        <p:spPr>
          <a:xfrm>
            <a:off x="1399032" y="1655064"/>
            <a:ext cx="248107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18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看廣告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136" name="Google Shape;1136;p43"/>
          <p:cNvSpPr/>
          <p:nvPr/>
        </p:nvSpPr>
        <p:spPr>
          <a:xfrm>
            <a:off x="1399032" y="2011680"/>
            <a:ext cx="2481072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18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FB／IG 看到「名人推薦」投資影片或文章。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137" name="Google Shape;1137;p43"/>
          <p:cNvSpPr/>
          <p:nvPr/>
        </p:nvSpPr>
        <p:spPr>
          <a:xfrm>
            <a:off x="4364736" y="1508760"/>
            <a:ext cx="3486912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 cap="flat" cmpd="sng">
            <a:solidFill>
              <a:srgbClr val="D5E1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138" name="Google Shape;1138;p43"/>
          <p:cNvSpPr/>
          <p:nvPr/>
        </p:nvSpPr>
        <p:spPr>
          <a:xfrm>
            <a:off x="4547616" y="1673352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F6DEB"/>
              </a:buClr>
              <a:buSzPts val="2100"/>
              <a:buFont typeface="Arial"/>
              <a:buNone/>
            </a:pPr>
            <a:r>
              <a:rPr lang="en-US" sz="1800" b="0" i="0" u="none" strike="noStrike" cap="none">
                <a:solidFill>
                  <a:srgbClr val="2F6DEB"/>
                </a:solidFill>
                <a:latin typeface="Arial"/>
                <a:ea typeface="Arial"/>
                <a:cs typeface="Arial"/>
                <a:sym typeface="Arial"/>
              </a:rPr>
              <a:t>💬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9" name="Google Shape;1139;p43"/>
          <p:cNvSpPr/>
          <p:nvPr/>
        </p:nvSpPr>
        <p:spPr>
          <a:xfrm>
            <a:off x="5141976" y="1655064"/>
            <a:ext cx="248107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18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加群組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140" name="Google Shape;1140;p43"/>
          <p:cNvSpPr/>
          <p:nvPr/>
        </p:nvSpPr>
        <p:spPr>
          <a:xfrm>
            <a:off x="5141976" y="2011680"/>
            <a:ext cx="2481072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18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被引導加入 LINE 群組，由「老師」帶你下單。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141" name="Google Shape;1141;p43"/>
          <p:cNvSpPr/>
          <p:nvPr/>
        </p:nvSpPr>
        <p:spPr>
          <a:xfrm>
            <a:off x="8107680" y="1508760"/>
            <a:ext cx="3486912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 cap="flat" cmpd="sng">
            <a:solidFill>
              <a:srgbClr val="D5E1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142" name="Google Shape;1142;p43"/>
          <p:cNvSpPr/>
          <p:nvPr/>
        </p:nvSpPr>
        <p:spPr>
          <a:xfrm>
            <a:off x="8290560" y="1673352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F6DEB"/>
              </a:buClr>
              <a:buSzPts val="2100"/>
              <a:buFont typeface="Arial"/>
              <a:buNone/>
            </a:pPr>
            <a:r>
              <a:rPr lang="en-US" sz="1800" b="0" i="0" u="none" strike="noStrike" cap="none">
                <a:solidFill>
                  <a:srgbClr val="2F6DEB"/>
                </a:solidFill>
                <a:latin typeface="Arial"/>
                <a:ea typeface="Arial"/>
                <a:cs typeface="Arial"/>
                <a:sym typeface="Arial"/>
              </a:rPr>
              <a:t>📈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43"/>
          <p:cNvSpPr/>
          <p:nvPr/>
        </p:nvSpPr>
        <p:spPr>
          <a:xfrm>
            <a:off x="8884920" y="1655064"/>
            <a:ext cx="248107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18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試水溫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144" name="Google Shape;1144;p43"/>
          <p:cNvSpPr/>
          <p:nvPr/>
        </p:nvSpPr>
        <p:spPr>
          <a:xfrm>
            <a:off x="8884920" y="2011680"/>
            <a:ext cx="2481072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18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前幾次小額獲利讓你提領，建立信任感。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145" name="Google Shape;1145;p43"/>
          <p:cNvSpPr/>
          <p:nvPr/>
        </p:nvSpPr>
        <p:spPr>
          <a:xfrm>
            <a:off x="621792" y="3035808"/>
            <a:ext cx="3486912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 cap="flat" cmpd="sng">
            <a:solidFill>
              <a:srgbClr val="D5E1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146" name="Google Shape;1146;p43"/>
          <p:cNvSpPr/>
          <p:nvPr/>
        </p:nvSpPr>
        <p:spPr>
          <a:xfrm>
            <a:off x="804672" y="3200400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F6DEB"/>
              </a:buClr>
              <a:buSzPts val="2100"/>
              <a:buFont typeface="Arial"/>
              <a:buNone/>
            </a:pPr>
            <a:r>
              <a:rPr lang="en-US" sz="1800" b="0" i="0" u="none" strike="noStrike" cap="none">
                <a:solidFill>
                  <a:srgbClr val="2F6DEB"/>
                </a:solidFill>
                <a:latin typeface="Arial"/>
                <a:ea typeface="Arial"/>
                <a:cs typeface="Arial"/>
                <a:sym typeface="Arial"/>
              </a:rPr>
              <a:t>💰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7" name="Google Shape;1147;p43"/>
          <p:cNvSpPr/>
          <p:nvPr/>
        </p:nvSpPr>
        <p:spPr>
          <a:xfrm>
            <a:off x="1399032" y="3182112"/>
            <a:ext cx="248107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18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加碼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148" name="Google Shape;1148;p43"/>
          <p:cNvSpPr/>
          <p:nvPr/>
        </p:nvSpPr>
        <p:spPr>
          <a:xfrm>
            <a:off x="1399032" y="3538728"/>
            <a:ext cx="2481072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18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誘導你投入大筆資金，甚至借貸投入。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149" name="Google Shape;1149;p43"/>
          <p:cNvSpPr/>
          <p:nvPr/>
        </p:nvSpPr>
        <p:spPr>
          <a:xfrm>
            <a:off x="4364736" y="3035808"/>
            <a:ext cx="3486912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 cap="flat" cmpd="sng">
            <a:solidFill>
              <a:srgbClr val="D5E1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150" name="Google Shape;1150;p43"/>
          <p:cNvSpPr/>
          <p:nvPr/>
        </p:nvSpPr>
        <p:spPr>
          <a:xfrm>
            <a:off x="4547616" y="3200400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F6DEB"/>
              </a:buClr>
              <a:buSzPts val="2100"/>
              <a:buFont typeface="Arial"/>
              <a:buNone/>
            </a:pPr>
            <a:r>
              <a:rPr lang="en-US" sz="1800" b="0" i="0" u="none" strike="noStrike" cap="none">
                <a:solidFill>
                  <a:srgbClr val="2F6DEB"/>
                </a:solidFill>
                <a:latin typeface="Arial"/>
                <a:ea typeface="Arial"/>
                <a:cs typeface="Arial"/>
                <a:sym typeface="Arial"/>
              </a:rPr>
              <a:t>🚫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1" name="Google Shape;1151;p43"/>
          <p:cNvSpPr/>
          <p:nvPr/>
        </p:nvSpPr>
        <p:spPr>
          <a:xfrm>
            <a:off x="5141976" y="3182112"/>
            <a:ext cx="248107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18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鎖出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152" name="Google Shape;1152;p43"/>
          <p:cNvSpPr/>
          <p:nvPr/>
        </p:nvSpPr>
        <p:spPr>
          <a:xfrm>
            <a:off x="5141976" y="3538728"/>
            <a:ext cx="2481072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18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要提領時帳號被鎖、客服消失、平台關閉。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153" name="Google Shape;1153;p43"/>
          <p:cNvSpPr/>
          <p:nvPr/>
        </p:nvSpPr>
        <p:spPr>
          <a:xfrm>
            <a:off x="8107680" y="3035808"/>
            <a:ext cx="3486912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 cap="flat" cmpd="sng">
            <a:solidFill>
              <a:srgbClr val="D5E1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154" name="Google Shape;1154;p43"/>
          <p:cNvSpPr/>
          <p:nvPr/>
        </p:nvSpPr>
        <p:spPr>
          <a:xfrm>
            <a:off x="8290560" y="3200400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F6DEB"/>
              </a:buClr>
              <a:buSzPts val="2100"/>
              <a:buFont typeface="Arial"/>
              <a:buNone/>
            </a:pPr>
            <a:r>
              <a:rPr lang="en-US" sz="1800" b="0" i="0" u="none" strike="noStrike" cap="none">
                <a:solidFill>
                  <a:srgbClr val="2F6DEB"/>
                </a:solidFill>
                <a:latin typeface="Arial"/>
                <a:ea typeface="Arial"/>
                <a:cs typeface="Arial"/>
                <a:sym typeface="Arial"/>
              </a:rPr>
              <a:t>🛡️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5" name="Google Shape;1155;p43"/>
          <p:cNvSpPr/>
          <p:nvPr/>
        </p:nvSpPr>
        <p:spPr>
          <a:xfrm>
            <a:off x="8884920" y="3182112"/>
            <a:ext cx="248107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18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鐵則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156" name="Google Shape;1156;p43"/>
          <p:cNvSpPr/>
          <p:nvPr/>
        </p:nvSpPr>
        <p:spPr>
          <a:xfrm>
            <a:off x="8884920" y="3538728"/>
            <a:ext cx="2481072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18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合法投資不會在 LINE 群叫你下單，名人不會私下帶單。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206" name="FooterPill"/>
          <p:cNvSpPr/>
          <p:nvPr/>
        </p:nvSpPr>
        <p:spPr>
          <a:xfrm>
            <a:off x="320040" y="6583532"/>
            <a:ext cx="2360000" cy="260000"/>
          </a:xfrm>
          <a:prstGeom prst="roundRect">
            <a:avLst>
              <a:gd name="adj" fmla="val 50000"/>
            </a:avLst>
          </a:prstGeom>
          <a:solidFill>
            <a:srgbClr val="173EA5">
              <a:alpha val="82000"/>
            </a:srgbClr>
          </a:solidFill>
          <a:ln>
            <a:noFill/>
          </a:ln>
        </p:spPr>
        <p:txBody>
          <a:bodyPr spcFirstLastPara="1" wrap="square" lIns="91440" tIns="18000" rIns="91440" bIns="180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900" b="1" i="0" u="none" strike="noStrike" cap="none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</a:rPr>
              <a:t>亞洲大學資訊發展處</a:t>
            </a:r>
            <a:endParaRPr sz="1000" b="1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44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BFF"/>
          </a:solidFill>
          <a:ln w="12700" cap="flat" cmpd="sng">
            <a:solidFill>
              <a:srgbClr val="F7FB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3" name="Google Shape;1163;p44"/>
          <p:cNvSpPr/>
          <p:nvPr/>
        </p:nvSpPr>
        <p:spPr>
          <a:xfrm>
            <a:off x="9326880" y="5257800"/>
            <a:ext cx="3840480" cy="1828800"/>
          </a:xfrm>
          <a:prstGeom prst="arc">
            <a:avLst>
              <a:gd name="adj1" fmla="val 16200000"/>
              <a:gd name="adj2" fmla="val 0"/>
            </a:avLst>
          </a:prstGeom>
          <a:noFill/>
          <a:ln w="15225" cap="flat" cmpd="sng">
            <a:solidFill>
              <a:srgbClr val="D9E4FF">
                <a:alpha val="65098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4" name="Google Shape;1164;p44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173EA5"/>
          </a:solidFill>
          <a:ln w="12700" cap="flat" cmpd="sng">
            <a:solidFill>
              <a:srgbClr val="173E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5" name="Google Shape;1165;p44"/>
          <p:cNvSpPr/>
          <p:nvPr/>
        </p:nvSpPr>
        <p:spPr>
          <a:xfrm>
            <a:off x="502920" y="320040"/>
            <a:ext cx="777240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2500"/>
              <a:buFont typeface="DFKai-SB"/>
              <a:buNone/>
            </a:pPr>
            <a:r>
              <a:rPr lang="en-US" sz="25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案例五：打工與求職詐騙</a:t>
            </a:r>
            <a:endParaRPr sz="25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166" name="Google Shape;1166;p44"/>
          <p:cNvSpPr/>
          <p:nvPr/>
        </p:nvSpPr>
        <p:spPr>
          <a:xfrm>
            <a:off x="530352" y="896112"/>
            <a:ext cx="804672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B4DE6"/>
              </a:buClr>
              <a:buSzPts val="1600"/>
              <a:buFont typeface="DFKai-SB"/>
              <a:buNone/>
            </a:pPr>
            <a:r>
              <a:rPr lang="en-US" sz="2000" b="1" i="0" u="none" strike="noStrike" cap="none" dirty="0" err="1">
                <a:solidFill>
                  <a:srgbClr val="6B4DE6"/>
                </a:solidFill>
                <a:latin typeface="DFKai-SB"/>
                <a:ea typeface="DFKai-SB"/>
                <a:cs typeface="DFKai-SB"/>
                <a:sym typeface="DFKai-SB"/>
              </a:rPr>
              <a:t>高薪輕鬆，通常是陷阱</a:t>
            </a:r>
            <a:endParaRPr sz="20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cxnSp>
        <p:nvCxnSpPr>
          <p:cNvPr id="1167" name="Google Shape;1167;p44"/>
          <p:cNvCxnSpPr/>
          <p:nvPr/>
        </p:nvCxnSpPr>
        <p:spPr>
          <a:xfrm>
            <a:off x="530352" y="1252728"/>
            <a:ext cx="1463040" cy="0"/>
          </a:xfrm>
          <a:prstGeom prst="straightConnector1">
            <a:avLst/>
          </a:prstGeom>
          <a:noFill/>
          <a:ln w="25400" cap="flat" cmpd="sng">
            <a:solidFill>
              <a:srgbClr val="6B4DE6">
                <a:alpha val="85098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70" name="Google Shape;1170;p44"/>
          <p:cNvSpPr/>
          <p:nvPr/>
        </p:nvSpPr>
        <p:spPr>
          <a:xfrm>
            <a:off x="621792" y="1508760"/>
            <a:ext cx="3486912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 cap="flat" cmpd="sng">
            <a:solidFill>
              <a:srgbClr val="D5E1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171" name="Google Shape;1171;p44"/>
          <p:cNvSpPr/>
          <p:nvPr/>
        </p:nvSpPr>
        <p:spPr>
          <a:xfrm>
            <a:off x="804672" y="1673352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F6DEB"/>
              </a:buClr>
              <a:buSzPts val="2100"/>
              <a:buFont typeface="Arial"/>
              <a:buNone/>
            </a:pPr>
            <a:r>
              <a:rPr lang="en-US" sz="1800" b="0" i="0" u="none" strike="noStrike" cap="none">
                <a:solidFill>
                  <a:srgbClr val="2F6DEB"/>
                </a:solidFill>
                <a:latin typeface="Arial"/>
                <a:ea typeface="Arial"/>
                <a:cs typeface="Arial"/>
                <a:sym typeface="Arial"/>
              </a:rPr>
              <a:t>💼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2" name="Google Shape;1172;p44"/>
          <p:cNvSpPr/>
          <p:nvPr/>
        </p:nvSpPr>
        <p:spPr>
          <a:xfrm>
            <a:off x="1399032" y="1655064"/>
            <a:ext cx="248107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18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高薪話術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173" name="Google Shape;1173;p44"/>
          <p:cNvSpPr/>
          <p:nvPr/>
        </p:nvSpPr>
        <p:spPr>
          <a:xfrm>
            <a:off x="1399032" y="2011680"/>
            <a:ext cx="2481072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18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日薪 3000、在家工作、無經驗、月入十萬等。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174" name="Google Shape;1174;p44"/>
          <p:cNvSpPr/>
          <p:nvPr/>
        </p:nvSpPr>
        <p:spPr>
          <a:xfrm>
            <a:off x="4364736" y="1508760"/>
            <a:ext cx="3486912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 cap="flat" cmpd="sng">
            <a:solidFill>
              <a:srgbClr val="D5E1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175" name="Google Shape;1175;p44"/>
          <p:cNvSpPr/>
          <p:nvPr/>
        </p:nvSpPr>
        <p:spPr>
          <a:xfrm>
            <a:off x="4547616" y="1673352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F6DEB"/>
              </a:buClr>
              <a:buSzPts val="2100"/>
              <a:buFont typeface="Arial"/>
              <a:buNone/>
            </a:pPr>
            <a:r>
              <a:rPr lang="en-US" sz="1800" b="0" i="0" u="none" strike="noStrike" cap="none">
                <a:solidFill>
                  <a:srgbClr val="2F6DEB"/>
                </a:solidFill>
                <a:latin typeface="Arial"/>
                <a:ea typeface="Arial"/>
                <a:cs typeface="Arial"/>
                <a:sym typeface="Arial"/>
              </a:rPr>
              <a:t>📄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6" name="Google Shape;1176;p44"/>
          <p:cNvSpPr/>
          <p:nvPr/>
        </p:nvSpPr>
        <p:spPr>
          <a:xfrm>
            <a:off x="5141976" y="1655064"/>
            <a:ext cx="248107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18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索取證件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177" name="Google Shape;1177;p44"/>
          <p:cNvSpPr/>
          <p:nvPr/>
        </p:nvSpPr>
        <p:spPr>
          <a:xfrm>
            <a:off x="5141976" y="2011680"/>
            <a:ext cx="2481072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18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要拍正反面身分證、健保卡、存摺封面。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178" name="Google Shape;1178;p44"/>
          <p:cNvSpPr/>
          <p:nvPr/>
        </p:nvSpPr>
        <p:spPr>
          <a:xfrm>
            <a:off x="8107680" y="1508760"/>
            <a:ext cx="3486912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 cap="flat" cmpd="sng">
            <a:solidFill>
              <a:srgbClr val="D5E1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179" name="Google Shape;1179;p44"/>
          <p:cNvSpPr/>
          <p:nvPr/>
        </p:nvSpPr>
        <p:spPr>
          <a:xfrm>
            <a:off x="8290560" y="1673352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F6DEB"/>
              </a:buClr>
              <a:buSzPts val="2100"/>
              <a:buFont typeface="Arial"/>
              <a:buNone/>
            </a:pPr>
            <a:r>
              <a:rPr lang="en-US" sz="1800" b="0" i="0" u="none" strike="noStrike" cap="none">
                <a:solidFill>
                  <a:srgbClr val="2F6DEB"/>
                </a:solidFill>
                <a:latin typeface="Arial"/>
                <a:ea typeface="Arial"/>
                <a:cs typeface="Arial"/>
                <a:sym typeface="Arial"/>
              </a:rPr>
              <a:t>💳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0" name="Google Shape;1180;p44"/>
          <p:cNvSpPr/>
          <p:nvPr/>
        </p:nvSpPr>
        <p:spPr>
          <a:xfrm>
            <a:off x="8884920" y="1655064"/>
            <a:ext cx="248107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18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申辦事項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181" name="Google Shape;1181;p44"/>
          <p:cNvSpPr/>
          <p:nvPr/>
        </p:nvSpPr>
        <p:spPr>
          <a:xfrm>
            <a:off x="8884920" y="2011680"/>
            <a:ext cx="2481072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18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要求辦門號、申請信用卡、給網銀帳密。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182" name="Google Shape;1182;p44"/>
          <p:cNvSpPr/>
          <p:nvPr/>
        </p:nvSpPr>
        <p:spPr>
          <a:xfrm>
            <a:off x="621792" y="3035808"/>
            <a:ext cx="3486912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 cap="flat" cmpd="sng">
            <a:solidFill>
              <a:srgbClr val="D5E1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183" name="Google Shape;1183;p44"/>
          <p:cNvSpPr/>
          <p:nvPr/>
        </p:nvSpPr>
        <p:spPr>
          <a:xfrm>
            <a:off x="804672" y="3200400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F6DEB"/>
              </a:buClr>
              <a:buSzPts val="2100"/>
              <a:buFont typeface="Arial"/>
              <a:buNone/>
            </a:pPr>
            <a:r>
              <a:rPr lang="en-US" sz="1800" b="0" i="0" u="none" strike="noStrike" cap="none">
                <a:solidFill>
                  <a:srgbClr val="2F6DEB"/>
                </a:solidFill>
                <a:latin typeface="Arial"/>
                <a:ea typeface="Arial"/>
                <a:cs typeface="Arial"/>
                <a:sym typeface="Arial"/>
              </a:rPr>
              <a:t>🪙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4" name="Google Shape;1184;p44"/>
          <p:cNvSpPr/>
          <p:nvPr/>
        </p:nvSpPr>
        <p:spPr>
          <a:xfrm>
            <a:off x="1399032" y="3182112"/>
            <a:ext cx="248107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18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預付費用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185" name="Google Shape;1185;p44"/>
          <p:cNvSpPr/>
          <p:nvPr/>
        </p:nvSpPr>
        <p:spPr>
          <a:xfrm>
            <a:off x="1399032" y="3538728"/>
            <a:ext cx="2481072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18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要先匯保證金、教育訓練費、制服費。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186" name="Google Shape;1186;p44"/>
          <p:cNvSpPr/>
          <p:nvPr/>
        </p:nvSpPr>
        <p:spPr>
          <a:xfrm>
            <a:off x="4364736" y="3035808"/>
            <a:ext cx="3486912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 cap="flat" cmpd="sng">
            <a:solidFill>
              <a:srgbClr val="D5E1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187" name="Google Shape;1187;p44"/>
          <p:cNvSpPr/>
          <p:nvPr/>
        </p:nvSpPr>
        <p:spPr>
          <a:xfrm>
            <a:off x="4547616" y="3200400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F6DEB"/>
              </a:buClr>
              <a:buSzPts val="2100"/>
              <a:buFont typeface="Arial"/>
              <a:buNone/>
            </a:pPr>
            <a:r>
              <a:rPr lang="en-US" sz="1800" b="0" i="0" u="none" strike="noStrike" cap="none">
                <a:solidFill>
                  <a:srgbClr val="2F6DEB"/>
                </a:solidFill>
                <a:latin typeface="Arial"/>
                <a:ea typeface="Arial"/>
                <a:cs typeface="Arial"/>
                <a:sym typeface="Arial"/>
              </a:rPr>
              <a:t>🚪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8" name="Google Shape;1188;p44"/>
          <p:cNvSpPr/>
          <p:nvPr/>
        </p:nvSpPr>
        <p:spPr>
          <a:xfrm>
            <a:off x="5141976" y="3182112"/>
            <a:ext cx="248107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18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真實風險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189" name="Google Shape;1189;p44"/>
          <p:cNvSpPr/>
          <p:nvPr/>
        </p:nvSpPr>
        <p:spPr>
          <a:xfrm>
            <a:off x="5141976" y="3538728"/>
            <a:ext cx="2481072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18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證件被借去當人頭帳戶協助洗錢，會吃官司。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190" name="Google Shape;1190;p44"/>
          <p:cNvSpPr/>
          <p:nvPr/>
        </p:nvSpPr>
        <p:spPr>
          <a:xfrm>
            <a:off x="8107680" y="3035808"/>
            <a:ext cx="3486912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 cap="flat" cmpd="sng">
            <a:solidFill>
              <a:srgbClr val="D5E1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191" name="Google Shape;1191;p44"/>
          <p:cNvSpPr/>
          <p:nvPr/>
        </p:nvSpPr>
        <p:spPr>
          <a:xfrm>
            <a:off x="8290560" y="3200400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F6DEB"/>
              </a:buClr>
              <a:buSzPts val="2100"/>
              <a:buFont typeface="Arial"/>
              <a:buNone/>
            </a:pPr>
            <a:r>
              <a:rPr lang="en-US" sz="1800" b="0" i="0" u="none" strike="noStrike" cap="none">
                <a:solidFill>
                  <a:srgbClr val="2F6DEB"/>
                </a:solidFill>
                <a:latin typeface="Arial"/>
                <a:ea typeface="Arial"/>
                <a:cs typeface="Arial"/>
                <a:sym typeface="Arial"/>
              </a:rPr>
              <a:t>🛡️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2" name="Google Shape;1192;p44"/>
          <p:cNvSpPr/>
          <p:nvPr/>
        </p:nvSpPr>
        <p:spPr>
          <a:xfrm>
            <a:off x="8884920" y="3182112"/>
            <a:ext cx="248107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18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鐵則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193" name="Google Shape;1193;p44"/>
          <p:cNvSpPr/>
          <p:nvPr/>
        </p:nvSpPr>
        <p:spPr>
          <a:xfrm>
            <a:off x="8884920" y="3538728"/>
            <a:ext cx="2481072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18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合法雇主絕不會跟你要證件正本或匯款。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243" name="FooterPill"/>
          <p:cNvSpPr/>
          <p:nvPr/>
        </p:nvSpPr>
        <p:spPr>
          <a:xfrm>
            <a:off x="320040" y="6583532"/>
            <a:ext cx="2360000" cy="260000"/>
          </a:xfrm>
          <a:prstGeom prst="roundRect">
            <a:avLst>
              <a:gd name="adj" fmla="val 50000"/>
            </a:avLst>
          </a:prstGeom>
          <a:solidFill>
            <a:srgbClr val="173EA5">
              <a:alpha val="82000"/>
            </a:srgbClr>
          </a:solidFill>
          <a:ln>
            <a:noFill/>
          </a:ln>
        </p:spPr>
        <p:txBody>
          <a:bodyPr spcFirstLastPara="1" wrap="square" lIns="91440" tIns="18000" rIns="91440" bIns="180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900" b="1" i="0" u="none" strike="noStrike" cap="none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</a:rPr>
              <a:t>亞洲大學資訊發展處</a:t>
            </a:r>
            <a:endParaRPr sz="1000" b="1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9" name="Google Shape;1199;p45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BFF"/>
          </a:solidFill>
          <a:ln w="12700" cap="flat" cmpd="sng">
            <a:solidFill>
              <a:srgbClr val="F7FB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0" name="Google Shape;1200;p45"/>
          <p:cNvSpPr/>
          <p:nvPr/>
        </p:nvSpPr>
        <p:spPr>
          <a:xfrm>
            <a:off x="9326880" y="5257800"/>
            <a:ext cx="3840480" cy="1828800"/>
          </a:xfrm>
          <a:prstGeom prst="arc">
            <a:avLst>
              <a:gd name="adj1" fmla="val 16200000"/>
              <a:gd name="adj2" fmla="val 0"/>
            </a:avLst>
          </a:prstGeom>
          <a:noFill/>
          <a:ln w="15225" cap="flat" cmpd="sng">
            <a:solidFill>
              <a:srgbClr val="D9E4FF">
                <a:alpha val="65098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1" name="Google Shape;1201;p45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173EA5"/>
          </a:solidFill>
          <a:ln w="12700" cap="flat" cmpd="sng">
            <a:solidFill>
              <a:srgbClr val="173E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2" name="Google Shape;1202;p45"/>
          <p:cNvSpPr/>
          <p:nvPr/>
        </p:nvSpPr>
        <p:spPr>
          <a:xfrm>
            <a:off x="502920" y="320040"/>
            <a:ext cx="777240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2500"/>
              <a:buFont typeface="DFKai-SB"/>
              <a:buNone/>
            </a:pPr>
            <a:r>
              <a:rPr lang="en-US" sz="25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案例六：網戀與感情詐騙</a:t>
            </a:r>
            <a:endParaRPr sz="25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203" name="Google Shape;1203;p45"/>
          <p:cNvSpPr/>
          <p:nvPr/>
        </p:nvSpPr>
        <p:spPr>
          <a:xfrm>
            <a:off x="530352" y="896112"/>
            <a:ext cx="804672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B4DE6"/>
              </a:buClr>
              <a:buSzPts val="1600"/>
              <a:buFont typeface="DFKai-SB"/>
              <a:buNone/>
            </a:pPr>
            <a:r>
              <a:rPr lang="en-US" sz="2000" b="1" i="0" u="none" strike="noStrike" cap="none" dirty="0" err="1">
                <a:solidFill>
                  <a:srgbClr val="6B4DE6"/>
                </a:solidFill>
                <a:latin typeface="DFKai-SB"/>
                <a:ea typeface="DFKai-SB"/>
                <a:cs typeface="DFKai-SB"/>
                <a:sym typeface="DFKai-SB"/>
              </a:rPr>
              <a:t>投資加感情，最容易上鉤</a:t>
            </a:r>
            <a:endParaRPr sz="20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cxnSp>
        <p:nvCxnSpPr>
          <p:cNvPr id="1204" name="Google Shape;1204;p45"/>
          <p:cNvCxnSpPr/>
          <p:nvPr/>
        </p:nvCxnSpPr>
        <p:spPr>
          <a:xfrm>
            <a:off x="530352" y="1252728"/>
            <a:ext cx="1463040" cy="0"/>
          </a:xfrm>
          <a:prstGeom prst="straightConnector1">
            <a:avLst/>
          </a:prstGeom>
          <a:noFill/>
          <a:ln w="25400" cap="flat" cmpd="sng">
            <a:solidFill>
              <a:srgbClr val="6B4DE6">
                <a:alpha val="85098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07" name="Google Shape;1207;p45"/>
          <p:cNvSpPr/>
          <p:nvPr/>
        </p:nvSpPr>
        <p:spPr>
          <a:xfrm>
            <a:off x="621792" y="1508760"/>
            <a:ext cx="3486912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 cap="flat" cmpd="sng">
            <a:solidFill>
              <a:srgbClr val="D5E1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208" name="Google Shape;1208;p45"/>
          <p:cNvSpPr/>
          <p:nvPr/>
        </p:nvSpPr>
        <p:spPr>
          <a:xfrm>
            <a:off x="804672" y="1673352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F6DEB"/>
              </a:buClr>
              <a:buSzPts val="2100"/>
              <a:buFont typeface="Arial"/>
              <a:buNone/>
            </a:pPr>
            <a:r>
              <a:rPr lang="en-US" sz="1800" b="0" i="0" u="none" strike="noStrike" cap="none">
                <a:solidFill>
                  <a:srgbClr val="2F6DEB"/>
                </a:solidFill>
                <a:latin typeface="Arial"/>
                <a:ea typeface="Arial"/>
                <a:cs typeface="Arial"/>
                <a:sym typeface="Arial"/>
              </a:rPr>
              <a:t>💕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9" name="Google Shape;1209;p45"/>
          <p:cNvSpPr/>
          <p:nvPr/>
        </p:nvSpPr>
        <p:spPr>
          <a:xfrm>
            <a:off x="1399032" y="1655064"/>
            <a:ext cx="248107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18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主動搭訕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210" name="Google Shape;1210;p45"/>
          <p:cNvSpPr/>
          <p:nvPr/>
        </p:nvSpPr>
        <p:spPr>
          <a:xfrm>
            <a:off x="1399032" y="2011680"/>
            <a:ext cx="2481072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18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交友 App 或社群陌生帳號主動加你。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211" name="Google Shape;1211;p45"/>
          <p:cNvSpPr/>
          <p:nvPr/>
        </p:nvSpPr>
        <p:spPr>
          <a:xfrm>
            <a:off x="4364736" y="1508760"/>
            <a:ext cx="3486912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 cap="flat" cmpd="sng">
            <a:solidFill>
              <a:srgbClr val="D5E1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212" name="Google Shape;1212;p45"/>
          <p:cNvSpPr/>
          <p:nvPr/>
        </p:nvSpPr>
        <p:spPr>
          <a:xfrm>
            <a:off x="4547616" y="1673352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F6DEB"/>
              </a:buClr>
              <a:buSzPts val="2100"/>
              <a:buFont typeface="Arial"/>
              <a:buNone/>
            </a:pPr>
            <a:r>
              <a:rPr lang="en-US" sz="1800" b="0" i="0" u="none" strike="noStrike" cap="none">
                <a:solidFill>
                  <a:srgbClr val="2F6DEB"/>
                </a:solidFill>
                <a:latin typeface="Arial"/>
                <a:ea typeface="Arial"/>
                <a:cs typeface="Arial"/>
                <a:sym typeface="Arial"/>
              </a:rPr>
              <a:t>📸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3" name="Google Shape;1213;p45"/>
          <p:cNvSpPr/>
          <p:nvPr/>
        </p:nvSpPr>
        <p:spPr>
          <a:xfrm>
            <a:off x="5141976" y="1655064"/>
            <a:ext cx="248107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18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完美形象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214" name="Google Shape;1214;p45"/>
          <p:cNvSpPr/>
          <p:nvPr/>
        </p:nvSpPr>
        <p:spPr>
          <a:xfrm>
            <a:off x="5050536" y="2011680"/>
            <a:ext cx="2828543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1800" b="0" i="0" u="none" strike="noStrike" cap="none" dirty="0" err="1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照片精緻、職業亮眼（醫師、軍官、海外創業</a:t>
            </a:r>
            <a:r>
              <a:rPr lang="en-US" sz="1800" b="0" i="0" u="none" strike="noStrike" cap="none" dirty="0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）。</a:t>
            </a:r>
            <a:endParaRPr sz="18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215" name="Google Shape;1215;p45"/>
          <p:cNvSpPr/>
          <p:nvPr/>
        </p:nvSpPr>
        <p:spPr>
          <a:xfrm>
            <a:off x="8107680" y="1508760"/>
            <a:ext cx="3486912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 cap="flat" cmpd="sng">
            <a:solidFill>
              <a:srgbClr val="D5E1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216" name="Google Shape;1216;p45"/>
          <p:cNvSpPr/>
          <p:nvPr/>
        </p:nvSpPr>
        <p:spPr>
          <a:xfrm>
            <a:off x="8290560" y="1673352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F6DEB"/>
              </a:buClr>
              <a:buSzPts val="2100"/>
              <a:buFont typeface="Arial"/>
              <a:buNone/>
            </a:pPr>
            <a:r>
              <a:rPr lang="en-US" sz="1800" b="0" i="0" u="none" strike="noStrike" cap="none">
                <a:solidFill>
                  <a:srgbClr val="2F6DEB"/>
                </a:solidFill>
                <a:latin typeface="Arial"/>
                <a:ea typeface="Arial"/>
                <a:cs typeface="Arial"/>
                <a:sym typeface="Arial"/>
              </a:rPr>
              <a:t>💬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7" name="Google Shape;1217;p45"/>
          <p:cNvSpPr/>
          <p:nvPr/>
        </p:nvSpPr>
        <p:spPr>
          <a:xfrm>
            <a:off x="8884920" y="1655064"/>
            <a:ext cx="248107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18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快速升溫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218" name="Google Shape;1218;p45"/>
          <p:cNvSpPr/>
          <p:nvPr/>
        </p:nvSpPr>
        <p:spPr>
          <a:xfrm>
            <a:off x="8884920" y="2011680"/>
            <a:ext cx="2481072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18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短時間內談戀愛、稱呼老公老婆、計畫見面。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219" name="Google Shape;1219;p45"/>
          <p:cNvSpPr/>
          <p:nvPr/>
        </p:nvSpPr>
        <p:spPr>
          <a:xfrm>
            <a:off x="621792" y="3035808"/>
            <a:ext cx="3486912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 cap="flat" cmpd="sng">
            <a:solidFill>
              <a:srgbClr val="D5E1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220" name="Google Shape;1220;p45"/>
          <p:cNvSpPr/>
          <p:nvPr/>
        </p:nvSpPr>
        <p:spPr>
          <a:xfrm>
            <a:off x="804672" y="3200400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F6DEB"/>
              </a:buClr>
              <a:buSzPts val="2100"/>
              <a:buFont typeface="Arial"/>
              <a:buNone/>
            </a:pPr>
            <a:r>
              <a:rPr lang="en-US" sz="1800" b="0" i="0" u="none" strike="noStrike" cap="none">
                <a:solidFill>
                  <a:srgbClr val="2F6DEB"/>
                </a:solidFill>
                <a:latin typeface="Arial"/>
                <a:ea typeface="Arial"/>
                <a:cs typeface="Arial"/>
                <a:sym typeface="Arial"/>
              </a:rPr>
              <a:t>💰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45"/>
          <p:cNvSpPr/>
          <p:nvPr/>
        </p:nvSpPr>
        <p:spPr>
          <a:xfrm>
            <a:off x="1399032" y="3182112"/>
            <a:ext cx="248107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18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切入投資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222" name="Google Shape;1222;p45"/>
          <p:cNvSpPr/>
          <p:nvPr/>
        </p:nvSpPr>
        <p:spPr>
          <a:xfrm>
            <a:off x="1399032" y="3538728"/>
            <a:ext cx="2481072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18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分享「內線消息」帶你一起賺錢致富。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223" name="Google Shape;1223;p45"/>
          <p:cNvSpPr/>
          <p:nvPr/>
        </p:nvSpPr>
        <p:spPr>
          <a:xfrm>
            <a:off x="4364736" y="3035808"/>
            <a:ext cx="3486912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 cap="flat" cmpd="sng">
            <a:solidFill>
              <a:srgbClr val="D5E1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224" name="Google Shape;1224;p45"/>
          <p:cNvSpPr/>
          <p:nvPr/>
        </p:nvSpPr>
        <p:spPr>
          <a:xfrm>
            <a:off x="4547616" y="3200400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F6DEB"/>
              </a:buClr>
              <a:buSzPts val="2100"/>
              <a:buFont typeface="Arial"/>
              <a:buNone/>
            </a:pPr>
            <a:r>
              <a:rPr lang="en-US" sz="1800" b="0" i="0" u="none" strike="noStrike" cap="none">
                <a:solidFill>
                  <a:srgbClr val="2F6DEB"/>
                </a:solidFill>
                <a:latin typeface="Arial"/>
                <a:ea typeface="Arial"/>
                <a:cs typeface="Arial"/>
                <a:sym typeface="Arial"/>
              </a:rPr>
              <a:t>🚫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5" name="Google Shape;1225;p45"/>
          <p:cNvSpPr/>
          <p:nvPr/>
        </p:nvSpPr>
        <p:spPr>
          <a:xfrm>
            <a:off x="5141976" y="3182112"/>
            <a:ext cx="248107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18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從未見面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226" name="Google Shape;1226;p45"/>
          <p:cNvSpPr/>
          <p:nvPr/>
        </p:nvSpPr>
        <p:spPr>
          <a:xfrm>
            <a:off x="5050536" y="3538728"/>
            <a:ext cx="2801112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1800" b="0" i="0" u="none" strike="noStrike" cap="none" dirty="0" err="1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用各種理由不能視訊、不能見面、不能通電話</a:t>
            </a:r>
            <a:r>
              <a:rPr lang="en-US" sz="1800" b="0" i="0" u="none" strike="noStrike" cap="none" dirty="0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8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227" name="Google Shape;1227;p45"/>
          <p:cNvSpPr/>
          <p:nvPr/>
        </p:nvSpPr>
        <p:spPr>
          <a:xfrm>
            <a:off x="8107680" y="3035808"/>
            <a:ext cx="3486912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 cap="flat" cmpd="sng">
            <a:solidFill>
              <a:srgbClr val="D5E1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228" name="Google Shape;1228;p45"/>
          <p:cNvSpPr/>
          <p:nvPr/>
        </p:nvSpPr>
        <p:spPr>
          <a:xfrm>
            <a:off x="8290560" y="3200400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F6DEB"/>
              </a:buClr>
              <a:buSzPts val="2100"/>
              <a:buFont typeface="Arial"/>
              <a:buNone/>
            </a:pPr>
            <a:r>
              <a:rPr lang="en-US" sz="1800" b="0" i="0" u="none" strike="noStrike" cap="none">
                <a:solidFill>
                  <a:srgbClr val="2F6DEB"/>
                </a:solidFill>
                <a:latin typeface="Arial"/>
                <a:ea typeface="Arial"/>
                <a:cs typeface="Arial"/>
                <a:sym typeface="Arial"/>
              </a:rPr>
              <a:t>🛡️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p45"/>
          <p:cNvSpPr/>
          <p:nvPr/>
        </p:nvSpPr>
        <p:spPr>
          <a:xfrm>
            <a:off x="8884920" y="3182112"/>
            <a:ext cx="248107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18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鐵則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230" name="Google Shape;1230;p45"/>
          <p:cNvSpPr/>
          <p:nvPr/>
        </p:nvSpPr>
        <p:spPr>
          <a:xfrm>
            <a:off x="8884920" y="3538728"/>
            <a:ext cx="2481072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18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見不到面的戀人，都該保留懷疑與查證。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280" name="FooterPill"/>
          <p:cNvSpPr/>
          <p:nvPr/>
        </p:nvSpPr>
        <p:spPr>
          <a:xfrm>
            <a:off x="320040" y="6583532"/>
            <a:ext cx="2360000" cy="260000"/>
          </a:xfrm>
          <a:prstGeom prst="roundRect">
            <a:avLst>
              <a:gd name="adj" fmla="val 50000"/>
            </a:avLst>
          </a:prstGeom>
          <a:solidFill>
            <a:srgbClr val="173EA5">
              <a:alpha val="82000"/>
            </a:srgbClr>
          </a:solidFill>
          <a:ln>
            <a:noFill/>
          </a:ln>
        </p:spPr>
        <p:txBody>
          <a:bodyPr spcFirstLastPara="1" wrap="square" lIns="91440" tIns="18000" rIns="91440" bIns="180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900" b="1" i="0" u="none" strike="noStrike" cap="none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</a:rPr>
              <a:t>亞洲大學資訊發展處</a:t>
            </a:r>
            <a:endParaRPr sz="1000" b="1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6" name="Google Shape;1236;p46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BFF"/>
          </a:solidFill>
          <a:ln w="12700" cap="flat" cmpd="sng">
            <a:solidFill>
              <a:srgbClr val="F7FB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7" name="Google Shape;1237;p46"/>
          <p:cNvSpPr/>
          <p:nvPr/>
        </p:nvSpPr>
        <p:spPr>
          <a:xfrm>
            <a:off x="9326880" y="5257800"/>
            <a:ext cx="3840480" cy="1828800"/>
          </a:xfrm>
          <a:prstGeom prst="arc">
            <a:avLst>
              <a:gd name="adj1" fmla="val 16200000"/>
              <a:gd name="adj2" fmla="val 0"/>
            </a:avLst>
          </a:prstGeom>
          <a:noFill/>
          <a:ln w="15225" cap="flat" cmpd="sng">
            <a:solidFill>
              <a:srgbClr val="D9E4FF">
                <a:alpha val="65098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8" name="Google Shape;1238;p46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173EA5"/>
          </a:solidFill>
          <a:ln w="12700" cap="flat" cmpd="sng">
            <a:solidFill>
              <a:srgbClr val="173E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9" name="Google Shape;1239;p46"/>
          <p:cNvSpPr/>
          <p:nvPr/>
        </p:nvSpPr>
        <p:spPr>
          <a:xfrm>
            <a:off x="502920" y="347472"/>
            <a:ext cx="777240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2500"/>
              <a:buFont typeface="DFKai-SB"/>
              <a:buNone/>
            </a:pPr>
            <a:r>
              <a:rPr lang="en-US" sz="25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新聞觀察：詐騙正在平台化與 AI 化</a:t>
            </a:r>
            <a:endParaRPr sz="25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240" name="Google Shape;1240;p46"/>
          <p:cNvSpPr/>
          <p:nvPr/>
        </p:nvSpPr>
        <p:spPr>
          <a:xfrm>
            <a:off x="530352" y="923544"/>
            <a:ext cx="804672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B4DE6"/>
              </a:buClr>
              <a:buSzPts val="1250"/>
              <a:buFont typeface="DFKai-SB"/>
              <a:buNone/>
            </a:pPr>
            <a:r>
              <a:rPr lang="en-US" sz="2000" b="1" i="0" u="none" strike="noStrike" cap="none" dirty="0" err="1">
                <a:solidFill>
                  <a:srgbClr val="6B4DE6"/>
                </a:solidFill>
                <a:latin typeface="DFKai-SB"/>
                <a:ea typeface="DFKai-SB"/>
                <a:cs typeface="DFKai-SB"/>
                <a:sym typeface="DFKai-SB"/>
              </a:rPr>
              <a:t>用新聞看真實趨勢</a:t>
            </a:r>
            <a:endParaRPr sz="20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cxnSp>
        <p:nvCxnSpPr>
          <p:cNvPr id="1241" name="Google Shape;1241;p46"/>
          <p:cNvCxnSpPr/>
          <p:nvPr/>
        </p:nvCxnSpPr>
        <p:spPr>
          <a:xfrm>
            <a:off x="530352" y="1252728"/>
            <a:ext cx="1463040" cy="0"/>
          </a:xfrm>
          <a:prstGeom prst="straightConnector1">
            <a:avLst/>
          </a:prstGeom>
          <a:noFill/>
          <a:ln w="25400" cap="flat" cmpd="sng">
            <a:solidFill>
              <a:srgbClr val="6B4DE6">
                <a:alpha val="85098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44" name="Google Shape;1244;p46"/>
          <p:cNvSpPr/>
          <p:nvPr/>
        </p:nvSpPr>
        <p:spPr>
          <a:xfrm>
            <a:off x="713232" y="1600200"/>
            <a:ext cx="8046720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5" name="Google Shape;1245;p46"/>
          <p:cNvSpPr/>
          <p:nvPr/>
        </p:nvSpPr>
        <p:spPr>
          <a:xfrm>
            <a:off x="822960" y="1700784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6" name="Google Shape;1246;p46"/>
          <p:cNvSpPr/>
          <p:nvPr/>
        </p:nvSpPr>
        <p:spPr>
          <a:xfrm>
            <a:off x="822960" y="1745634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7" name="Google Shape;1247;p46"/>
          <p:cNvSpPr/>
          <p:nvPr/>
        </p:nvSpPr>
        <p:spPr>
          <a:xfrm>
            <a:off x="1280160" y="1728216"/>
            <a:ext cx="7296912" cy="2651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550"/>
              <a:buFont typeface="DFKai-SB"/>
              <a:buNone/>
            </a:pPr>
            <a:r>
              <a:rPr lang="en-US" sz="2000" b="0" i="0" u="none" strike="noStrike" cap="none" dirty="0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2025 年 FTC 指出，2024 </a:t>
            </a:r>
            <a:r>
              <a:rPr lang="en-US" sz="2000" b="0" i="0" u="none" strike="noStrike" cap="none" dirty="0" err="1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年簡訊詐騙常見類型包含假包裹配送</a:t>
            </a:r>
            <a:endParaRPr sz="20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248" name="Google Shape;1248;p46"/>
          <p:cNvSpPr/>
          <p:nvPr/>
        </p:nvSpPr>
        <p:spPr>
          <a:xfrm>
            <a:off x="713232" y="2313432"/>
            <a:ext cx="8046720" cy="502920"/>
          </a:xfrm>
          <a:prstGeom prst="roundRect">
            <a:avLst>
              <a:gd name="adj" fmla="val 14545"/>
            </a:avLst>
          </a:prstGeom>
          <a:solidFill>
            <a:srgbClr val="EEF5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9" name="Google Shape;1249;p46"/>
          <p:cNvSpPr/>
          <p:nvPr/>
        </p:nvSpPr>
        <p:spPr>
          <a:xfrm>
            <a:off x="822960" y="2414016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0" name="Google Shape;1250;p46"/>
          <p:cNvSpPr/>
          <p:nvPr/>
        </p:nvSpPr>
        <p:spPr>
          <a:xfrm>
            <a:off x="822960" y="2458866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1" name="Google Shape;1251;p46"/>
          <p:cNvSpPr/>
          <p:nvPr/>
        </p:nvSpPr>
        <p:spPr>
          <a:xfrm>
            <a:off x="1280160" y="2441448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550"/>
              <a:buFont typeface="DFKai-SB"/>
              <a:buNone/>
            </a:pPr>
            <a:r>
              <a:rPr lang="en-US" sz="20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台灣近年也積極打擊網路假廣告與詐騙內容</a:t>
            </a:r>
            <a:endParaRPr sz="20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252" name="Google Shape;1252;p46"/>
          <p:cNvSpPr/>
          <p:nvPr/>
        </p:nvSpPr>
        <p:spPr>
          <a:xfrm>
            <a:off x="713232" y="3026664"/>
            <a:ext cx="8046720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3" name="Google Shape;1253;p46"/>
          <p:cNvSpPr/>
          <p:nvPr/>
        </p:nvSpPr>
        <p:spPr>
          <a:xfrm>
            <a:off x="822960" y="3127248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4" name="Google Shape;1254;p46"/>
          <p:cNvSpPr/>
          <p:nvPr/>
        </p:nvSpPr>
        <p:spPr>
          <a:xfrm>
            <a:off x="822960" y="3172098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5" name="Google Shape;1255;p46"/>
          <p:cNvSpPr/>
          <p:nvPr/>
        </p:nvSpPr>
        <p:spPr>
          <a:xfrm>
            <a:off x="1280160" y="3120281"/>
            <a:ext cx="6931152" cy="2346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550"/>
              <a:buFont typeface="DFKai-SB"/>
              <a:buNone/>
            </a:pPr>
            <a:r>
              <a:rPr lang="en-US" sz="2000" b="0" i="0" u="none" strike="noStrike" cap="none" dirty="0" err="1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金融與平台業者開始用</a:t>
            </a:r>
            <a:r>
              <a:rPr lang="en-US" sz="2000" b="0" i="0" u="none" strike="noStrike" cap="none" dirty="0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 AI </a:t>
            </a:r>
            <a:r>
              <a:rPr lang="en-US" sz="2000" b="0" i="0" u="none" strike="noStrike" cap="none" dirty="0" err="1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偵測假帳號、假廣告、冒名內容</a:t>
            </a:r>
            <a:endParaRPr sz="20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256" name="Google Shape;1256;p46"/>
          <p:cNvSpPr/>
          <p:nvPr/>
        </p:nvSpPr>
        <p:spPr>
          <a:xfrm>
            <a:off x="777240" y="3739896"/>
            <a:ext cx="7982712" cy="502920"/>
          </a:xfrm>
          <a:prstGeom prst="roundRect">
            <a:avLst>
              <a:gd name="adj" fmla="val 14545"/>
            </a:avLst>
          </a:prstGeom>
          <a:solidFill>
            <a:srgbClr val="EEF5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7" name="Google Shape;1257;p46"/>
          <p:cNvSpPr/>
          <p:nvPr/>
        </p:nvSpPr>
        <p:spPr>
          <a:xfrm>
            <a:off x="822960" y="3840480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8" name="Google Shape;1258;p46"/>
          <p:cNvSpPr/>
          <p:nvPr/>
        </p:nvSpPr>
        <p:spPr>
          <a:xfrm>
            <a:off x="822960" y="3885330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9" name="Google Shape;1259;p46"/>
          <p:cNvSpPr/>
          <p:nvPr/>
        </p:nvSpPr>
        <p:spPr>
          <a:xfrm>
            <a:off x="1280160" y="3840480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550"/>
              <a:buFont typeface="DFKai-SB"/>
              <a:buNone/>
            </a:pPr>
            <a:r>
              <a:rPr lang="en-US" sz="20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AI 深偽與仿冒名人投資廣告，使查證更重要</a:t>
            </a:r>
            <a:endParaRPr sz="20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260" name="Google Shape;1260;p46"/>
          <p:cNvSpPr/>
          <p:nvPr/>
        </p:nvSpPr>
        <p:spPr>
          <a:xfrm>
            <a:off x="713232" y="5715000"/>
            <a:ext cx="10744200" cy="530352"/>
          </a:xfrm>
          <a:prstGeom prst="roundRect">
            <a:avLst>
              <a:gd name="adj" fmla="val 20690"/>
            </a:avLst>
          </a:prstGeom>
          <a:solidFill>
            <a:srgbClr val="FFFFFF"/>
          </a:solidFill>
          <a:ln w="12700" cap="flat" cmpd="sng">
            <a:solidFill>
              <a:srgbClr val="CAD8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1" name="Google Shape;1261;p46"/>
          <p:cNvSpPr/>
          <p:nvPr/>
        </p:nvSpPr>
        <p:spPr>
          <a:xfrm>
            <a:off x="941832" y="5833872"/>
            <a:ext cx="10332720" cy="201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2000" b="1" i="0" u="none" strike="noStrike" cap="none" dirty="0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💡 </a:t>
            </a:r>
            <a:r>
              <a:rPr lang="en-US" sz="2000" b="1" i="0" u="none" strike="noStrike" cap="none" dirty="0" err="1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新聞不是拿來嚇人，而是提醒：這真的發生在生活裡</a:t>
            </a:r>
            <a:r>
              <a:rPr lang="en-US" sz="2000" b="1" i="0" u="none" strike="noStrike" cap="none" dirty="0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20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311" name="FooterPill"/>
          <p:cNvSpPr/>
          <p:nvPr/>
        </p:nvSpPr>
        <p:spPr>
          <a:xfrm>
            <a:off x="320040" y="6583532"/>
            <a:ext cx="2360000" cy="260000"/>
          </a:xfrm>
          <a:prstGeom prst="roundRect">
            <a:avLst>
              <a:gd name="adj" fmla="val 50000"/>
            </a:avLst>
          </a:prstGeom>
          <a:solidFill>
            <a:srgbClr val="173EA5">
              <a:alpha val="82000"/>
            </a:srgbClr>
          </a:solidFill>
          <a:ln>
            <a:noFill/>
          </a:ln>
        </p:spPr>
        <p:txBody>
          <a:bodyPr spcFirstLastPara="1" wrap="square" lIns="91440" tIns="18000" rIns="91440" bIns="180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900" b="1" i="0" u="none" strike="noStrike" cap="none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</a:rPr>
              <a:t>亞洲大學資訊發展處</a:t>
            </a:r>
            <a:endParaRPr sz="1000" b="1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3128</TotalTime>
  <Words>2886</Words>
  <Application>Microsoft Office PowerPoint</Application>
  <PresentationFormat>寬螢幕</PresentationFormat>
  <Paragraphs>584</Paragraphs>
  <Slides>26</Slides>
  <Notes>26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26</vt:i4>
      </vt:variant>
    </vt:vector>
  </HeadingPairs>
  <TitlesOfParts>
    <vt:vector size="31" baseType="lpstr">
      <vt:lpstr>微軟正黑體</vt:lpstr>
      <vt:lpstr>Arial</vt:lpstr>
      <vt:lpstr>DFKai-SB</vt:lpstr>
      <vt:lpstr>Play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黃宇辰</dc:creator>
  <cp:lastModifiedBy>杜若慈</cp:lastModifiedBy>
  <cp:revision>13</cp:revision>
  <dcterms:created xsi:type="dcterms:W3CDTF">2026-04-20T01:36:16Z</dcterms:created>
  <dcterms:modified xsi:type="dcterms:W3CDTF">2026-08-05T01:13:27Z</dcterms:modified>
</cp:coreProperties>
</file>