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5165E"/>
    <a:srgbClr val="66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87152" autoAdjust="0"/>
  </p:normalViewPr>
  <p:slideViewPr>
    <p:cSldViewPr snapToGrid="0" snapToObjects="1">
      <p:cViewPr varScale="1">
        <p:scale>
          <a:sx n="81" d="100"/>
          <a:sy n="81" d="100"/>
        </p:scale>
        <p:origin x="76" y="7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740552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大家好，歡迎來到這堂課。這堂課的主題是「數位生活中的資安自我保護」，涵蓋帳號安全、密碼管理、二階段驗證和雲端隱私。</a:t>
            </a:r>
          </a:p>
          <a:p>
            <a:endParaRPr dirty="0"/>
          </a:p>
          <a:p>
            <a:r>
              <a:rPr dirty="0"/>
              <a:t>我想先說清楚一件事：今天我們談的，不是給工程師或資安專家聽的技術課，而是你每天用手機、登帳號、分享雲端檔案時，實際會遇到的事。</a:t>
            </a:r>
          </a:p>
          <a:p>
            <a:endParaRPr dirty="0"/>
          </a:p>
          <a:p>
            <a:r>
              <a:rPr dirty="0"/>
              <a:t>只要你有手機、有社群帳號、有雲端、有網購，這些東西就和你有關。今天結束後，我希望你帶走的是幾個馬上可以做的習慣，而不是一堆你記不住的技術名詞。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手機和電腦是我們的數位身份證，裡面有帳號、照片、支付工具和通訊紀錄。很多惡意程式其實是使用者自己不小心安裝的，點了不明連結、裝了來路不明的 App，裝置就這樣中招了。</a:t>
            </a:r>
          </a:p>
          <a:p>
            <a:endParaRPr dirty="0"/>
          </a:p>
          <a:p>
            <a:r>
              <a:rPr dirty="0"/>
              <a:t>四個基本步驟：第一，設定鎖定畫面，密碼至少 8 位，不要用生日或 1234；第二，系統和 App 要定期更新，更新裡面有安全漏洞的修補；第三，只從 App Store 或 Google Play 下載 App；第四，開啟防毒或系統內建的安全防護。</a:t>
            </a:r>
          </a:p>
          <a:p>
            <a:endParaRPr dirty="0"/>
          </a:p>
          <a:p>
            <a:r>
              <a:rPr dirty="0"/>
              <a:t>三不原則請大家記起來：不點陌生連結、不裝來路不明的 App、不在公用電腦登入重要帳號。看起來很基本，但真的能擋掉大量日常風險。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-17145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>
          <a:xfrm>
            <a:off x="514350" y="4400550"/>
            <a:ext cx="4114800" cy="3600450"/>
          </a:xfrm>
          <a:prstGeom prst="rect">
            <a:avLst/>
          </a:prstGeom>
        </p:spPr>
        <p:txBody>
          <a:bodyPr/>
          <a:lstStyle/>
          <a:p>
            <a:r>
              <a:rPr lang="zh-TW" altLang="en-US" sz="1200" b="0" dirty="0">
                <a:solidFill>
                  <a:srgbClr val="FFFFFF"/>
                </a:solidFill>
              </a:rPr>
              <a:t>練習與複習</a:t>
            </a:r>
            <a:endParaRPr lang="en-US" altLang="zh-TW" sz="1200" b="0" dirty="0">
              <a:solidFill>
                <a:srgbClr val="FFFFFF"/>
              </a:solidFill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zh-TW" altLang="en-US" sz="1200" b="0" dirty="0">
                <a:solidFill>
                  <a:srgbClr val="1A237E"/>
                </a:solidFill>
              </a:rPr>
              <a:t>帳號安全的「三道防線」，下列哪一項不在其中？</a:t>
            </a:r>
            <a:r>
              <a:rPr lang="en-US" altLang="zh-TW" sz="1200" b="0" dirty="0">
                <a:solidFill>
                  <a:srgbClr val="1A237E"/>
                </a:solidFill>
              </a:rPr>
              <a:t>\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b="0" dirty="0">
                <a:solidFill>
                  <a:srgbClr val="1A237E"/>
                </a:solidFill>
              </a:rPr>
              <a:t>答案</a:t>
            </a:r>
            <a:r>
              <a:rPr lang="en-US" altLang="zh-TW" sz="1200" b="0" dirty="0">
                <a:solidFill>
                  <a:srgbClr val="1A237E"/>
                </a:solidFill>
              </a:rPr>
              <a:t>: </a:t>
            </a:r>
            <a:r>
              <a:rPr lang="en-US" altLang="zh-TW" sz="1200" b="0" dirty="0">
                <a:solidFill>
                  <a:srgbClr val="1B5E20"/>
                </a:solidFill>
              </a:rPr>
              <a:t>D. </a:t>
            </a:r>
            <a:r>
              <a:rPr lang="zh-TW" altLang="en-US" sz="1200" b="0" dirty="0">
                <a:solidFill>
                  <a:srgbClr val="1B5E20"/>
                </a:solidFill>
              </a:rPr>
              <a:t>購買防毒軟體</a:t>
            </a:r>
            <a:br>
              <a:rPr lang="en-US" altLang="zh-TW" sz="1200" b="0" dirty="0">
                <a:solidFill>
                  <a:srgbClr val="1B5E20"/>
                </a:solidFill>
              </a:rPr>
            </a:br>
            <a:r>
              <a:rPr lang="zh-TW" altLang="en-US" sz="1200" b="0" i="1" dirty="0">
                <a:solidFill>
                  <a:srgbClr val="4E342E"/>
                </a:solidFill>
              </a:rPr>
              <a:t>解析：三道防線是：強密碼（第一道）、</a:t>
            </a:r>
            <a:r>
              <a:rPr lang="en-US" altLang="zh-TW" sz="1200" b="0" i="1" dirty="0">
                <a:solidFill>
                  <a:srgbClr val="4E342E"/>
                </a:solidFill>
              </a:rPr>
              <a:t>2FA</a:t>
            </a:r>
            <a:r>
              <a:rPr lang="zh-TW" altLang="en-US" sz="1200" b="0" i="1" dirty="0">
                <a:solidFill>
                  <a:srgbClr val="4E342E"/>
                </a:solidFill>
              </a:rPr>
              <a:t>（第二道）、定期巡檢登入活動（第三道）。防毒軟體是裝置防護，不在帳號三道防線中。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TW" altLang="en-US" sz="1200" b="0" dirty="0">
              <a:solidFill>
                <a:srgbClr val="1A237E"/>
              </a:solidFill>
            </a:endParaRP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2658665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這堂課到這裡，我們整理成四個可以立刻行動的重點。</a:t>
            </a:r>
          </a:p>
          <a:p>
            <a:endParaRPr dirty="0"/>
          </a:p>
          <a:p>
            <a:r>
              <a:rPr dirty="0"/>
              <a:t>第一，密碼要強且不同：每個帳號一組，用密碼管理工具幫你記，例如免費的 Bitwarden。第二，重要帳號開啟 2FA：Email、社群、雲端、銀行優先。第三，不亂點連結：任何要求你登入或輸入帳密的連結，先確認網址。第四，個資不亂給：驗證碼、密碼、身分證字號，官方絕對不會主動要你說。</a:t>
            </a:r>
          </a:p>
          <a:p>
            <a:endParaRPr dirty="0"/>
          </a:p>
          <a:p>
            <a:r>
              <a:rPr dirty="0"/>
              <a:t>研究顯示，九成以上的網路攻擊可以透過這幾個基本習慣避免。不是技術不夠強，而是攻擊者常常在等我們犯這些基本錯誤。</a:t>
            </a:r>
          </a:p>
          <a:p>
            <a:endParaRPr dirty="0"/>
          </a:p>
          <a:p>
            <a:r>
              <a:rPr dirty="0"/>
              <a:t>現在就可以把最重要的那個帳號，Email 或銀行，列為今天回去要先處理的目標。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-17145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>
          <a:xfrm>
            <a:off x="514350" y="4400550"/>
            <a:ext cx="4114800" cy="3600450"/>
          </a:xfrm>
          <a:prstGeom prst="rect">
            <a:avLst/>
          </a:prstGeom>
        </p:spPr>
        <p:txBody>
          <a:bodyPr/>
          <a:lstStyle/>
          <a:p>
            <a:r>
              <a:rPr lang="zh-TW" altLang="en-US" sz="1200" b="0" dirty="0">
                <a:solidFill>
                  <a:srgbClr val="FFFFFF"/>
                </a:solidFill>
              </a:rPr>
              <a:t>練習與複習</a:t>
            </a:r>
            <a:endParaRPr lang="en-US" altLang="zh-TW" sz="1200" b="0" dirty="0">
              <a:solidFill>
                <a:srgbClr val="FFFFFF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b="0" dirty="0">
                <a:solidFill>
                  <a:srgbClr val="1A237E"/>
                </a:solidFill>
              </a:rPr>
              <a:t>1.  </a:t>
            </a:r>
            <a:r>
              <a:rPr lang="zh-TW" altLang="en-US" sz="1200" b="0" dirty="0">
                <a:solidFill>
                  <a:srgbClr val="1A237E"/>
                </a:solidFill>
              </a:rPr>
              <a:t>四大資安行動中，「不亂點連結」最主要是為了防範哪種攻擊？</a:t>
            </a:r>
          </a:p>
          <a:p>
            <a:r>
              <a:rPr lang="zh-TW" altLang="en-US" b="0" dirty="0"/>
              <a:t>答案</a:t>
            </a:r>
            <a:r>
              <a:rPr lang="en-US" altLang="zh-TW" b="0" dirty="0"/>
              <a:t>: </a:t>
            </a:r>
            <a:r>
              <a:rPr lang="en-US" altLang="zh-TW" sz="1200" b="0" dirty="0">
                <a:solidFill>
                  <a:srgbClr val="1B5E20"/>
                </a:solidFill>
              </a:rPr>
              <a:t>B. </a:t>
            </a:r>
            <a:r>
              <a:rPr lang="zh-TW" altLang="en-US" sz="1200" b="0" dirty="0">
                <a:solidFill>
                  <a:srgbClr val="1B5E20"/>
                </a:solidFill>
              </a:rPr>
              <a:t>釣魚攻擊與假登入頁</a:t>
            </a:r>
            <a:endParaRPr lang="en-US" altLang="zh-TW" sz="1200" b="0" dirty="0">
              <a:solidFill>
                <a:srgbClr val="1B5E2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b="0" i="1" dirty="0">
                <a:solidFill>
                  <a:srgbClr val="4E342E"/>
                </a:solidFill>
              </a:rPr>
              <a:t>解析：釣魚攻擊靠的是誘導你點連結、進入假網站、輸入帳密。不點陌生連結是最直接的防線。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1259038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我先問大家一個問題：你覺得自己會被駭客攻擊嗎？很多人第一個反應是「我又不是名人、不是大公司，沒人要攻擊我。」</a:t>
            </a:r>
          </a:p>
          <a:p>
            <a:endParaRPr dirty="0"/>
          </a:p>
          <a:p>
            <a:r>
              <a:rPr dirty="0"/>
              <a:t>但實際上，駭客很多時候做的是大量隨機攻擊，就像用漁網撒出去，只要你的帳號有弱點，就可能被撈到。不需要針對你，只要你在網路裡。</a:t>
            </a:r>
          </a:p>
          <a:p>
            <a:endParaRPr dirty="0"/>
          </a:p>
          <a:p>
            <a:r>
              <a:rPr dirty="0"/>
              <a:t>投影片上有兩個例子。社群帳號被盜，朋友開始收到你發出的詐騙訊息；Gmail 被入侵，因為幾乎所有平台都用它重設密碼，一個帳號倒了，其他帳號可能全部跟著倒。</a:t>
            </a:r>
          </a:p>
          <a:p>
            <a:endParaRPr dirty="0"/>
          </a:p>
          <a:p>
            <a:r>
              <a:rPr dirty="0"/>
              <a:t>請大家先想一下：如果現在你收到「10 分鐘內完成驗證，否則帳號停用」的訊息，你第一個動作會是點連結、還是先打開官方 App 查證？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資訊安全有三個核心原則，縮寫叫 CIA，不是美國中情局，而是機密性、完整性、可用性三個英文字首。</a:t>
            </a:r>
          </a:p>
          <a:p>
            <a:endParaRPr dirty="0"/>
          </a:p>
          <a:p>
            <a:r>
              <a:rPr dirty="0"/>
              <a:t>機密性，Confidentiality，就是只有被允許的人才能看到資料。你的薪資單、私訊、病歷，不該被外人看見，這是機密性的問題。</a:t>
            </a:r>
          </a:p>
          <a:p>
            <a:endParaRPr dirty="0"/>
          </a:p>
          <a:p>
            <a:r>
              <a:rPr dirty="0"/>
              <a:t>完整性，Integrity，是資料不能被隨意竄改。你在網銀轉帳 100 元，不能在傳送途中被改成 100 萬，這是完整性的問題。</a:t>
            </a:r>
          </a:p>
          <a:p>
            <a:endParaRPr dirty="0"/>
          </a:p>
          <a:p>
            <a:r>
              <a:rPr dirty="0"/>
              <a:t>可用性，Availability，是需要使用時系統要能正常運作。醫院系統不能說查病歷就查不到，這是可用性的問題。</a:t>
            </a:r>
          </a:p>
          <a:p>
            <a:endParaRPr dirty="0"/>
          </a:p>
          <a:p>
            <a:r>
              <a:rPr dirty="0"/>
              <a:t>以後看到任何資安事件，不管是資料外洩、系統被癱瘓、帳號被改，都可以對應回這三個原則看看它破壞了哪一個。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超過九成的資安事件，其實不是什麼高深的駭客技術，而是四種攻擊手法。</a:t>
            </a:r>
          </a:p>
          <a:p>
            <a:endParaRPr dirty="0"/>
          </a:p>
          <a:p>
            <a:r>
              <a:rPr dirty="0"/>
              <a:t>第一是釣魚信件，假冒學校、銀行或政府機關，內含惡意連結，點下去帳密就交出去了。第二是假網站登入頁，網址可能只差一個字母，你輸入的帳密直接進到駭客手上。第三是社交工程，後面會詳細說。第四是惡意 APP，裝了來路不明的 App，裝置就可能淪陷。</a:t>
            </a:r>
          </a:p>
          <a:p>
            <a:endParaRPr dirty="0"/>
          </a:p>
          <a:p>
            <a:r>
              <a:rPr dirty="0"/>
              <a:t>有三個共同的警訊可以記起來：它製造緊急感、它引導你點連結、它假冒官方或熟人。</a:t>
            </a:r>
          </a:p>
          <a:p>
            <a:endParaRPr dirty="0"/>
          </a:p>
          <a:p>
            <a:r>
              <a:rPr dirty="0"/>
              <a:t>只要訊息讓你感覺「現在不處理就完了」，反而更要停下來，因為這種急迫感通常是設計出來的。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這頁列了台灣 2021 到 2025 年的真實資安事件。宏碁、廣達遭勒索，金融機構遭 DDoS，上市公司資料外洩……</a:t>
            </a:r>
          </a:p>
          <a:p>
            <a:endParaRPr dirty="0"/>
          </a:p>
          <a:p>
            <a:r>
              <a:rPr dirty="0"/>
              <a:t>我分享這些不是要嚇大家，而是讓你看到：攻擊對象可以是科技大廠，也可以是金融機構，也可以是你。</a:t>
            </a:r>
          </a:p>
          <a:p>
            <a:endParaRPr dirty="0"/>
          </a:p>
          <a:p>
            <a:r>
              <a:rPr dirty="0"/>
              <a:t>重要的觀察是：這些事件的後果往往不只是金錢損失，還包括服務中斷、客戶信任受損，以及資料外流之後的連鎖風險。</a:t>
            </a:r>
          </a:p>
          <a:p>
            <a:endParaRPr dirty="0"/>
          </a:p>
          <a:p>
            <a:r>
              <a:rPr dirty="0"/>
              <a:t>對個人來說也是一樣——帳號一旦被接管，後續的申訴、找回、對朋友解釋，往往比一開始預防麻煩得多。</a:t>
            </a:r>
          </a:p>
          <a:p>
            <a:endParaRPr dirty="0"/>
          </a:p>
          <a:p>
            <a:r>
              <a:rPr dirty="0"/>
              <a:t>回到我問的那個問題：你現在有沒有兩個以上的平台使用同一組密碼？如果有，最重要的那個帳號是哪一個？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-17145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>
          <a:xfrm>
            <a:off x="514350" y="4400550"/>
            <a:ext cx="4114800" cy="3600450"/>
          </a:xfrm>
          <a:prstGeom prst="rect">
            <a:avLst/>
          </a:prstGeom>
        </p:spPr>
        <p:txBody>
          <a:bodyPr/>
          <a:lstStyle/>
          <a:p>
            <a:r>
              <a:rPr lang="zh-TW" altLang="en-US" sz="1200" b="0" dirty="0">
                <a:solidFill>
                  <a:srgbClr val="FFFFFF"/>
                </a:solidFill>
              </a:rPr>
              <a:t>練習與複習</a:t>
            </a:r>
            <a:endParaRPr lang="en-US" altLang="zh-TW" sz="1200" b="0" dirty="0">
              <a:solidFill>
                <a:srgbClr val="FFFFFF"/>
              </a:solidFill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zh-TW" altLang="en-US" sz="1200" b="0" dirty="0">
                <a:solidFill>
                  <a:srgbClr val="1A237E"/>
                </a:solidFill>
              </a:rPr>
              <a:t>資訊安全的 </a:t>
            </a:r>
            <a:r>
              <a:rPr lang="en-US" altLang="zh-TW" sz="1200" b="0" dirty="0">
                <a:solidFill>
                  <a:srgbClr val="1A237E"/>
                </a:solidFill>
              </a:rPr>
              <a:t>CIA </a:t>
            </a:r>
            <a:r>
              <a:rPr lang="zh-TW" altLang="en-US" sz="1200" b="0" dirty="0">
                <a:solidFill>
                  <a:srgbClr val="1A237E"/>
                </a:solidFill>
              </a:rPr>
              <a:t>三原則中，「完整性」指的是？</a:t>
            </a:r>
            <a:endParaRPr lang="en-US" altLang="zh-TW" sz="1200" b="0" dirty="0">
              <a:solidFill>
                <a:srgbClr val="1A237E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b="0" dirty="0">
                <a:solidFill>
                  <a:srgbClr val="1A237E"/>
                </a:solidFill>
              </a:rPr>
              <a:t>答案</a:t>
            </a:r>
            <a:r>
              <a:rPr lang="en-US" altLang="zh-TW" sz="1200" b="0" dirty="0">
                <a:solidFill>
                  <a:srgbClr val="1A237E"/>
                </a:solidFill>
              </a:rPr>
              <a:t>: </a:t>
            </a:r>
            <a:r>
              <a:rPr lang="en-US" altLang="zh-TW" sz="1200" b="0" dirty="0">
                <a:solidFill>
                  <a:srgbClr val="1B5E20"/>
                </a:solidFill>
              </a:rPr>
              <a:t>B. </a:t>
            </a:r>
            <a:r>
              <a:rPr lang="zh-TW" altLang="en-US" sz="1200" b="0" dirty="0">
                <a:solidFill>
                  <a:srgbClr val="1B5E20"/>
                </a:solidFill>
              </a:rPr>
              <a:t>資料不能被未授權地竄改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b="0" i="1" dirty="0">
                <a:solidFill>
                  <a:srgbClr val="4E342E"/>
                </a:solidFill>
              </a:rPr>
              <a:t>解析：完整性（</a:t>
            </a:r>
            <a:r>
              <a:rPr lang="en-US" altLang="zh-TW" sz="1200" b="0" i="1" dirty="0">
                <a:solidFill>
                  <a:srgbClr val="4E342E"/>
                </a:solidFill>
              </a:rPr>
              <a:t>Integrity</a:t>
            </a:r>
            <a:r>
              <a:rPr lang="zh-TW" altLang="en-US" sz="1200" b="0" i="1" dirty="0">
                <a:solidFill>
                  <a:srgbClr val="4E342E"/>
                </a:solidFill>
              </a:rPr>
              <a:t>）確保資料在傳輸或儲存過程中不被竄改，例如網銀轉帳金額不能在途中被改掉。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lang="en-US" altLang="zh-TW" sz="1200" b="0" dirty="0">
                <a:solidFill>
                  <a:srgbClr val="1A237E"/>
                </a:solidFill>
              </a:rPr>
            </a:br>
            <a:endParaRPr lang="zh-TW" altLang="en-US" sz="1200" b="0" dirty="0">
              <a:solidFill>
                <a:srgbClr val="1A237E"/>
              </a:solidFill>
            </a:endParaRP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6090305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帳號安全可以想成三道防線，缺少任何一道，防護就會有明顯漏洞。</a:t>
            </a:r>
          </a:p>
          <a:p>
            <a:endParaRPr dirty="0"/>
          </a:p>
          <a:p>
            <a:r>
              <a:rPr dirty="0"/>
              <a:t>第一道是強密碼：至少 8 碼，混合大小寫、數字、符號，每個帳號用不同的密碼。為什麼不能重複用？因為只要有一個平台外洩，攻擊者會拿同一組帳密去試你其他所有的平台，這叫「撞庫攻擊」，就像骨牌一樣。</a:t>
            </a:r>
          </a:p>
          <a:p>
            <a:endParaRPr dirty="0"/>
          </a:p>
          <a:p>
            <a:r>
              <a:rPr dirty="0"/>
              <a:t>第二道是二階段驗證，也就是 2FA：就算密碼外洩，攻擊者還需要通過第二道驗證才能進來。這是目前最有效的帳號保護方式。</a:t>
            </a:r>
          </a:p>
          <a:p>
            <a:endParaRPr dirty="0"/>
          </a:p>
          <a:p>
            <a:r>
              <a:rPr dirty="0"/>
              <a:t>第三道是定期檢查登入紀錄：主動去看有沒有陌生裝置或地點登入，發現問題立刻處理。</a:t>
            </a:r>
          </a:p>
          <a:p>
            <a:endParaRPr dirty="0"/>
          </a:p>
          <a:p>
            <a:r>
              <a:rPr dirty="0"/>
              <a:t>這三道防線加在一起，才是真正有效的帳號保護。只靠密碼，不夠。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二階段驗證是這堂課最推薦大家今天回去就做的一件事。</a:t>
            </a:r>
          </a:p>
          <a:p>
            <a:endParaRPr dirty="0"/>
          </a:p>
          <a:p>
            <a:r>
              <a:rPr dirty="0"/>
              <a:t>它的概念很簡單：登入除了密碼，還要通過第二道驗證。就算攻擊者拿到了你的密碼，沒有第二道，也進不來。</a:t>
            </a:r>
          </a:p>
          <a:p>
            <a:endParaRPr dirty="0"/>
          </a:p>
          <a:p>
            <a:r>
              <a:rPr dirty="0"/>
              <a:t>驗證方式有三種，安全程度不同。簡訊驗證碼最常見，但有被攔截的風險；驗證器 App 像 Google Authenticator，每 30 秒產生一組新代碼，安全性更高；硬體金鑰是最高等級，適合有高度安全需求的人。</a:t>
            </a:r>
          </a:p>
          <a:p>
            <a:endParaRPr dirty="0"/>
          </a:p>
          <a:p>
            <a:r>
              <a:rPr dirty="0"/>
              <a:t>有四件事要記住：備份備用驗證碼、換手機前先轉移驗證器、驗證碼絕對不要給任何人，以及只要能用 App 就盡量不要依賴簡訊。</a:t>
            </a:r>
          </a:p>
          <a:p>
            <a:endParaRPr dirty="0"/>
          </a:p>
          <a:p>
            <a:r>
              <a:rPr dirty="0"/>
              <a:t>先從 Google、Apple ID、Facebook 這類核心帳號開始開啟。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很多人覺得雲端很安全，資料放上去就沒事了。但雲端的本質是「共享平台」，真正決定你資料安全的，是帳號防護和分享設定這兩件事。</a:t>
            </a:r>
          </a:p>
          <a:p>
            <a:endParaRPr dirty="0"/>
          </a:p>
          <a:p>
            <a:r>
              <a:rPr dirty="0"/>
              <a:t>最常見的問題是分享設定設錯，把檔案設成「知道連結的人都能看」，連結一旦被轉傳，就等於對外公開了。生成式 AI 也帶來新的問題，把含有個資或機密的文件上傳給 AI 工具使用，可能在你不知情的情況下成為訓練資料。</a:t>
            </a:r>
          </a:p>
          <a:p>
            <a:endParaRPr dirty="0"/>
          </a:p>
          <a:p>
            <a:r>
              <a:rPr dirty="0"/>
              <a:t>三個核心行動：主要雲端帳號一定要有強密碼加 2FA、分享前確認「誰可以看、能不能編輯、需不需要設期限」、身分證或金融資料這類敏感文件不要直接上雲，真的要存就先加密。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0.jpe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Relationship Id="rId9" Type="http://schemas.openxmlformats.org/officeDocument/2006/relationships/image" Target="../media/image56.sv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7.jpe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Relationship Id="rId9" Type="http://schemas.openxmlformats.org/officeDocument/2006/relationships/image" Target="../media/image62.sv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7.jpe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7.jpe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7.png"/><Relationship Id="rId18" Type="http://schemas.openxmlformats.org/officeDocument/2006/relationships/image" Target="../media/image42.png"/><Relationship Id="rId3" Type="http://schemas.openxmlformats.org/officeDocument/2006/relationships/image" Target="../media/image27.jpeg"/><Relationship Id="rId7" Type="http://schemas.openxmlformats.org/officeDocument/2006/relationships/image" Target="../media/image31.png"/><Relationship Id="rId12" Type="http://schemas.openxmlformats.org/officeDocument/2006/relationships/image" Target="../media/image36.png"/><Relationship Id="rId17" Type="http://schemas.openxmlformats.org/officeDocument/2006/relationships/image" Target="../media/image41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5" Type="http://schemas.openxmlformats.org/officeDocument/2006/relationships/image" Target="../media/image29.png"/><Relationship Id="rId15" Type="http://schemas.openxmlformats.org/officeDocument/2006/relationships/image" Target="../media/image39.png"/><Relationship Id="rId10" Type="http://schemas.openxmlformats.org/officeDocument/2006/relationships/image" Target="../media/image34.png"/><Relationship Id="rId19" Type="http://schemas.openxmlformats.org/officeDocument/2006/relationships/image" Target="../media/image43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Relationship Id="rId14" Type="http://schemas.openxmlformats.org/officeDocument/2006/relationships/image" Target="../media/image3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4.jpeg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10" Type="http://schemas.openxmlformats.org/officeDocument/2006/relationships/image" Target="../media/image11.png"/><Relationship Id="rId4" Type="http://schemas.openxmlformats.org/officeDocument/2006/relationships/image" Target="../media/image45.png"/><Relationship Id="rId9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920932"/>
            <a:ext cx="5486400" cy="2310222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5479256" y="0"/>
            <a:ext cx="7144" cy="2310222"/>
          </a:xfrm>
          <a:prstGeom prst="rect">
            <a:avLst/>
          </a:prstGeom>
          <a:solidFill>
            <a:srgbClr val="E2E8F0"/>
          </a:solidFill>
          <a:ln/>
        </p:spPr>
      </p:sp>
      <p:sp>
        <p:nvSpPr>
          <p:cNvPr id="5" name="Text 2"/>
          <p:cNvSpPr/>
          <p:nvPr/>
        </p:nvSpPr>
        <p:spPr>
          <a:xfrm>
            <a:off x="857250" y="920932"/>
            <a:ext cx="1526059" cy="27199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12000"/>
              </a:lnSpc>
              <a:buNone/>
            </a:pPr>
            <a:r>
              <a:rPr lang="zh-TW" altLang="en-US" sz="1700" dirty="0">
                <a:solidFill>
                  <a:srgbClr val="0596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資訊安全與防護</a:t>
            </a:r>
            <a:endParaRPr lang="en-US" sz="17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857250" y="1383825"/>
            <a:ext cx="4200525" cy="97501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3300" b="1" kern="0" spc="-1" dirty="0">
                <a:solidFill>
                  <a:srgbClr val="0F172A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數位生活中的
資安自我保護</a:t>
            </a:r>
            <a:endParaRPr lang="en-US" sz="33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7" name="Shape 4"/>
          <p:cNvSpPr/>
          <p:nvPr/>
        </p:nvSpPr>
        <p:spPr>
          <a:xfrm>
            <a:off x="857250" y="2838248"/>
            <a:ext cx="4200525" cy="392906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8" name="Shape 5"/>
          <p:cNvSpPr/>
          <p:nvPr/>
        </p:nvSpPr>
        <p:spPr>
          <a:xfrm>
            <a:off x="857250" y="1917316"/>
            <a:ext cx="4200525" cy="7144"/>
          </a:xfrm>
          <a:prstGeom prst="rect">
            <a:avLst/>
          </a:prstGeom>
          <a:solidFill>
            <a:srgbClr val="E2E8F0"/>
          </a:solidFill>
          <a:ln/>
        </p:spPr>
      </p:sp>
      <p:sp>
        <p:nvSpPr>
          <p:cNvPr id="9" name="Shape 6"/>
          <p:cNvSpPr/>
          <p:nvPr/>
        </p:nvSpPr>
        <p:spPr>
          <a:xfrm>
            <a:off x="5050631" y="1917316"/>
            <a:ext cx="7144" cy="392906"/>
          </a:xfrm>
          <a:prstGeom prst="rect">
            <a:avLst/>
          </a:prstGeom>
          <a:solidFill>
            <a:srgbClr val="E2E8F0"/>
          </a:solidFill>
          <a:ln/>
        </p:spPr>
      </p:sp>
      <p:sp>
        <p:nvSpPr>
          <p:cNvPr id="10" name="Shape 7"/>
          <p:cNvSpPr/>
          <p:nvPr/>
        </p:nvSpPr>
        <p:spPr>
          <a:xfrm>
            <a:off x="857250" y="2303078"/>
            <a:ext cx="4200525" cy="7144"/>
          </a:xfrm>
          <a:prstGeom prst="rect">
            <a:avLst/>
          </a:prstGeom>
          <a:solidFill>
            <a:srgbClr val="E2E8F0"/>
          </a:solidFill>
          <a:ln/>
        </p:spPr>
      </p:sp>
      <p:sp>
        <p:nvSpPr>
          <p:cNvPr id="11" name="Shape 8"/>
          <p:cNvSpPr/>
          <p:nvPr/>
        </p:nvSpPr>
        <p:spPr>
          <a:xfrm>
            <a:off x="857250" y="2838248"/>
            <a:ext cx="28575" cy="392906"/>
          </a:xfrm>
          <a:prstGeom prst="rect">
            <a:avLst/>
          </a:prstGeom>
          <a:solidFill>
            <a:srgbClr val="D97706"/>
          </a:solidFill>
          <a:ln/>
        </p:spPr>
      </p:sp>
      <p:sp>
        <p:nvSpPr>
          <p:cNvPr id="12" name="Text 9"/>
          <p:cNvSpPr/>
          <p:nvPr/>
        </p:nvSpPr>
        <p:spPr>
          <a:xfrm>
            <a:off x="1028700" y="2923973"/>
            <a:ext cx="4021931" cy="2154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400" kern="0" spc="1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帳號安全 × 密碼管理 × 二階段驗證 × 雲端隱私</a:t>
            </a:r>
            <a:endParaRPr lang="en-US" sz="14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3" name="Shape 10"/>
          <p:cNvSpPr/>
          <p:nvPr/>
        </p:nvSpPr>
        <p:spPr>
          <a:xfrm>
            <a:off x="5486400" y="862146"/>
            <a:ext cx="3657600" cy="2786063"/>
          </a:xfrm>
          <a:prstGeom prst="rect">
            <a:avLst/>
          </a:prstGeom>
          <a:solidFill>
            <a:srgbClr val="F8FAFC"/>
          </a:solidFill>
          <a:ln/>
        </p:spPr>
      </p:sp>
      <p:sp>
        <p:nvSpPr>
          <p:cNvPr id="14" name="Shape 11"/>
          <p:cNvSpPr/>
          <p:nvPr/>
        </p:nvSpPr>
        <p:spPr>
          <a:xfrm>
            <a:off x="6207919" y="1147896"/>
            <a:ext cx="1000125" cy="1000125"/>
          </a:xfrm>
          <a:prstGeom prst="rect">
            <a:avLst/>
          </a:prstGeom>
          <a:solidFill>
            <a:srgbClr val="FFFFFF"/>
          </a:solidFill>
          <a:ln w="9144">
            <a:solidFill>
              <a:srgbClr val="E2E8F0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479380" y="1807902"/>
            <a:ext cx="616111" cy="16158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050" dirty="0">
                <a:solidFill>
                  <a:srgbClr val="0F172A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帳號安全</a:t>
            </a:r>
            <a:endParaRPr lang="en-US" sz="105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6" name="Shape 13"/>
          <p:cNvSpPr/>
          <p:nvPr/>
        </p:nvSpPr>
        <p:spPr>
          <a:xfrm>
            <a:off x="7422356" y="1147896"/>
            <a:ext cx="1000125" cy="1000125"/>
          </a:xfrm>
          <a:prstGeom prst="rect">
            <a:avLst/>
          </a:prstGeom>
          <a:solidFill>
            <a:srgbClr val="FFFFFF"/>
          </a:solidFill>
          <a:ln w="9144">
            <a:solidFill>
              <a:srgbClr val="E2E8F0"/>
            </a:solidFill>
            <a:prstDash val="solid"/>
          </a:ln>
        </p:spPr>
      </p:sp>
      <p:pic>
        <p:nvPicPr>
          <p:cNvPr id="1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50969" y="1339884"/>
            <a:ext cx="342900" cy="342900"/>
          </a:xfrm>
          <a:prstGeom prst="rect">
            <a:avLst/>
          </a:prstGeom>
        </p:spPr>
      </p:pic>
      <p:sp>
        <p:nvSpPr>
          <p:cNvPr id="18" name="Text 14"/>
          <p:cNvSpPr/>
          <p:nvPr/>
        </p:nvSpPr>
        <p:spPr>
          <a:xfrm>
            <a:off x="7693819" y="1789941"/>
            <a:ext cx="538609" cy="16158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050" dirty="0">
                <a:solidFill>
                  <a:srgbClr val="0F172A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密碼管理</a:t>
            </a:r>
            <a:endParaRPr lang="en-US" sz="105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9" name="Shape 15"/>
          <p:cNvSpPr/>
          <p:nvPr/>
        </p:nvSpPr>
        <p:spPr>
          <a:xfrm>
            <a:off x="6207919" y="2362334"/>
            <a:ext cx="1000125" cy="1000125"/>
          </a:xfrm>
          <a:prstGeom prst="rect">
            <a:avLst/>
          </a:prstGeom>
          <a:solidFill>
            <a:srgbClr val="FFFFFF"/>
          </a:solidFill>
          <a:ln w="9144">
            <a:solidFill>
              <a:srgbClr val="E2E8F0"/>
            </a:solidFill>
            <a:prstDash val="solid"/>
          </a:ln>
        </p:spPr>
      </p:sp>
      <p:pic>
        <p:nvPicPr>
          <p:cNvPr id="2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79394" y="2554322"/>
            <a:ext cx="257175" cy="342900"/>
          </a:xfrm>
          <a:prstGeom prst="rect">
            <a:avLst/>
          </a:prstGeom>
        </p:spPr>
      </p:pic>
      <p:sp>
        <p:nvSpPr>
          <p:cNvPr id="21" name="Text 16"/>
          <p:cNvSpPr/>
          <p:nvPr/>
        </p:nvSpPr>
        <p:spPr>
          <a:xfrm>
            <a:off x="6422231" y="3004378"/>
            <a:ext cx="673261" cy="16158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050" dirty="0">
                <a:solidFill>
                  <a:srgbClr val="0F172A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二階段驗證</a:t>
            </a:r>
            <a:endParaRPr lang="en-US" sz="105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22" name="Shape 17"/>
          <p:cNvSpPr/>
          <p:nvPr/>
        </p:nvSpPr>
        <p:spPr>
          <a:xfrm>
            <a:off x="7422356" y="2362334"/>
            <a:ext cx="1000125" cy="1000125"/>
          </a:xfrm>
          <a:prstGeom prst="rect">
            <a:avLst/>
          </a:prstGeom>
          <a:solidFill>
            <a:srgbClr val="FFFFFF"/>
          </a:solidFill>
          <a:ln w="9144">
            <a:solidFill>
              <a:srgbClr val="E2E8F0"/>
            </a:solidFill>
            <a:prstDash val="solid"/>
          </a:ln>
        </p:spPr>
      </p:sp>
      <p:pic>
        <p:nvPicPr>
          <p:cNvPr id="2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08106" y="2554322"/>
            <a:ext cx="428625" cy="342900"/>
          </a:xfrm>
          <a:prstGeom prst="rect">
            <a:avLst/>
          </a:prstGeom>
        </p:spPr>
      </p:pic>
      <p:sp>
        <p:nvSpPr>
          <p:cNvPr id="24" name="Text 18"/>
          <p:cNvSpPr/>
          <p:nvPr/>
        </p:nvSpPr>
        <p:spPr>
          <a:xfrm>
            <a:off x="7693819" y="3004378"/>
            <a:ext cx="538609" cy="16158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050" dirty="0">
                <a:solidFill>
                  <a:srgbClr val="0F172A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雲端隱私</a:t>
            </a:r>
            <a:endParaRPr lang="en-US" sz="105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pic>
        <p:nvPicPr>
          <p:cNvPr id="26" name="圖形 25" descr="鎖定 以實心填滿">
            <a:extLst>
              <a:ext uri="{FF2B5EF4-FFF2-40B4-BE49-F238E27FC236}">
                <a16:creationId xmlns:a16="http://schemas.microsoft.com/office/drawing/2014/main" id="{03B7CD85-A3D8-69E6-9830-EFBA3267AA2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466115" y="1332741"/>
            <a:ext cx="457199" cy="45719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457" y="27682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1000125"/>
          </a:xfrm>
          <a:prstGeom prst="rect">
            <a:avLst/>
          </a:prstGeom>
          <a:solidFill>
            <a:srgbClr val="F8FAFC"/>
          </a:solidFill>
          <a:ln/>
        </p:spPr>
      </p:sp>
      <p:sp>
        <p:nvSpPr>
          <p:cNvPr id="4" name="Shape 1"/>
          <p:cNvSpPr/>
          <p:nvPr/>
        </p:nvSpPr>
        <p:spPr>
          <a:xfrm>
            <a:off x="0" y="992981"/>
            <a:ext cx="9144000" cy="7144"/>
          </a:xfrm>
          <a:prstGeom prst="rect">
            <a:avLst/>
          </a:prstGeom>
          <a:solidFill>
            <a:srgbClr val="E2E8F0"/>
          </a:solidFill>
          <a:ln/>
        </p:spPr>
      </p:sp>
      <p:sp>
        <p:nvSpPr>
          <p:cNvPr id="5" name="Text 2"/>
          <p:cNvSpPr/>
          <p:nvPr/>
        </p:nvSpPr>
        <p:spPr>
          <a:xfrm>
            <a:off x="327360" y="214238"/>
            <a:ext cx="7888486" cy="3077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0F172A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手機與電腦是你的數位身份證，四步驟守護裝置安全</a:t>
            </a:r>
            <a:endParaRPr lang="en-US" sz="20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327360" y="642744"/>
            <a:ext cx="8513717" cy="4308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400" dirty="0">
                <a:solidFill>
                  <a:srgbClr val="0596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很多病毒與惡意程式，其實都是使用者自己不小心安裝進去的——點了不明連結、裝了來路不明的 APP，裝置就這樣淪陷了。</a:t>
            </a:r>
            <a:endParaRPr lang="en-US" sz="14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602700" y="1305520"/>
            <a:ext cx="314702" cy="16158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050" b="1" kern="0" spc="1" dirty="0">
                <a:solidFill>
                  <a:srgbClr val="0596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STEP</a:t>
            </a:r>
            <a:endParaRPr lang="en-US" sz="105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8" name="Text 5"/>
          <p:cNvSpPr/>
          <p:nvPr/>
        </p:nvSpPr>
        <p:spPr>
          <a:xfrm>
            <a:off x="598598" y="1468041"/>
            <a:ext cx="480901" cy="39478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80000"/>
              </a:lnSpc>
              <a:buNone/>
            </a:pPr>
            <a:r>
              <a:rPr lang="en-US" sz="3200" b="1" dirty="0">
                <a:solidFill>
                  <a:srgbClr val="0F172A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01</a:t>
            </a:r>
            <a:endParaRPr lang="en-US" sz="3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9" name="Text 6"/>
          <p:cNvSpPr/>
          <p:nvPr/>
        </p:nvSpPr>
        <p:spPr>
          <a:xfrm>
            <a:off x="1507942" y="1297484"/>
            <a:ext cx="1231106" cy="24622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F172A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設定鎖定畫面</a:t>
            </a:r>
            <a:endParaRPr lang="en-US" sz="16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1311187" y="1561802"/>
            <a:ext cx="5011236" cy="4505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啟用密碼、指紋或臉部辨識，密碼長度至少 8 位數，避免使用 1234 或生日。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1" name="Text 8"/>
          <p:cNvSpPr/>
          <p:nvPr/>
        </p:nvSpPr>
        <p:spPr>
          <a:xfrm>
            <a:off x="602700" y="2343150"/>
            <a:ext cx="314702" cy="16158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050" b="1" kern="0" spc="1" dirty="0">
                <a:solidFill>
                  <a:srgbClr val="0596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STEP</a:t>
            </a:r>
            <a:endParaRPr lang="en-US" sz="105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2" name="Text 9"/>
          <p:cNvSpPr/>
          <p:nvPr/>
        </p:nvSpPr>
        <p:spPr>
          <a:xfrm>
            <a:off x="579846" y="2505670"/>
            <a:ext cx="480901" cy="39478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80000"/>
              </a:lnSpc>
              <a:buNone/>
            </a:pPr>
            <a:r>
              <a:rPr lang="en-US" sz="3200" b="1" dirty="0">
                <a:solidFill>
                  <a:srgbClr val="0F172A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02</a:t>
            </a:r>
            <a:endParaRPr lang="en-US" sz="3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pic>
        <p:nvPicPr>
          <p:cNvPr id="1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1187" y="2374404"/>
            <a:ext cx="128588" cy="128588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1525500" y="2335113"/>
            <a:ext cx="1231106" cy="24622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F172A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定期更新系統</a:t>
            </a:r>
            <a:endParaRPr lang="en-US" sz="16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5" name="Text 11"/>
          <p:cNvSpPr/>
          <p:nvPr/>
        </p:nvSpPr>
        <p:spPr>
          <a:xfrm>
            <a:off x="1311187" y="2599432"/>
            <a:ext cx="4819647" cy="4505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系統更新不只是新功能，更重要的是修補已知安全漏洞。收到更新通知請盡快安裝。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6" name="Text 12"/>
          <p:cNvSpPr/>
          <p:nvPr/>
        </p:nvSpPr>
        <p:spPr>
          <a:xfrm>
            <a:off x="602700" y="3380780"/>
            <a:ext cx="314702" cy="16158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050" b="1" kern="0" spc="1" dirty="0">
                <a:solidFill>
                  <a:srgbClr val="0596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STEP</a:t>
            </a:r>
            <a:endParaRPr lang="en-US" sz="105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7" name="Text 13"/>
          <p:cNvSpPr/>
          <p:nvPr/>
        </p:nvSpPr>
        <p:spPr>
          <a:xfrm>
            <a:off x="578060" y="3543300"/>
            <a:ext cx="480901" cy="39478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80000"/>
              </a:lnSpc>
              <a:buNone/>
            </a:pPr>
            <a:r>
              <a:rPr lang="en-US" sz="3200" b="1" dirty="0">
                <a:solidFill>
                  <a:srgbClr val="0F172A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03</a:t>
            </a:r>
            <a:endParaRPr lang="en-US" sz="3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pic>
        <p:nvPicPr>
          <p:cNvPr id="1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11187" y="3412034"/>
            <a:ext cx="128588" cy="128588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1525499" y="3372743"/>
            <a:ext cx="2645907" cy="2462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F172A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只從官方商店下載 APP</a:t>
            </a:r>
            <a:endParaRPr lang="en-US" sz="16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20" name="Text 15"/>
          <p:cNvSpPr/>
          <p:nvPr/>
        </p:nvSpPr>
        <p:spPr>
          <a:xfrm>
            <a:off x="1285341" y="3637061"/>
            <a:ext cx="5008303" cy="3942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5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只使用 App Store 或 Google Play，不明來源的 APK 或描述檔可能內藏惡意程式。</a:t>
            </a:r>
            <a:endParaRPr lang="en-US" sz="105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21" name="Text 16"/>
          <p:cNvSpPr/>
          <p:nvPr/>
        </p:nvSpPr>
        <p:spPr>
          <a:xfrm>
            <a:off x="602700" y="4418409"/>
            <a:ext cx="314702" cy="16158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050" b="1" kern="0" spc="1" dirty="0">
                <a:solidFill>
                  <a:srgbClr val="0596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STEP</a:t>
            </a:r>
            <a:endParaRPr lang="en-US" sz="105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22" name="Text 17"/>
          <p:cNvSpPr/>
          <p:nvPr/>
        </p:nvSpPr>
        <p:spPr>
          <a:xfrm>
            <a:off x="574488" y="4580930"/>
            <a:ext cx="480901" cy="39478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80000"/>
              </a:lnSpc>
              <a:buNone/>
            </a:pPr>
            <a:r>
              <a:rPr lang="en-US" sz="3200" b="1" dirty="0">
                <a:solidFill>
                  <a:srgbClr val="0F172A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04</a:t>
            </a:r>
            <a:endParaRPr lang="en-US" sz="3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pic>
        <p:nvPicPr>
          <p:cNvPr id="2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11187" y="4449663"/>
            <a:ext cx="128588" cy="128588"/>
          </a:xfrm>
          <a:prstGeom prst="rect">
            <a:avLst/>
          </a:prstGeom>
        </p:spPr>
      </p:pic>
      <p:sp>
        <p:nvSpPr>
          <p:cNvPr id="24" name="Text 18"/>
          <p:cNvSpPr/>
          <p:nvPr/>
        </p:nvSpPr>
        <p:spPr>
          <a:xfrm>
            <a:off x="1525500" y="4410373"/>
            <a:ext cx="1436291" cy="24622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F172A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開啟防毒與防護</a:t>
            </a:r>
            <a:endParaRPr lang="en-US" sz="16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25" name="Text 19"/>
          <p:cNvSpPr/>
          <p:nvPr/>
        </p:nvSpPr>
        <p:spPr>
          <a:xfrm>
            <a:off x="1311187" y="4674691"/>
            <a:ext cx="4462760" cy="21416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電腦安裝防毒軟體，手機開啟內建安全掃描，定期執行全機掃描。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26" name="Shape 20"/>
          <p:cNvSpPr/>
          <p:nvPr/>
        </p:nvSpPr>
        <p:spPr>
          <a:xfrm>
            <a:off x="6400800" y="1000125"/>
            <a:ext cx="2743200" cy="4143375"/>
          </a:xfrm>
          <a:prstGeom prst="rect">
            <a:avLst/>
          </a:prstGeom>
          <a:solidFill>
            <a:srgbClr val="0F172A"/>
          </a:solidFill>
          <a:ln/>
        </p:spPr>
      </p:sp>
      <p:sp>
        <p:nvSpPr>
          <p:cNvPr id="27" name="Shape 21"/>
          <p:cNvSpPr/>
          <p:nvPr/>
        </p:nvSpPr>
        <p:spPr>
          <a:xfrm>
            <a:off x="6400800" y="1000125"/>
            <a:ext cx="7144" cy="4143375"/>
          </a:xfrm>
          <a:prstGeom prst="rect">
            <a:avLst/>
          </a:prstGeom>
          <a:solidFill>
            <a:srgbClr val="E2E8F0"/>
          </a:solidFill>
          <a:ln/>
        </p:spPr>
      </p:sp>
      <p:sp>
        <p:nvSpPr>
          <p:cNvPr id="28" name="Text 22"/>
          <p:cNvSpPr/>
          <p:nvPr/>
        </p:nvSpPr>
        <p:spPr>
          <a:xfrm>
            <a:off x="6757988" y="2039541"/>
            <a:ext cx="2028825" cy="2769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b="1" kern="0" spc="1" dirty="0">
                <a:solidFill>
                  <a:srgbClr val="FFFFFF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三不原則</a:t>
            </a:r>
            <a:endParaRPr lang="en-US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29" name="Text 23"/>
          <p:cNvSpPr/>
          <p:nvPr/>
        </p:nvSpPr>
        <p:spPr>
          <a:xfrm>
            <a:off x="6757988" y="2402086"/>
            <a:ext cx="2028825" cy="16158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050" dirty="0">
                <a:solidFill>
                  <a:srgbClr val="94A3B8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避開 90% 的日常資安陷阱</a:t>
            </a:r>
            <a:endParaRPr lang="en-US" sz="105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30" name="Shape 24"/>
          <p:cNvSpPr/>
          <p:nvPr/>
        </p:nvSpPr>
        <p:spPr>
          <a:xfrm>
            <a:off x="6757988" y="2989659"/>
            <a:ext cx="228600" cy="228600"/>
          </a:xfrm>
          <a:prstGeom prst="rect">
            <a:avLst/>
          </a:prstGeom>
          <a:solidFill>
            <a:srgbClr val="D97706">
              <a:alpha val="10000"/>
            </a:srgbClr>
          </a:solidFill>
          <a:ln w="9144">
            <a:solidFill>
              <a:srgbClr val="D97706"/>
            </a:solidFill>
            <a:prstDash val="solid"/>
          </a:ln>
        </p:spPr>
      </p:sp>
      <p:pic>
        <p:nvPicPr>
          <p:cNvPr id="31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36569" y="3046809"/>
            <a:ext cx="71438" cy="114300"/>
          </a:xfrm>
          <a:prstGeom prst="rect">
            <a:avLst/>
          </a:prstGeom>
        </p:spPr>
      </p:pic>
      <p:sp>
        <p:nvSpPr>
          <p:cNvPr id="32" name="Text 25"/>
          <p:cNvSpPr/>
          <p:nvPr/>
        </p:nvSpPr>
        <p:spPr>
          <a:xfrm>
            <a:off x="7093744" y="2989659"/>
            <a:ext cx="807913" cy="202363"/>
          </a:xfrm>
          <a:prstGeom prst="rect">
            <a:avLst/>
          </a:prstGeom>
          <a:noFill/>
          <a:ln/>
        </p:spPr>
        <p:txBody>
          <a:bodyPr wrap="none" lIns="0" tIns="34036" rIns="0" bIns="0" rtlCol="0" anchor="t">
            <a:spAutoFit/>
          </a:bodyPr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不點陌生連結</a:t>
            </a:r>
            <a:endParaRPr lang="en-US" sz="105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33" name="Shape 26"/>
          <p:cNvSpPr/>
          <p:nvPr/>
        </p:nvSpPr>
        <p:spPr>
          <a:xfrm>
            <a:off x="6757988" y="3432572"/>
            <a:ext cx="228600" cy="228600"/>
          </a:xfrm>
          <a:prstGeom prst="rect">
            <a:avLst/>
          </a:prstGeom>
          <a:solidFill>
            <a:srgbClr val="D97706">
              <a:alpha val="10000"/>
            </a:srgbClr>
          </a:solidFill>
          <a:ln w="9144">
            <a:solidFill>
              <a:srgbClr val="D97706"/>
            </a:solidFill>
            <a:prstDash val="solid"/>
          </a:ln>
        </p:spPr>
      </p:sp>
      <p:pic>
        <p:nvPicPr>
          <p:cNvPr id="34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36569" y="3489722"/>
            <a:ext cx="71438" cy="114300"/>
          </a:xfrm>
          <a:prstGeom prst="rect">
            <a:avLst/>
          </a:prstGeom>
        </p:spPr>
      </p:pic>
      <p:sp>
        <p:nvSpPr>
          <p:cNvPr id="35" name="Text 27"/>
          <p:cNvSpPr/>
          <p:nvPr/>
        </p:nvSpPr>
        <p:spPr>
          <a:xfrm>
            <a:off x="7093744" y="3432572"/>
            <a:ext cx="1122102" cy="202363"/>
          </a:xfrm>
          <a:prstGeom prst="rect">
            <a:avLst/>
          </a:prstGeom>
          <a:noFill/>
          <a:ln/>
        </p:spPr>
        <p:txBody>
          <a:bodyPr wrap="none" lIns="0" tIns="34036" rIns="0" bIns="0" rtlCol="0" anchor="t">
            <a:spAutoFit/>
          </a:bodyPr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不裝來路不明 APP</a:t>
            </a:r>
            <a:endParaRPr lang="en-US" sz="105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36" name="Shape 28"/>
          <p:cNvSpPr/>
          <p:nvPr/>
        </p:nvSpPr>
        <p:spPr>
          <a:xfrm>
            <a:off x="6757988" y="3875484"/>
            <a:ext cx="228600" cy="228600"/>
          </a:xfrm>
          <a:prstGeom prst="rect">
            <a:avLst/>
          </a:prstGeom>
          <a:solidFill>
            <a:srgbClr val="D97706">
              <a:alpha val="10000"/>
            </a:srgbClr>
          </a:solidFill>
          <a:ln w="9144">
            <a:solidFill>
              <a:srgbClr val="D97706"/>
            </a:solidFill>
            <a:prstDash val="solid"/>
          </a:ln>
        </p:spPr>
      </p:sp>
      <p:pic>
        <p:nvPicPr>
          <p:cNvPr id="37" name="Image 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36569" y="3932634"/>
            <a:ext cx="71438" cy="114300"/>
          </a:xfrm>
          <a:prstGeom prst="rect">
            <a:avLst/>
          </a:prstGeom>
        </p:spPr>
      </p:pic>
      <p:sp>
        <p:nvSpPr>
          <p:cNvPr id="38" name="Text 29"/>
          <p:cNvSpPr/>
          <p:nvPr/>
        </p:nvSpPr>
        <p:spPr>
          <a:xfrm>
            <a:off x="7093744" y="3875484"/>
            <a:ext cx="1615827" cy="202363"/>
          </a:xfrm>
          <a:prstGeom prst="rect">
            <a:avLst/>
          </a:prstGeom>
          <a:noFill/>
          <a:ln/>
        </p:spPr>
        <p:txBody>
          <a:bodyPr wrap="none" lIns="0" tIns="34036" rIns="0" bIns="0" rtlCol="0" anchor="t">
            <a:spAutoFit/>
          </a:bodyPr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不在公用電腦登入重要帳號</a:t>
            </a:r>
            <a:endParaRPr lang="en-US" sz="105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pic>
        <p:nvPicPr>
          <p:cNvPr id="40" name="圖形 39" descr="鎖定 以實心填滿">
            <a:extLst>
              <a:ext uri="{FF2B5EF4-FFF2-40B4-BE49-F238E27FC236}">
                <a16:creationId xmlns:a16="http://schemas.microsoft.com/office/drawing/2014/main" id="{7E226454-5495-C68B-AF1E-D9F036F88E6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285341" y="1286729"/>
            <a:ext cx="181312" cy="181312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1885453" cy="400110"/>
          </a:xfrm>
          <a:prstGeom prst="rect">
            <a:avLst/>
          </a:prstGeom>
          <a:solidFill>
            <a:srgbClr val="1A4B8C"/>
          </a:solidFill>
        </p:spPr>
        <p:txBody>
          <a:bodyPr wrap="none">
            <a:spAutoFit/>
          </a:bodyPr>
          <a:lstStyle/>
          <a:p>
            <a:pPr algn="l"/>
            <a:r>
              <a:rPr sz="2000" b="1" dirty="0">
                <a:solidFill>
                  <a:srgbClr val="FFFFFF"/>
                </a:solidFill>
              </a:rPr>
              <a:t>   2  </a:t>
            </a:r>
            <a:r>
              <a:rPr sz="2000" b="1" dirty="0" err="1">
                <a:solidFill>
                  <a:srgbClr val="FFFFFF"/>
                </a:solidFill>
              </a:rPr>
              <a:t>練習與複習</a:t>
            </a:r>
            <a:endParaRPr sz="2000" b="1" dirty="0">
              <a:solidFill>
                <a:srgbClr val="FFFF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80000" y="1080000"/>
            <a:ext cx="8184000" cy="34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dirty="0">
                <a:solidFill>
                  <a:srgbClr val="1A237E"/>
                </a:solidFill>
              </a:rPr>
              <a:t>Q1.  </a:t>
            </a:r>
            <a:r>
              <a:rPr sz="1500" b="1" dirty="0" err="1">
                <a:solidFill>
                  <a:srgbClr val="1A237E"/>
                </a:solidFill>
              </a:rPr>
              <a:t>帳號安全的「三道防線</a:t>
            </a:r>
            <a:r>
              <a:rPr sz="1500" b="1" dirty="0">
                <a:solidFill>
                  <a:srgbClr val="1A237E"/>
                </a:solidFill>
              </a:rPr>
              <a:t>」，</a:t>
            </a:r>
            <a:r>
              <a:rPr sz="1500" b="1" dirty="0" err="1">
                <a:solidFill>
                  <a:srgbClr val="1A237E"/>
                </a:solidFill>
              </a:rPr>
              <a:t>下列哪一項不在其中</a:t>
            </a:r>
            <a:r>
              <a:rPr sz="1500" b="1" dirty="0">
                <a:solidFill>
                  <a:srgbClr val="1A237E"/>
                </a:solidFill>
              </a:rPr>
              <a:t>？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00" y="1440000"/>
            <a:ext cx="8024000" cy="2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>
                <a:solidFill>
                  <a:srgbClr val="333333"/>
                </a:solidFill>
              </a:rPr>
              <a:t>    A. 強密碼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00" y="1710000"/>
            <a:ext cx="8024000" cy="2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>
                <a:solidFill>
                  <a:srgbClr val="333333"/>
                </a:solidFill>
              </a:rPr>
              <a:t>    B. 二階段驗證（2FA）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00" y="1980000"/>
            <a:ext cx="8024000" cy="2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dirty="0">
                <a:solidFill>
                  <a:srgbClr val="333333"/>
                </a:solidFill>
              </a:rPr>
              <a:t>    C. </a:t>
            </a:r>
            <a:r>
              <a:rPr sz="1300" dirty="0" err="1">
                <a:solidFill>
                  <a:srgbClr val="333333"/>
                </a:solidFill>
              </a:rPr>
              <a:t>定期檢查登入紀錄</a:t>
            </a:r>
            <a:endParaRPr sz="1300" dirty="0">
              <a:solidFill>
                <a:srgbClr val="333333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0000" y="2250000"/>
            <a:ext cx="8024000" cy="260000"/>
          </a:xfrm>
          <a:prstGeom prst="rect">
            <a:avLst/>
          </a:prstGeom>
          <a:solidFill>
            <a:srgbClr val="E8F5E9"/>
          </a:solidFill>
        </p:spPr>
        <p:txBody>
          <a:bodyPr wrap="square">
            <a:spAutoFit/>
          </a:bodyPr>
          <a:lstStyle/>
          <a:p>
            <a:pPr algn="l"/>
            <a:r>
              <a:rPr sz="1300" b="1" dirty="0">
                <a:solidFill>
                  <a:srgbClr val="1B5E20"/>
                </a:solidFill>
              </a:rPr>
              <a:t>✓  D. </a:t>
            </a:r>
            <a:r>
              <a:rPr sz="1300" b="1" dirty="0" err="1">
                <a:solidFill>
                  <a:srgbClr val="1B5E20"/>
                </a:solidFill>
              </a:rPr>
              <a:t>購買防毒軟體</a:t>
            </a:r>
            <a:endParaRPr sz="1300" b="1" dirty="0">
              <a:solidFill>
                <a:srgbClr val="1B5E2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0000" y="2540000"/>
            <a:ext cx="8024000" cy="461665"/>
          </a:xfrm>
          <a:prstGeom prst="rect">
            <a:avLst/>
          </a:prstGeom>
          <a:solidFill>
            <a:srgbClr val="FFF9C4"/>
          </a:solidFill>
        </p:spPr>
        <p:txBody>
          <a:bodyPr wrap="square">
            <a:spAutoFit/>
          </a:bodyPr>
          <a:lstStyle/>
          <a:p>
            <a:pPr algn="l"/>
            <a:r>
              <a:rPr sz="1200" i="1" dirty="0" err="1">
                <a:solidFill>
                  <a:srgbClr val="4E342E"/>
                </a:solidFill>
                <a:highlight>
                  <a:srgbClr val="FFFF00"/>
                </a:highlight>
              </a:rPr>
              <a:t>解析：三道防線是：強密碼（第一道</a:t>
            </a:r>
            <a:r>
              <a:rPr sz="1200" i="1" dirty="0">
                <a:solidFill>
                  <a:srgbClr val="4E342E"/>
                </a:solidFill>
                <a:highlight>
                  <a:srgbClr val="FFFF00"/>
                </a:highlight>
              </a:rPr>
              <a:t>）、2FA（第二道）、</a:t>
            </a:r>
            <a:r>
              <a:rPr sz="1200" i="1" dirty="0" err="1">
                <a:solidFill>
                  <a:srgbClr val="4E342E"/>
                </a:solidFill>
                <a:highlight>
                  <a:srgbClr val="FFFF00"/>
                </a:highlight>
              </a:rPr>
              <a:t>定期巡檢登入活動（第三道</a:t>
            </a:r>
            <a:r>
              <a:rPr sz="1200" i="1" dirty="0">
                <a:solidFill>
                  <a:srgbClr val="4E342E"/>
                </a:solidFill>
                <a:highlight>
                  <a:srgbClr val="FFFF00"/>
                </a:highlight>
              </a:rPr>
              <a:t>）。</a:t>
            </a:r>
            <a:r>
              <a:rPr sz="1200" i="1" dirty="0" err="1">
                <a:solidFill>
                  <a:srgbClr val="4E342E"/>
                </a:solidFill>
                <a:highlight>
                  <a:srgbClr val="FFFF00"/>
                </a:highlight>
              </a:rPr>
              <a:t>防毒軟體是裝置防護，不在帳號三道防線中</a:t>
            </a:r>
            <a:r>
              <a:rPr sz="1200" i="1" dirty="0">
                <a:solidFill>
                  <a:srgbClr val="4E342E"/>
                </a:solidFill>
                <a:highlight>
                  <a:srgbClr val="FFFF00"/>
                </a:highlight>
              </a:rPr>
              <a:t>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0" y="4883500"/>
            <a:ext cx="9144000" cy="260000"/>
          </a:xfrm>
          <a:prstGeom prst="rect">
            <a:avLst/>
          </a:prstGeom>
          <a:solidFill>
            <a:srgbClr val="EEEEEE"/>
          </a:solidFill>
        </p:spPr>
        <p:txBody>
          <a:bodyPr wrap="none">
            <a:spAutoFit/>
          </a:bodyPr>
          <a:lstStyle/>
          <a:p>
            <a:pPr algn="r"/>
            <a:r>
              <a:rPr sz="1000">
                <a:solidFill>
                  <a:srgbClr val="757575"/>
                </a:solidFill>
              </a:rPr>
              <a:t>數位生活中的資安自我保護　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6575" y="1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-13960" y="0"/>
            <a:ext cx="9144000" cy="1143000"/>
          </a:xfrm>
          <a:prstGeom prst="rect">
            <a:avLst/>
          </a:prstGeom>
          <a:solidFill>
            <a:srgbClr val="F8FAFC"/>
          </a:solidFill>
          <a:ln/>
        </p:spPr>
      </p:sp>
      <p:sp>
        <p:nvSpPr>
          <p:cNvPr id="4" name="Shape 1"/>
          <p:cNvSpPr/>
          <p:nvPr/>
        </p:nvSpPr>
        <p:spPr>
          <a:xfrm>
            <a:off x="0" y="1135856"/>
            <a:ext cx="9144000" cy="7144"/>
          </a:xfrm>
          <a:prstGeom prst="rect">
            <a:avLst/>
          </a:prstGeom>
          <a:solidFill>
            <a:srgbClr val="E2E8F0"/>
          </a:solidFill>
          <a:ln/>
        </p:spPr>
      </p:sp>
      <p:sp>
        <p:nvSpPr>
          <p:cNvPr id="5" name="Text 2"/>
          <p:cNvSpPr/>
          <p:nvPr/>
        </p:nvSpPr>
        <p:spPr>
          <a:xfrm>
            <a:off x="290355" y="382567"/>
            <a:ext cx="6400800" cy="3077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2000" b="1" dirty="0" err="1">
                <a:solidFill>
                  <a:srgbClr val="0F172A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四大資安行動</a:t>
            </a:r>
            <a:endParaRPr lang="en-US" sz="20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285750" y="783771"/>
            <a:ext cx="8675370" cy="49545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400" dirty="0">
                <a:solidFill>
                  <a:srgbClr val="00B050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資安不是工程師的專利，而是每個數位使用者都應具備的基本素養。根據研究，九成以上的網路攻擊可透過基本安全習慣避免。</a:t>
            </a:r>
          </a:p>
        </p:txBody>
      </p:sp>
      <p:sp>
        <p:nvSpPr>
          <p:cNvPr id="7" name="Shape 4"/>
          <p:cNvSpPr/>
          <p:nvPr/>
        </p:nvSpPr>
        <p:spPr>
          <a:xfrm>
            <a:off x="285750" y="1285875"/>
            <a:ext cx="342900" cy="342900"/>
          </a:xfrm>
          <a:prstGeom prst="rect">
            <a:avLst/>
          </a:prstGeom>
          <a:solidFill>
            <a:srgbClr val="0F172A"/>
          </a:solidFill>
          <a:ln/>
        </p:spPr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5763" y="1385888"/>
            <a:ext cx="142875" cy="142875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742950" y="1333202"/>
            <a:ext cx="1436291" cy="24622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F172A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密碼要強且不同</a:t>
            </a:r>
            <a:endParaRPr lang="en-US" sz="16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0" name="Text 6"/>
          <p:cNvSpPr/>
          <p:nvPr/>
        </p:nvSpPr>
        <p:spPr>
          <a:xfrm>
            <a:off x="285750" y="1685925"/>
            <a:ext cx="3993356" cy="68685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每個帳號使用不同密碼，加入大小寫、數字與符號；建議使用密碼管理工具（如 Bitwarden、1Password）協助管理。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1" name="Text 7"/>
          <p:cNvSpPr/>
          <p:nvPr/>
        </p:nvSpPr>
        <p:spPr>
          <a:xfrm>
            <a:off x="285750" y="2414588"/>
            <a:ext cx="495328" cy="29610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80000"/>
              </a:lnSpc>
              <a:buNone/>
            </a:pPr>
            <a:r>
              <a:rPr lang="en-US" altLang="zh-TW" sz="2400" b="1" dirty="0">
                <a:solidFill>
                  <a:srgbClr val="0596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12</a:t>
            </a:r>
            <a:r>
              <a:rPr lang="en-US" sz="1050" b="1" dirty="0">
                <a:solidFill>
                  <a:srgbClr val="0596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碼</a:t>
            </a:r>
            <a:endParaRPr lang="en-US" sz="24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2" name="Text 8"/>
          <p:cNvSpPr/>
          <p:nvPr/>
        </p:nvSpPr>
        <p:spPr>
          <a:xfrm>
            <a:off x="978235" y="2499352"/>
            <a:ext cx="2827411" cy="1772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1200" dirty="0" err="1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長度的密碼需數百年才能被暴力破解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3" name="Shape 9"/>
          <p:cNvSpPr/>
          <p:nvPr/>
        </p:nvSpPr>
        <p:spPr>
          <a:xfrm>
            <a:off x="4857750" y="1285875"/>
            <a:ext cx="342900" cy="342900"/>
          </a:xfrm>
          <a:prstGeom prst="rect">
            <a:avLst/>
          </a:prstGeom>
          <a:solidFill>
            <a:srgbClr val="059669"/>
          </a:solidFill>
          <a:ln/>
        </p:spPr>
      </p:sp>
      <p:sp>
        <p:nvSpPr>
          <p:cNvPr id="14" name="Text 10"/>
          <p:cNvSpPr/>
          <p:nvPr/>
        </p:nvSpPr>
        <p:spPr>
          <a:xfrm>
            <a:off x="5314950" y="1333202"/>
            <a:ext cx="891270" cy="24622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600" b="1" dirty="0" err="1">
                <a:solidFill>
                  <a:srgbClr val="0F172A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開啟</a:t>
            </a:r>
            <a:r>
              <a:rPr lang="en-US" sz="1600" b="1" dirty="0">
                <a:solidFill>
                  <a:srgbClr val="0F172A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 2FA</a:t>
            </a:r>
            <a:endParaRPr lang="en-US" sz="16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5" name="Text 11"/>
          <p:cNvSpPr/>
          <p:nvPr/>
        </p:nvSpPr>
        <p:spPr>
          <a:xfrm>
            <a:off x="4857750" y="1685925"/>
            <a:ext cx="4000500" cy="4505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雙重驗證在密碼外洩時提供第二道防線；優先使用驗證器 APP，其次才是簡訊驗證。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6" name="Text 12"/>
          <p:cNvSpPr/>
          <p:nvPr/>
        </p:nvSpPr>
        <p:spPr>
          <a:xfrm>
            <a:off x="4857750" y="2414588"/>
            <a:ext cx="902491" cy="29610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80000"/>
              </a:lnSpc>
              <a:buNone/>
            </a:pPr>
            <a:r>
              <a:rPr lang="en-US" sz="2400" b="1" dirty="0">
                <a:solidFill>
                  <a:srgbClr val="0596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99.9%</a:t>
            </a:r>
            <a:endParaRPr lang="en-US" sz="24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7" name="Text 13"/>
          <p:cNvSpPr/>
          <p:nvPr/>
        </p:nvSpPr>
        <p:spPr>
          <a:xfrm>
            <a:off x="5902512" y="2494318"/>
            <a:ext cx="2955738" cy="1772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開啟 2FA </a:t>
            </a:r>
            <a:r>
              <a:rPr lang="en-US" sz="1200" dirty="0" err="1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可阻擋絕大多數的自動化攻擊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8" name="Shape 14"/>
          <p:cNvSpPr/>
          <p:nvPr/>
        </p:nvSpPr>
        <p:spPr>
          <a:xfrm>
            <a:off x="285750" y="2964656"/>
            <a:ext cx="342900" cy="342900"/>
          </a:xfrm>
          <a:prstGeom prst="rect">
            <a:avLst/>
          </a:prstGeom>
          <a:solidFill>
            <a:srgbClr val="D97706"/>
          </a:solidFill>
          <a:ln/>
        </p:spPr>
      </p:sp>
      <p:pic>
        <p:nvPicPr>
          <p:cNvPr id="1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7903" y="3064669"/>
            <a:ext cx="178594" cy="142875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742950" y="3011984"/>
            <a:ext cx="1025922" cy="24622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F172A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不亂點連結</a:t>
            </a:r>
            <a:endParaRPr lang="en-US" sz="16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21" name="Text 16"/>
          <p:cNvSpPr/>
          <p:nvPr/>
        </p:nvSpPr>
        <p:spPr>
          <a:xfrm>
            <a:off x="285750" y="3364706"/>
            <a:ext cx="3993356" cy="4505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養成確認網址、查驗寄件人的習慣；遇到可疑訊息先停 3 秒思考「這合理嗎？」。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22" name="Text 17"/>
          <p:cNvSpPr/>
          <p:nvPr/>
        </p:nvSpPr>
        <p:spPr>
          <a:xfrm>
            <a:off x="285750" y="4100513"/>
            <a:ext cx="541815" cy="29610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80000"/>
              </a:lnSpc>
              <a:buNone/>
            </a:pPr>
            <a:r>
              <a:rPr lang="en-US" sz="2400" b="1" dirty="0">
                <a:solidFill>
                  <a:srgbClr val="D97706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90%</a:t>
            </a:r>
            <a:endParaRPr lang="en-US" sz="24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23" name="Text 18"/>
          <p:cNvSpPr/>
          <p:nvPr/>
        </p:nvSpPr>
        <p:spPr>
          <a:xfrm>
            <a:off x="1085849" y="4182072"/>
            <a:ext cx="2650128" cy="1772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1200" dirty="0" err="1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的資安事件可透過基本習慣避免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24" name="Shape 19"/>
          <p:cNvSpPr/>
          <p:nvPr/>
        </p:nvSpPr>
        <p:spPr>
          <a:xfrm>
            <a:off x="4857750" y="2964656"/>
            <a:ext cx="342900" cy="342900"/>
          </a:xfrm>
          <a:prstGeom prst="rect">
            <a:avLst/>
          </a:prstGeom>
          <a:solidFill>
            <a:srgbClr val="0F172A"/>
          </a:solidFill>
          <a:ln/>
        </p:spPr>
      </p:sp>
      <p:pic>
        <p:nvPicPr>
          <p:cNvPr id="2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66692" y="3064669"/>
            <a:ext cx="125016" cy="142875"/>
          </a:xfrm>
          <a:prstGeom prst="rect">
            <a:avLst/>
          </a:prstGeom>
        </p:spPr>
      </p:pic>
      <p:sp>
        <p:nvSpPr>
          <p:cNvPr id="26" name="Text 20"/>
          <p:cNvSpPr/>
          <p:nvPr/>
        </p:nvSpPr>
        <p:spPr>
          <a:xfrm>
            <a:off x="5314950" y="3011984"/>
            <a:ext cx="1025922" cy="24622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F172A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個資不亂給</a:t>
            </a:r>
            <a:endParaRPr lang="en-US" sz="16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27" name="Text 21"/>
          <p:cNvSpPr/>
          <p:nvPr/>
        </p:nvSpPr>
        <p:spPr>
          <a:xfrm>
            <a:off x="4857750" y="3364706"/>
            <a:ext cx="3993356" cy="4505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身分證字號、電話、銀行帳戶，除非必要且確認對方身份，否則不應隨意透露。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28" name="Text 22"/>
          <p:cNvSpPr/>
          <p:nvPr/>
        </p:nvSpPr>
        <p:spPr>
          <a:xfrm>
            <a:off x="4857750" y="4100513"/>
            <a:ext cx="541815" cy="29610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80000"/>
              </a:lnSpc>
              <a:buNone/>
            </a:pPr>
            <a:r>
              <a:rPr lang="en-US" sz="2400" b="1" dirty="0">
                <a:solidFill>
                  <a:srgbClr val="0596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98%</a:t>
            </a:r>
            <a:endParaRPr lang="en-US" sz="24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29" name="Text 23"/>
          <p:cNvSpPr/>
          <p:nvPr/>
        </p:nvSpPr>
        <p:spPr>
          <a:xfrm>
            <a:off x="5657850" y="4182073"/>
            <a:ext cx="3033304" cy="1772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1200" dirty="0" err="1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社交工程攻擊成功率極高防範勝於補救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30" name="Shape 24"/>
          <p:cNvSpPr/>
          <p:nvPr/>
        </p:nvSpPr>
        <p:spPr>
          <a:xfrm>
            <a:off x="-6980" y="4500563"/>
            <a:ext cx="9144000" cy="642938"/>
          </a:xfrm>
          <a:prstGeom prst="rect">
            <a:avLst/>
          </a:prstGeom>
          <a:solidFill>
            <a:srgbClr val="0F172A"/>
          </a:solidFill>
          <a:ln/>
        </p:spPr>
      </p:sp>
      <p:pic>
        <p:nvPicPr>
          <p:cNvPr id="31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4736306"/>
            <a:ext cx="151805" cy="171450"/>
          </a:xfrm>
          <a:prstGeom prst="rect">
            <a:avLst/>
          </a:prstGeom>
        </p:spPr>
      </p:pic>
      <p:sp>
        <p:nvSpPr>
          <p:cNvPr id="32" name="Text 25"/>
          <p:cNvSpPr/>
          <p:nvPr/>
        </p:nvSpPr>
        <p:spPr>
          <a:xfrm>
            <a:off x="830460" y="4718447"/>
            <a:ext cx="5635653" cy="2154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400" dirty="0">
                <a:solidFill>
                  <a:srgbClr val="FFFFFF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不是駭客太強，是我們少了第二道防線。從今天起，養成資安好習慣。</a:t>
            </a:r>
            <a:endParaRPr lang="en-US" sz="14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pic>
        <p:nvPicPr>
          <p:cNvPr id="34" name="圖形 33" descr="鎖定 以實心填滿">
            <a:extLst>
              <a:ext uri="{FF2B5EF4-FFF2-40B4-BE49-F238E27FC236}">
                <a16:creationId xmlns:a16="http://schemas.microsoft.com/office/drawing/2014/main" id="{CED38881-5EE5-11EF-7E1F-8BDCC69F6CF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892040" y="1325542"/>
            <a:ext cx="274320" cy="27432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1885453" cy="400110"/>
          </a:xfrm>
          <a:prstGeom prst="rect">
            <a:avLst/>
          </a:prstGeom>
          <a:solidFill>
            <a:srgbClr val="1A4B8C"/>
          </a:solidFill>
        </p:spPr>
        <p:txBody>
          <a:bodyPr wrap="none">
            <a:spAutoFit/>
          </a:bodyPr>
          <a:lstStyle/>
          <a:p>
            <a:pPr algn="l"/>
            <a:r>
              <a:rPr sz="2000" b="1">
                <a:solidFill>
                  <a:srgbClr val="FFFFFF"/>
                </a:solidFill>
              </a:rPr>
              <a:t>   3  </a:t>
            </a:r>
            <a:r>
              <a:rPr lang="zh-TW" altLang="en-US" sz="2000" b="1" dirty="0">
                <a:solidFill>
                  <a:srgbClr val="FFFFFF"/>
                </a:solidFill>
              </a:rPr>
              <a:t>練習與複習</a:t>
            </a:r>
            <a:endParaRPr sz="2000" b="1" dirty="0">
              <a:solidFill>
                <a:srgbClr val="FFFF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80000" y="1080000"/>
            <a:ext cx="8184000" cy="34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dirty="0">
                <a:solidFill>
                  <a:srgbClr val="1A237E"/>
                </a:solidFill>
              </a:rPr>
              <a:t>Q1.  </a:t>
            </a:r>
            <a:r>
              <a:rPr sz="1500" b="1" dirty="0" err="1">
                <a:solidFill>
                  <a:srgbClr val="1A237E"/>
                </a:solidFill>
              </a:rPr>
              <a:t>四大資安行動中</a:t>
            </a:r>
            <a:r>
              <a:rPr sz="1500" b="1" dirty="0">
                <a:solidFill>
                  <a:srgbClr val="1A237E"/>
                </a:solidFill>
              </a:rPr>
              <a:t>，「</a:t>
            </a:r>
            <a:r>
              <a:rPr sz="1500" b="1" dirty="0" err="1">
                <a:solidFill>
                  <a:srgbClr val="1A237E"/>
                </a:solidFill>
              </a:rPr>
              <a:t>不亂點連結」最主要是為了防範哪種攻擊</a:t>
            </a:r>
            <a:r>
              <a:rPr sz="1500" b="1" dirty="0">
                <a:solidFill>
                  <a:srgbClr val="1A237E"/>
                </a:solidFill>
              </a:rPr>
              <a:t>？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00" y="1440000"/>
            <a:ext cx="8024000" cy="2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>
                <a:solidFill>
                  <a:srgbClr val="333333"/>
                </a:solidFill>
              </a:rPr>
              <a:t>    A. 暴力破解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00" y="1710000"/>
            <a:ext cx="8024000" cy="260000"/>
          </a:xfrm>
          <a:prstGeom prst="rect">
            <a:avLst/>
          </a:prstGeom>
          <a:solidFill>
            <a:srgbClr val="E8F5E9"/>
          </a:solidFill>
        </p:spPr>
        <p:txBody>
          <a:bodyPr wrap="square">
            <a:spAutoFit/>
          </a:bodyPr>
          <a:lstStyle/>
          <a:p>
            <a:pPr algn="l"/>
            <a:r>
              <a:rPr sz="1300" b="1" dirty="0">
                <a:solidFill>
                  <a:srgbClr val="1B5E20"/>
                </a:solidFill>
              </a:rPr>
              <a:t>✓  B. </a:t>
            </a:r>
            <a:r>
              <a:rPr sz="1300" b="1" dirty="0" err="1">
                <a:solidFill>
                  <a:srgbClr val="1B5E20"/>
                </a:solidFill>
              </a:rPr>
              <a:t>釣魚攻擊與假登入頁</a:t>
            </a:r>
            <a:endParaRPr sz="1300" b="1" dirty="0">
              <a:solidFill>
                <a:srgbClr val="1B5E2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0000" y="1980000"/>
            <a:ext cx="8024000" cy="2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>
                <a:solidFill>
                  <a:srgbClr val="333333"/>
                </a:solidFill>
              </a:rPr>
              <a:t>    C. SIM 卡劫持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00" y="2250000"/>
            <a:ext cx="8024000" cy="2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>
                <a:solidFill>
                  <a:srgbClr val="333333"/>
                </a:solidFill>
              </a:rPr>
              <a:t>    D. 惡意 App 背景上傳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00" y="2540000"/>
            <a:ext cx="8024000" cy="260000"/>
          </a:xfrm>
          <a:prstGeom prst="rect">
            <a:avLst/>
          </a:prstGeom>
          <a:solidFill>
            <a:srgbClr val="FFF9C4"/>
          </a:solidFill>
        </p:spPr>
        <p:txBody>
          <a:bodyPr wrap="square">
            <a:spAutoFit/>
          </a:bodyPr>
          <a:lstStyle/>
          <a:p>
            <a:pPr algn="l"/>
            <a:r>
              <a:rPr sz="1200" i="1" dirty="0" err="1">
                <a:solidFill>
                  <a:srgbClr val="4E342E"/>
                </a:solidFill>
              </a:rPr>
              <a:t>解析：釣魚攻擊靠的是誘導你點連結、進入假網站、輸入帳密。不點陌生連結是最直接的防線</a:t>
            </a:r>
            <a:r>
              <a:rPr sz="1200" i="1" dirty="0">
                <a:solidFill>
                  <a:srgbClr val="4E342E"/>
                </a:solidFill>
              </a:rPr>
              <a:t>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0" y="4883500"/>
            <a:ext cx="9144000" cy="260000"/>
          </a:xfrm>
          <a:prstGeom prst="rect">
            <a:avLst/>
          </a:prstGeom>
          <a:solidFill>
            <a:srgbClr val="EEEEEE"/>
          </a:solidFill>
        </p:spPr>
        <p:txBody>
          <a:bodyPr wrap="none">
            <a:spAutoFit/>
          </a:bodyPr>
          <a:lstStyle/>
          <a:p>
            <a:pPr algn="r"/>
            <a:r>
              <a:rPr sz="1000">
                <a:solidFill>
                  <a:srgbClr val="757575"/>
                </a:solidFill>
              </a:rPr>
              <a:t>數位生活中的資安自我保護　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67085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1000125"/>
          </a:xfrm>
          <a:prstGeom prst="rect">
            <a:avLst/>
          </a:prstGeom>
          <a:solidFill>
            <a:srgbClr val="F8FAFC"/>
          </a:solidFill>
          <a:ln/>
        </p:spPr>
      </p:sp>
      <p:sp>
        <p:nvSpPr>
          <p:cNvPr id="4" name="Shape 1"/>
          <p:cNvSpPr/>
          <p:nvPr/>
        </p:nvSpPr>
        <p:spPr>
          <a:xfrm>
            <a:off x="0" y="992981"/>
            <a:ext cx="9144000" cy="7144"/>
          </a:xfrm>
          <a:prstGeom prst="rect">
            <a:avLst/>
          </a:prstGeom>
          <a:solidFill>
            <a:srgbClr val="E2E8F0"/>
          </a:solidFill>
          <a:ln/>
        </p:spPr>
      </p:sp>
      <p:sp>
        <p:nvSpPr>
          <p:cNvPr id="5" name="Text 2"/>
          <p:cNvSpPr/>
          <p:nvPr/>
        </p:nvSpPr>
        <p:spPr>
          <a:xfrm>
            <a:off x="428625" y="323059"/>
            <a:ext cx="4913014" cy="3077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0F172A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資安問題每天都在你身邊</a:t>
            </a:r>
            <a:endParaRPr lang="en-US" sz="20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428624" y="709133"/>
            <a:ext cx="5345159" cy="2154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400" dirty="0">
                <a:solidFill>
                  <a:srgbClr val="0596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資安威脅不是遙遠的新聞事件，而是每天發生在你的數位生活中</a:t>
            </a:r>
            <a:endParaRPr lang="en-US" sz="14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7" name="Shape 4"/>
          <p:cNvSpPr/>
          <p:nvPr/>
        </p:nvSpPr>
        <p:spPr>
          <a:xfrm>
            <a:off x="428625" y="1285875"/>
            <a:ext cx="342900" cy="342900"/>
          </a:xfrm>
          <a:prstGeom prst="rect">
            <a:avLst/>
          </a:prstGeom>
          <a:solidFill>
            <a:srgbClr val="F1F5F9"/>
          </a:solidFill>
          <a:ln w="9144">
            <a:solidFill>
              <a:srgbClr val="E2E8F0"/>
            </a:solidFill>
            <a:prstDash val="solid"/>
          </a:ln>
        </p:spPr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350" y="1371600"/>
            <a:ext cx="171450" cy="17145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914400" y="1353741"/>
            <a:ext cx="1384995" cy="27699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b="1" dirty="0">
                <a:solidFill>
                  <a:srgbClr val="0F172A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社群帳號被盜</a:t>
            </a:r>
            <a:endParaRPr lang="en-US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0" name="Text 6"/>
          <p:cNvSpPr/>
          <p:nvPr/>
        </p:nvSpPr>
        <p:spPr>
          <a:xfrm>
            <a:off x="428625" y="1771650"/>
            <a:ext cx="4429124" cy="107766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4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收到「帳號違規，請立即驗證」釣魚訊息，點擊後帳號立刻被盜，好友開始收到詐騙訊息。冒名詐騙朋友、私訊內容外洩、個人照片被存取、社群形象受影響。</a:t>
            </a:r>
          </a:p>
          <a:p>
            <a:pPr marL="0" indent="0" algn="l">
              <a:lnSpc>
                <a:spcPct val="128000"/>
              </a:lnSpc>
              <a:buNone/>
            </a:pPr>
            <a:r>
              <a:rPr lang="en-US" altLang="zh-TW" sz="14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EX:</a:t>
            </a:r>
            <a:endParaRPr lang="en-US" sz="14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1" name="Shape 7"/>
          <p:cNvSpPr/>
          <p:nvPr/>
        </p:nvSpPr>
        <p:spPr>
          <a:xfrm>
            <a:off x="5000625" y="1285875"/>
            <a:ext cx="342900" cy="342900"/>
          </a:xfrm>
          <a:prstGeom prst="rect">
            <a:avLst/>
          </a:prstGeom>
          <a:solidFill>
            <a:srgbClr val="F1F5F9"/>
          </a:solidFill>
          <a:ln w="9144">
            <a:solidFill>
              <a:srgbClr val="E2E8F0"/>
            </a:solidFill>
            <a:prstDash val="solid"/>
          </a:ln>
        </p:spPr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86350" y="1371600"/>
            <a:ext cx="171450" cy="171450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5486400" y="1353741"/>
            <a:ext cx="1500411" cy="27699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b="1" dirty="0">
                <a:solidFill>
                  <a:srgbClr val="0F172A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Gmail 遭入侵</a:t>
            </a:r>
            <a:endParaRPr lang="en-US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4" name="Text 9"/>
          <p:cNvSpPr/>
          <p:nvPr/>
        </p:nvSpPr>
        <p:spPr>
          <a:xfrm>
            <a:off x="5000624" y="1771650"/>
            <a:ext cx="4047582" cy="107766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4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Gmail </a:t>
            </a:r>
            <a:r>
              <a:rPr lang="en-US" sz="1400" dirty="0" err="1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通常綁定所有平台（社群、網購、學校系統、銀行）一旦被盜，駭客可重設所有其他帳號的密碼，個人資料全面外流，並可假冒本人寄信</a:t>
            </a:r>
            <a:r>
              <a:rPr lang="en-US" sz="14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。</a:t>
            </a:r>
          </a:p>
          <a:p>
            <a:pPr marL="0" indent="0" algn="l">
              <a:lnSpc>
                <a:spcPct val="128000"/>
              </a:lnSpc>
              <a:buNone/>
            </a:pPr>
            <a:r>
              <a:rPr lang="en-US" altLang="zh-TW" sz="14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EX:</a:t>
            </a:r>
            <a:endParaRPr lang="en-US" sz="14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5" name="Shape 10"/>
          <p:cNvSpPr/>
          <p:nvPr/>
        </p:nvSpPr>
        <p:spPr>
          <a:xfrm>
            <a:off x="428625" y="3000375"/>
            <a:ext cx="342900" cy="342900"/>
          </a:xfrm>
          <a:prstGeom prst="rect">
            <a:avLst/>
          </a:prstGeom>
          <a:solidFill>
            <a:srgbClr val="F1F5F9"/>
          </a:solidFill>
          <a:ln w="9144">
            <a:solidFill>
              <a:srgbClr val="E2E8F0"/>
            </a:solidFill>
            <a:prstDash val="solid"/>
          </a:ln>
        </p:spPr>
      </p:sp>
      <p:pic>
        <p:nvPicPr>
          <p:cNvPr id="16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2919" y="3086100"/>
            <a:ext cx="214313" cy="171450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914400" y="3068241"/>
            <a:ext cx="1384995" cy="27699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b="1" dirty="0">
                <a:solidFill>
                  <a:srgbClr val="0F172A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雲端隱私外洩</a:t>
            </a:r>
            <a:endParaRPr lang="en-US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8" name="Text 12"/>
          <p:cNvSpPr/>
          <p:nvPr/>
        </p:nvSpPr>
        <p:spPr>
          <a:xfrm>
            <a:off x="428625" y="3423013"/>
            <a:ext cx="4429124" cy="8014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400" dirty="0" err="1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把照片存到</a:t>
            </a:r>
            <a:r>
              <a:rPr lang="en-US" sz="14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 Google</a:t>
            </a:r>
            <a:r>
              <a:rPr lang="en-US" altLang="zh-TW" sz="14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/One</a:t>
            </a:r>
            <a:r>
              <a:rPr lang="en-US" sz="14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 Drive 或 iCloud，但因分享設定錯誤（如設為「任何人都可查看」）或連結被轉傳，導致照片與個資全世界都能看，造成隱私曝光。</a:t>
            </a:r>
            <a:endParaRPr lang="en-US" sz="14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9" name="Shape 13"/>
          <p:cNvSpPr/>
          <p:nvPr/>
        </p:nvSpPr>
        <p:spPr>
          <a:xfrm>
            <a:off x="5000625" y="3000375"/>
            <a:ext cx="342900" cy="342900"/>
          </a:xfrm>
          <a:prstGeom prst="rect">
            <a:avLst/>
          </a:prstGeom>
          <a:solidFill>
            <a:srgbClr val="F1F5F9"/>
          </a:solidFill>
          <a:ln w="9144">
            <a:solidFill>
              <a:srgbClr val="E2E8F0"/>
            </a:solidFill>
            <a:prstDash val="solid"/>
          </a:ln>
        </p:spPr>
      </p:sp>
      <p:sp>
        <p:nvSpPr>
          <p:cNvPr id="20" name="Text 14"/>
          <p:cNvSpPr/>
          <p:nvPr/>
        </p:nvSpPr>
        <p:spPr>
          <a:xfrm>
            <a:off x="5486400" y="3068241"/>
            <a:ext cx="1384995" cy="27699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b="1" dirty="0">
                <a:solidFill>
                  <a:srgbClr val="0F172A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手機遺失風險</a:t>
            </a:r>
            <a:endParaRPr lang="en-US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21" name="Text 15"/>
          <p:cNvSpPr/>
          <p:nvPr/>
        </p:nvSpPr>
        <p:spPr>
          <a:xfrm>
            <a:off x="5007771" y="3431186"/>
            <a:ext cx="4143375" cy="8014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4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手機裡有社群、支付、通訊錄。若未設定螢幕鎖定，遺失等於個資全部曝光，他人可能直接看到資料、帳號被登入、個資遭盜用、金融資訊外洩。</a:t>
            </a:r>
            <a:endParaRPr lang="en-US" sz="14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22" name="Shape 16"/>
          <p:cNvSpPr/>
          <p:nvPr/>
        </p:nvSpPr>
        <p:spPr>
          <a:xfrm>
            <a:off x="0" y="4429125"/>
            <a:ext cx="9144000" cy="714375"/>
          </a:xfrm>
          <a:prstGeom prst="rect">
            <a:avLst/>
          </a:prstGeom>
          <a:solidFill>
            <a:srgbClr val="0F172A"/>
          </a:solidFill>
          <a:ln/>
        </p:spPr>
      </p:sp>
      <p:pic>
        <p:nvPicPr>
          <p:cNvPr id="2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4700588"/>
            <a:ext cx="151805" cy="171450"/>
          </a:xfrm>
          <a:prstGeom prst="rect">
            <a:avLst/>
          </a:prstGeom>
        </p:spPr>
      </p:pic>
      <p:sp>
        <p:nvSpPr>
          <p:cNvPr id="24" name="Text 17"/>
          <p:cNvSpPr/>
          <p:nvPr/>
        </p:nvSpPr>
        <p:spPr>
          <a:xfrm>
            <a:off x="830460" y="4682728"/>
            <a:ext cx="7094340" cy="2154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400" dirty="0">
                <a:solidFill>
                  <a:srgbClr val="FFFFFF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駭客往往是大量隨機攻擊，只要有漏洞就可能成為目標，不是重要人物也會被攻擊。</a:t>
            </a:r>
            <a:endParaRPr lang="en-US" sz="14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pic>
        <p:nvPicPr>
          <p:cNvPr id="25" name="Image 2" descr="preencoded.png">
            <a:extLst>
              <a:ext uri="{FF2B5EF4-FFF2-40B4-BE49-F238E27FC236}">
                <a16:creationId xmlns:a16="http://schemas.microsoft.com/office/drawing/2014/main" id="{ADB5F525-1D4B-69E2-4375-6F0AD2264B9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96442" y="3056388"/>
            <a:ext cx="161358" cy="21514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34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1000125"/>
          </a:xfrm>
          <a:prstGeom prst="rect">
            <a:avLst/>
          </a:prstGeom>
          <a:solidFill>
            <a:srgbClr val="F8FAFC"/>
          </a:solidFill>
          <a:ln/>
        </p:spPr>
      </p:sp>
      <p:sp>
        <p:nvSpPr>
          <p:cNvPr id="4" name="Shape 1"/>
          <p:cNvSpPr/>
          <p:nvPr/>
        </p:nvSpPr>
        <p:spPr>
          <a:xfrm>
            <a:off x="0" y="992981"/>
            <a:ext cx="9144000" cy="7144"/>
          </a:xfrm>
          <a:prstGeom prst="rect">
            <a:avLst/>
          </a:prstGeom>
          <a:solidFill>
            <a:srgbClr val="E2E8F0"/>
          </a:solidFill>
          <a:ln/>
        </p:spPr>
      </p:sp>
      <p:sp>
        <p:nvSpPr>
          <p:cNvPr id="5" name="Text 2"/>
          <p:cNvSpPr/>
          <p:nvPr/>
        </p:nvSpPr>
        <p:spPr>
          <a:xfrm>
            <a:off x="428625" y="240806"/>
            <a:ext cx="5320308" cy="3077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0F172A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資訊安全的三大核心（CIA）</a:t>
            </a:r>
            <a:endParaRPr lang="en-US" sz="20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428624" y="678449"/>
            <a:ext cx="7470049" cy="2154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400" dirty="0">
                <a:solidFill>
                  <a:srgbClr val="0596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所有資安事件都是 CIA 三原則之一被破壞的結果，理解這三個概念是保護自己的起點</a:t>
            </a:r>
            <a:endParaRPr lang="en-US" sz="14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7" name="Shape 4"/>
          <p:cNvSpPr/>
          <p:nvPr/>
        </p:nvSpPr>
        <p:spPr>
          <a:xfrm>
            <a:off x="428625" y="1301948"/>
            <a:ext cx="342900" cy="342900"/>
          </a:xfrm>
          <a:prstGeom prst="rect">
            <a:avLst/>
          </a:prstGeom>
          <a:solidFill>
            <a:srgbClr val="0F172A"/>
          </a:solidFill>
          <a:ln/>
        </p:spPr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7567" y="1401961"/>
            <a:ext cx="125016" cy="142875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914400" y="1285875"/>
            <a:ext cx="692497" cy="27699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b="1" dirty="0">
                <a:solidFill>
                  <a:srgbClr val="0F172A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機密性</a:t>
            </a:r>
            <a:endParaRPr lang="en-US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0" name="Text 6"/>
          <p:cNvSpPr/>
          <p:nvPr/>
        </p:nvSpPr>
        <p:spPr>
          <a:xfrm>
            <a:off x="914400" y="1534120"/>
            <a:ext cx="1132041" cy="15388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000" kern="0" spc="1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CONFIDENTIALITY</a:t>
            </a:r>
            <a:endParaRPr lang="en-US" sz="10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1" name="Text 7"/>
          <p:cNvSpPr/>
          <p:nvPr/>
        </p:nvSpPr>
        <p:spPr>
          <a:xfrm>
            <a:off x="428625" y="1934513"/>
            <a:ext cx="2185988" cy="1846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kern="0" spc="1" dirty="0">
                <a:solidFill>
                  <a:srgbClr val="0596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定義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2" name="Text 8"/>
          <p:cNvSpPr/>
          <p:nvPr/>
        </p:nvSpPr>
        <p:spPr>
          <a:xfrm>
            <a:off x="428625" y="2172043"/>
            <a:ext cx="2185988" cy="4505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只有被允許的人才能看到資料，防止未經授權的存取。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3" name="Text 9"/>
          <p:cNvSpPr/>
          <p:nvPr/>
        </p:nvSpPr>
        <p:spPr>
          <a:xfrm>
            <a:off x="428625" y="2682282"/>
            <a:ext cx="2185988" cy="1846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kern="0" spc="1" dirty="0">
                <a:solidFill>
                  <a:srgbClr val="D97706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若被破壞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4" name="Text 10"/>
          <p:cNvSpPr/>
          <p:nvPr/>
        </p:nvSpPr>
        <p:spPr>
          <a:xfrm>
            <a:off x="428625" y="2919812"/>
            <a:ext cx="2616101" cy="21416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個資外洩、密碼被偷、機密文件流出。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5" name="Text 11"/>
          <p:cNvSpPr/>
          <p:nvPr/>
        </p:nvSpPr>
        <p:spPr>
          <a:xfrm>
            <a:off x="428625" y="3254167"/>
            <a:ext cx="2185988" cy="1846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kern="0" spc="1" dirty="0">
                <a:solidFill>
                  <a:srgbClr val="0596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保護方式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6" name="Text 12"/>
          <p:cNvSpPr/>
          <p:nvPr/>
        </p:nvSpPr>
        <p:spPr>
          <a:xfrm>
            <a:off x="428625" y="3491697"/>
            <a:ext cx="2000548" cy="21416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密碼、權限管理、資料加密。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7" name="Shape 13"/>
          <p:cNvSpPr/>
          <p:nvPr/>
        </p:nvSpPr>
        <p:spPr>
          <a:xfrm>
            <a:off x="3479006" y="1301948"/>
            <a:ext cx="342900" cy="342900"/>
          </a:xfrm>
          <a:prstGeom prst="rect">
            <a:avLst/>
          </a:prstGeom>
          <a:solidFill>
            <a:srgbClr val="0F172A"/>
          </a:solidFill>
          <a:ln/>
        </p:spPr>
      </p:sp>
      <p:pic>
        <p:nvPicPr>
          <p:cNvPr id="1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79019" y="1401961"/>
            <a:ext cx="142875" cy="142875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3964781" y="1285875"/>
            <a:ext cx="692497" cy="27699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b="1" dirty="0">
                <a:solidFill>
                  <a:srgbClr val="0F172A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完整性</a:t>
            </a:r>
            <a:endParaRPr lang="en-US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20" name="Text 15"/>
          <p:cNvSpPr/>
          <p:nvPr/>
        </p:nvSpPr>
        <p:spPr>
          <a:xfrm>
            <a:off x="3964781" y="1534120"/>
            <a:ext cx="679225" cy="15388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000" kern="0" spc="1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INTEGRITY</a:t>
            </a:r>
            <a:endParaRPr lang="en-US" sz="10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21" name="Text 16"/>
          <p:cNvSpPr/>
          <p:nvPr/>
        </p:nvSpPr>
        <p:spPr>
          <a:xfrm>
            <a:off x="3487340" y="1934513"/>
            <a:ext cx="2185988" cy="1846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kern="0" spc="1" dirty="0">
                <a:solidFill>
                  <a:srgbClr val="0596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定義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22" name="Text 17"/>
          <p:cNvSpPr/>
          <p:nvPr/>
        </p:nvSpPr>
        <p:spPr>
          <a:xfrm>
            <a:off x="3473102" y="2172043"/>
            <a:ext cx="2185988" cy="4505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資料不能被隨意修改或破壞，確保資訊的正確性。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23" name="Text 18"/>
          <p:cNvSpPr/>
          <p:nvPr/>
        </p:nvSpPr>
        <p:spPr>
          <a:xfrm>
            <a:off x="3473102" y="2682282"/>
            <a:ext cx="2185988" cy="1846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kern="0" spc="1" dirty="0">
                <a:solidFill>
                  <a:srgbClr val="D97706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若被破壞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24" name="Text 19"/>
          <p:cNvSpPr/>
          <p:nvPr/>
        </p:nvSpPr>
        <p:spPr>
          <a:xfrm>
            <a:off x="3473102" y="2919812"/>
            <a:ext cx="2769989" cy="21416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成績被改、假訊息散播、系統資料錯誤。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25" name="Text 20"/>
          <p:cNvSpPr/>
          <p:nvPr/>
        </p:nvSpPr>
        <p:spPr>
          <a:xfrm>
            <a:off x="3473102" y="3254167"/>
            <a:ext cx="2185988" cy="1846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kern="0" spc="1" dirty="0">
                <a:solidFill>
                  <a:srgbClr val="0596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保護方式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26" name="Text 21"/>
          <p:cNvSpPr/>
          <p:nvPr/>
        </p:nvSpPr>
        <p:spPr>
          <a:xfrm>
            <a:off x="3473102" y="3491696"/>
            <a:ext cx="2616101" cy="21416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權限控管、備份機制、紀錄修改歷程。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27" name="Shape 22"/>
          <p:cNvSpPr/>
          <p:nvPr/>
        </p:nvSpPr>
        <p:spPr>
          <a:xfrm>
            <a:off x="6529388" y="1301948"/>
            <a:ext cx="342900" cy="342900"/>
          </a:xfrm>
          <a:prstGeom prst="rect">
            <a:avLst/>
          </a:prstGeom>
          <a:solidFill>
            <a:srgbClr val="0F172A"/>
          </a:solidFill>
          <a:ln/>
        </p:spPr>
      </p:sp>
      <p:pic>
        <p:nvPicPr>
          <p:cNvPr id="28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47259" y="1401961"/>
            <a:ext cx="107156" cy="142875"/>
          </a:xfrm>
          <a:prstGeom prst="rect">
            <a:avLst/>
          </a:prstGeom>
        </p:spPr>
      </p:pic>
      <p:sp>
        <p:nvSpPr>
          <p:cNvPr id="29" name="Text 23"/>
          <p:cNvSpPr/>
          <p:nvPr/>
        </p:nvSpPr>
        <p:spPr>
          <a:xfrm>
            <a:off x="7015163" y="1285875"/>
            <a:ext cx="692497" cy="27699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b="1" dirty="0">
                <a:solidFill>
                  <a:srgbClr val="0F172A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可用性</a:t>
            </a:r>
            <a:endParaRPr lang="en-US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30" name="Text 24"/>
          <p:cNvSpPr/>
          <p:nvPr/>
        </p:nvSpPr>
        <p:spPr>
          <a:xfrm>
            <a:off x="7015163" y="1534120"/>
            <a:ext cx="905633" cy="15388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000" kern="0" spc="1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AVAILABILITY</a:t>
            </a:r>
            <a:endParaRPr lang="en-US" sz="10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31" name="Text 25"/>
          <p:cNvSpPr/>
          <p:nvPr/>
        </p:nvSpPr>
        <p:spPr>
          <a:xfrm>
            <a:off x="6450019" y="1934513"/>
            <a:ext cx="2185988" cy="1846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kern="0" spc="1" dirty="0">
                <a:solidFill>
                  <a:srgbClr val="0596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定義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32" name="Text 26"/>
          <p:cNvSpPr/>
          <p:nvPr/>
        </p:nvSpPr>
        <p:spPr>
          <a:xfrm>
            <a:off x="6426925" y="2165984"/>
            <a:ext cx="2185988" cy="4505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需要使用時，系統與資料能正常運作，不被中斷。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33" name="Text 27"/>
          <p:cNvSpPr/>
          <p:nvPr/>
        </p:nvSpPr>
        <p:spPr>
          <a:xfrm>
            <a:off x="6426925" y="2689367"/>
            <a:ext cx="2185988" cy="1846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kern="0" spc="1" dirty="0">
                <a:solidFill>
                  <a:srgbClr val="D97706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若被破壞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34" name="Text 28"/>
          <p:cNvSpPr/>
          <p:nvPr/>
        </p:nvSpPr>
        <p:spPr>
          <a:xfrm>
            <a:off x="6447018" y="2919812"/>
            <a:ext cx="2923877" cy="21416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網站癱瘓、系統當機、勒索病毒鎖住資料。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35" name="Text 29"/>
          <p:cNvSpPr/>
          <p:nvPr/>
        </p:nvSpPr>
        <p:spPr>
          <a:xfrm>
            <a:off x="6426925" y="3254167"/>
            <a:ext cx="2185988" cy="1846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kern="0" spc="1" dirty="0">
                <a:solidFill>
                  <a:srgbClr val="0596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保護方式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36" name="Text 30"/>
          <p:cNvSpPr/>
          <p:nvPr/>
        </p:nvSpPr>
        <p:spPr>
          <a:xfrm>
            <a:off x="6425257" y="3491696"/>
            <a:ext cx="2154436" cy="21416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系統備份、防毒軟體、防火牆。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37" name="Shape 31"/>
          <p:cNvSpPr/>
          <p:nvPr/>
        </p:nvSpPr>
        <p:spPr>
          <a:xfrm>
            <a:off x="0" y="4577841"/>
            <a:ext cx="9144000" cy="571500"/>
          </a:xfrm>
          <a:prstGeom prst="rect">
            <a:avLst/>
          </a:prstGeom>
          <a:solidFill>
            <a:srgbClr val="F1F5F9"/>
          </a:solidFill>
          <a:ln/>
        </p:spPr>
        <p:txBody>
          <a:bodyPr/>
          <a:lstStyle/>
          <a:p>
            <a:endParaRPr lang="zh-TW" altLang="en-US" dirty="0"/>
          </a:p>
        </p:txBody>
      </p:sp>
      <p:sp>
        <p:nvSpPr>
          <p:cNvPr id="38" name="Shape 32"/>
          <p:cNvSpPr/>
          <p:nvPr/>
        </p:nvSpPr>
        <p:spPr>
          <a:xfrm>
            <a:off x="0" y="4572000"/>
            <a:ext cx="9144000" cy="7144"/>
          </a:xfrm>
          <a:prstGeom prst="rect">
            <a:avLst/>
          </a:prstGeom>
          <a:solidFill>
            <a:srgbClr val="E2E8F0"/>
          </a:solidFill>
          <a:ln/>
        </p:spPr>
      </p:sp>
      <p:pic>
        <p:nvPicPr>
          <p:cNvPr id="39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4786313"/>
            <a:ext cx="142875" cy="142875"/>
          </a:xfrm>
          <a:prstGeom prst="rect">
            <a:avLst/>
          </a:prstGeom>
        </p:spPr>
      </p:pic>
      <p:sp>
        <p:nvSpPr>
          <p:cNvPr id="40" name="Text 33"/>
          <p:cNvSpPr/>
          <p:nvPr/>
        </p:nvSpPr>
        <p:spPr>
          <a:xfrm>
            <a:off x="821530" y="4775597"/>
            <a:ext cx="7099266" cy="2154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4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CIA 是資訊安全最重要的基礎觀念，很多資安事件都是這三個原則其中之一被破壞。</a:t>
            </a:r>
            <a:endParaRPr lang="en-US" sz="14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41" name="Text 9">
            <a:extLst>
              <a:ext uri="{FF2B5EF4-FFF2-40B4-BE49-F238E27FC236}">
                <a16:creationId xmlns:a16="http://schemas.microsoft.com/office/drawing/2014/main" id="{B61997BC-7B01-0A4A-14E0-55877B3FA331}"/>
              </a:ext>
            </a:extLst>
          </p:cNvPr>
          <p:cNvSpPr/>
          <p:nvPr/>
        </p:nvSpPr>
        <p:spPr>
          <a:xfrm>
            <a:off x="422721" y="3771312"/>
            <a:ext cx="2185988" cy="1846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zh-TW" altLang="en-US" sz="1200" kern="0" spc="1" dirty="0">
                <a:solidFill>
                  <a:srgbClr val="D97706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舉例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42" name="Text 10">
            <a:extLst>
              <a:ext uri="{FF2B5EF4-FFF2-40B4-BE49-F238E27FC236}">
                <a16:creationId xmlns:a16="http://schemas.microsoft.com/office/drawing/2014/main" id="{5B66414D-8BB4-3F63-EB2F-FED8F55E0BB6}"/>
              </a:ext>
            </a:extLst>
          </p:cNvPr>
          <p:cNvSpPr/>
          <p:nvPr/>
        </p:nvSpPr>
        <p:spPr>
          <a:xfrm>
            <a:off x="422721" y="3990347"/>
            <a:ext cx="2348399" cy="4505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zh-TW" altLang="en-US" sz="12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司員工登入系統時需要輸入帳號密碼，避免外人看到薪資資料。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43" name="Text 9">
            <a:extLst>
              <a:ext uri="{FF2B5EF4-FFF2-40B4-BE49-F238E27FC236}">
                <a16:creationId xmlns:a16="http://schemas.microsoft.com/office/drawing/2014/main" id="{4F29292C-07DA-54F9-5CF6-2914207EF6AF}"/>
              </a:ext>
            </a:extLst>
          </p:cNvPr>
          <p:cNvSpPr/>
          <p:nvPr/>
        </p:nvSpPr>
        <p:spPr>
          <a:xfrm>
            <a:off x="3487340" y="3771312"/>
            <a:ext cx="2185988" cy="1846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zh-TW" altLang="en-US" sz="1200" kern="0" spc="1" dirty="0">
                <a:solidFill>
                  <a:srgbClr val="D97706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舉例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44" name="Text 10">
            <a:extLst>
              <a:ext uri="{FF2B5EF4-FFF2-40B4-BE49-F238E27FC236}">
                <a16:creationId xmlns:a16="http://schemas.microsoft.com/office/drawing/2014/main" id="{E827173E-BE58-936D-B5EE-2308E0AC03CD}"/>
              </a:ext>
            </a:extLst>
          </p:cNvPr>
          <p:cNvSpPr/>
          <p:nvPr/>
        </p:nvSpPr>
        <p:spPr>
          <a:xfrm>
            <a:off x="3487340" y="3990347"/>
            <a:ext cx="2348399" cy="4505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zh-TW" altLang="en-US" sz="12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網路銀行轉帳金額不能在傳輸過程中被偷偷改成其他數字。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45" name="Text 9">
            <a:extLst>
              <a:ext uri="{FF2B5EF4-FFF2-40B4-BE49-F238E27FC236}">
                <a16:creationId xmlns:a16="http://schemas.microsoft.com/office/drawing/2014/main" id="{37D418E3-36EA-3646-643A-1A8577D10B2A}"/>
              </a:ext>
            </a:extLst>
          </p:cNvPr>
          <p:cNvSpPr/>
          <p:nvPr/>
        </p:nvSpPr>
        <p:spPr>
          <a:xfrm>
            <a:off x="6450019" y="3768616"/>
            <a:ext cx="2185988" cy="1846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zh-TW" altLang="en-US" sz="1200" kern="0" spc="1" dirty="0">
                <a:solidFill>
                  <a:srgbClr val="D97706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舉例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46" name="Text 10">
            <a:extLst>
              <a:ext uri="{FF2B5EF4-FFF2-40B4-BE49-F238E27FC236}">
                <a16:creationId xmlns:a16="http://schemas.microsoft.com/office/drawing/2014/main" id="{CD20A469-E73C-E496-84B3-0821B952FFA0}"/>
              </a:ext>
            </a:extLst>
          </p:cNvPr>
          <p:cNvSpPr/>
          <p:nvPr/>
        </p:nvSpPr>
        <p:spPr>
          <a:xfrm>
            <a:off x="6437665" y="3995695"/>
            <a:ext cx="2348399" cy="4505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zh-TW" altLang="en-US" sz="12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醫院系統 </a:t>
            </a:r>
            <a:r>
              <a:rPr lang="en-US" altLang="zh-TW" sz="12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24 </a:t>
            </a:r>
            <a:r>
              <a:rPr lang="zh-TW" altLang="en-US" sz="12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小時正常運作，醫生才能隨時查閱病歷。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1000125"/>
          </a:xfrm>
          <a:prstGeom prst="rect">
            <a:avLst/>
          </a:prstGeom>
          <a:solidFill>
            <a:srgbClr val="F8FAFC"/>
          </a:solidFill>
          <a:ln/>
        </p:spPr>
      </p:sp>
      <p:sp>
        <p:nvSpPr>
          <p:cNvPr id="4" name="Shape 1"/>
          <p:cNvSpPr/>
          <p:nvPr/>
        </p:nvSpPr>
        <p:spPr>
          <a:xfrm>
            <a:off x="0" y="992981"/>
            <a:ext cx="9144000" cy="7144"/>
          </a:xfrm>
          <a:prstGeom prst="rect">
            <a:avLst/>
          </a:prstGeom>
          <a:solidFill>
            <a:srgbClr val="E2E8F0"/>
          </a:solidFill>
          <a:ln/>
        </p:spPr>
      </p:sp>
      <p:sp>
        <p:nvSpPr>
          <p:cNvPr id="5" name="Text 2"/>
          <p:cNvSpPr/>
          <p:nvPr/>
        </p:nvSpPr>
        <p:spPr>
          <a:xfrm>
            <a:off x="424736" y="293459"/>
            <a:ext cx="4429125" cy="3077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0F172A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超過 90% 的資安事件源於這四種攻擊</a:t>
            </a:r>
            <a:endParaRPr lang="en-US" sz="20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424736" y="713185"/>
            <a:ext cx="6128231" cy="2154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400" dirty="0">
                <a:solidFill>
                  <a:srgbClr val="0596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最常見的攻擊往往不是駭客技術多強，而是「騙你自己把資料交出去」</a:t>
            </a:r>
            <a:endParaRPr lang="en-US" sz="14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428625" y="1354466"/>
            <a:ext cx="400751" cy="34471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80000"/>
              </a:lnSpc>
              <a:buNone/>
            </a:pPr>
            <a:r>
              <a:rPr lang="en-US" sz="2800" b="1" dirty="0">
                <a:solidFill>
                  <a:srgbClr val="059669"/>
                </a:solidFill>
                <a:latin typeface="+mj-ea"/>
                <a:ea typeface="+mj-ea"/>
                <a:cs typeface="Space Grotesk Bold" pitchFamily="34" charset="-120"/>
              </a:rPr>
              <a:t>01</a:t>
            </a:r>
            <a:endParaRPr lang="en-US" sz="2800" dirty="0">
              <a:latin typeface="+mj-ea"/>
              <a:ea typeface="+mj-ea"/>
            </a:endParaRPr>
          </a:p>
        </p:txBody>
      </p:sp>
      <p:sp>
        <p:nvSpPr>
          <p:cNvPr id="8" name="Text 5"/>
          <p:cNvSpPr/>
          <p:nvPr/>
        </p:nvSpPr>
        <p:spPr>
          <a:xfrm>
            <a:off x="948333" y="1354113"/>
            <a:ext cx="867404" cy="5539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b="1" dirty="0" err="1">
                <a:solidFill>
                  <a:srgbClr val="0F172A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釣魚信件</a:t>
            </a:r>
            <a:endParaRPr lang="en-US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9" name="Text 6"/>
          <p:cNvSpPr/>
          <p:nvPr/>
        </p:nvSpPr>
        <p:spPr>
          <a:xfrm>
            <a:off x="428625" y="1739209"/>
            <a:ext cx="3943078" cy="8014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4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假冒學校、銀行或政府機關發送郵件，內含惡意連結。一旦點擊，帳號密碼即被竊取。這類信件通常偽裝得極為逼真，連細節都與官方信件幾乎無異。</a:t>
            </a:r>
            <a:endParaRPr lang="en-US" sz="14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5000625" y="1328349"/>
            <a:ext cx="400751" cy="34471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80000"/>
              </a:lnSpc>
              <a:buNone/>
            </a:pPr>
            <a:r>
              <a:rPr lang="en-US" sz="2800" b="1" dirty="0">
                <a:solidFill>
                  <a:srgbClr val="D97706"/>
                </a:solidFill>
                <a:latin typeface="+mj-ea"/>
                <a:ea typeface="+mj-ea"/>
                <a:cs typeface="Space Grotesk Bold" pitchFamily="34" charset="-120"/>
              </a:rPr>
              <a:t>02</a:t>
            </a:r>
            <a:endParaRPr lang="en-US" sz="2800" dirty="0">
              <a:latin typeface="+mj-ea"/>
              <a:ea typeface="+mj-ea"/>
            </a:endParaRPr>
          </a:p>
        </p:txBody>
      </p:sp>
      <p:sp>
        <p:nvSpPr>
          <p:cNvPr id="11" name="Text 8"/>
          <p:cNvSpPr/>
          <p:nvPr/>
        </p:nvSpPr>
        <p:spPr>
          <a:xfrm>
            <a:off x="5568553" y="1327996"/>
            <a:ext cx="1384995" cy="27699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b="1" dirty="0">
                <a:solidFill>
                  <a:srgbClr val="0F172A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假網站登入頁</a:t>
            </a:r>
            <a:endParaRPr lang="en-US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2" name="Text 9"/>
          <p:cNvSpPr/>
          <p:nvPr/>
        </p:nvSpPr>
        <p:spPr>
          <a:xfrm>
            <a:off x="5000625" y="1700030"/>
            <a:ext cx="3714750" cy="8014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4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建立與官方網站一模一樣的假登入頁面，誘騙你輸入帳號密碼。網址可能只差一個字母（如 go0gle.com），但功能看起來完全正常。</a:t>
            </a:r>
            <a:endParaRPr lang="en-US" sz="14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3" name="Text 10"/>
          <p:cNvSpPr/>
          <p:nvPr/>
        </p:nvSpPr>
        <p:spPr>
          <a:xfrm>
            <a:off x="428625" y="2957939"/>
            <a:ext cx="400751" cy="34471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80000"/>
              </a:lnSpc>
              <a:buNone/>
            </a:pPr>
            <a:r>
              <a:rPr lang="en-US" sz="2800" b="1" dirty="0">
                <a:solidFill>
                  <a:srgbClr val="D97706"/>
                </a:solidFill>
                <a:latin typeface="+mj-ea"/>
                <a:ea typeface="+mj-ea"/>
                <a:cs typeface="Space Grotesk Bold" pitchFamily="34" charset="-120"/>
              </a:rPr>
              <a:t>03</a:t>
            </a:r>
            <a:endParaRPr lang="en-US" sz="2800" dirty="0">
              <a:latin typeface="+mj-ea"/>
              <a:ea typeface="+mj-ea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1001911" y="2957586"/>
            <a:ext cx="1384995" cy="27699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b="1" dirty="0">
                <a:solidFill>
                  <a:srgbClr val="0F172A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社交工程攻擊</a:t>
            </a:r>
            <a:endParaRPr lang="en-US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5" name="Text 12"/>
          <p:cNvSpPr/>
          <p:nvPr/>
        </p:nvSpPr>
        <p:spPr>
          <a:xfrm>
            <a:off x="428625" y="3388402"/>
            <a:ext cx="3707606" cy="8014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4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假裝是你的主管、同學或客服人員，透過電話、訊息或社群媒體，以「緊急」、「機密」等話術誘騙你提供個資或執行危險操作。</a:t>
            </a:r>
            <a:endParaRPr lang="en-US" sz="14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6" name="Text 13"/>
          <p:cNvSpPr/>
          <p:nvPr/>
        </p:nvSpPr>
        <p:spPr>
          <a:xfrm>
            <a:off x="5000625" y="2918759"/>
            <a:ext cx="400751" cy="34471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80000"/>
              </a:lnSpc>
              <a:buNone/>
            </a:pPr>
            <a:r>
              <a:rPr lang="en-US" sz="2800" b="1" dirty="0">
                <a:solidFill>
                  <a:srgbClr val="059669"/>
                </a:solidFill>
                <a:latin typeface="+mj-ea"/>
                <a:ea typeface="+mj-ea"/>
                <a:cs typeface="Space Grotesk Bold" pitchFamily="34" charset="-120"/>
              </a:rPr>
              <a:t>04</a:t>
            </a:r>
            <a:endParaRPr lang="en-US" sz="2800" dirty="0">
              <a:latin typeface="+mj-ea"/>
              <a:ea typeface="+mj-ea"/>
            </a:endParaRPr>
          </a:p>
        </p:txBody>
      </p:sp>
      <p:sp>
        <p:nvSpPr>
          <p:cNvPr id="17" name="Text 14"/>
          <p:cNvSpPr/>
          <p:nvPr/>
        </p:nvSpPr>
        <p:spPr>
          <a:xfrm>
            <a:off x="5582841" y="2918406"/>
            <a:ext cx="1000274" cy="27699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b="1" dirty="0">
                <a:solidFill>
                  <a:srgbClr val="0F172A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惡意 APP</a:t>
            </a:r>
            <a:endParaRPr lang="en-US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8" name="Text 15"/>
          <p:cNvSpPr/>
          <p:nvPr/>
        </p:nvSpPr>
        <p:spPr>
          <a:xfrm>
            <a:off x="5000625" y="3355747"/>
            <a:ext cx="3890826" cy="8014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4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從非官方管道下載的 APP 可能內建木馬程式，悄悄竊取你的登入憑證、通訊錄，甚至遠端控制你的裝置。尤其常見於盜版軟體或遊戲外掛。</a:t>
            </a:r>
            <a:endParaRPr lang="en-US" sz="14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9" name="Shape 16"/>
          <p:cNvSpPr/>
          <p:nvPr/>
        </p:nvSpPr>
        <p:spPr>
          <a:xfrm>
            <a:off x="0" y="4429125"/>
            <a:ext cx="9144000" cy="714375"/>
          </a:xfrm>
          <a:prstGeom prst="rect">
            <a:avLst/>
          </a:prstGeom>
          <a:solidFill>
            <a:srgbClr val="0F172A"/>
          </a:solidFill>
          <a:ln/>
        </p:spPr>
      </p:sp>
      <p:sp>
        <p:nvSpPr>
          <p:cNvPr id="20" name="Text 17"/>
          <p:cNvSpPr/>
          <p:nvPr/>
        </p:nvSpPr>
        <p:spPr>
          <a:xfrm>
            <a:off x="571500" y="4692551"/>
            <a:ext cx="1232132" cy="18466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b="1" kern="0" spc="1" dirty="0">
                <a:solidFill>
                  <a:srgbClr val="FFFFFF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識破釣魚三大特徵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21" name="Shape 18"/>
          <p:cNvSpPr/>
          <p:nvPr/>
        </p:nvSpPr>
        <p:spPr>
          <a:xfrm>
            <a:off x="1937407" y="4643438"/>
            <a:ext cx="285750" cy="285750"/>
          </a:xfrm>
          <a:prstGeom prst="rect">
            <a:avLst/>
          </a:prstGeom>
          <a:solidFill>
            <a:srgbClr val="FFFFFF">
              <a:alpha val="10000"/>
            </a:srgbClr>
          </a:solidFill>
          <a:ln w="9144">
            <a:solidFill>
              <a:srgbClr val="FFFFFF">
                <a:alpha val="20000"/>
              </a:srgbClr>
            </a:solidFill>
            <a:prstDash val="solid"/>
          </a:ln>
        </p:spPr>
      </p:sp>
      <p:pic>
        <p:nvPicPr>
          <p:cNvPr id="2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15989" y="4722019"/>
            <a:ext cx="128588" cy="128588"/>
          </a:xfrm>
          <a:prstGeom prst="rect">
            <a:avLst/>
          </a:prstGeom>
        </p:spPr>
      </p:pic>
      <p:sp>
        <p:nvSpPr>
          <p:cNvPr id="23" name="Text 19"/>
          <p:cNvSpPr/>
          <p:nvPr/>
        </p:nvSpPr>
        <p:spPr>
          <a:xfrm>
            <a:off x="2330314" y="4704159"/>
            <a:ext cx="705321" cy="16927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100" dirty="0">
                <a:solidFill>
                  <a:srgbClr val="FFFFFF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製造緊急感</a:t>
            </a:r>
            <a:endParaRPr lang="en-US" sz="11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pic>
        <p:nvPicPr>
          <p:cNvPr id="24" name="Image 2" descr="preencoded.png"/>
          <p:cNvPicPr>
            <a:picLocks noChangeAspect="1"/>
          </p:cNvPicPr>
          <p:nvPr/>
        </p:nvPicPr>
        <p:blipFill>
          <a:blip r:embed="rId5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717624" y="4714875"/>
            <a:ext cx="125016" cy="142875"/>
          </a:xfrm>
          <a:prstGeom prst="rect">
            <a:avLst/>
          </a:prstGeom>
        </p:spPr>
      </p:pic>
      <p:sp>
        <p:nvSpPr>
          <p:cNvPr id="25" name="Shape 20"/>
          <p:cNvSpPr/>
          <p:nvPr/>
        </p:nvSpPr>
        <p:spPr>
          <a:xfrm>
            <a:off x="4658451" y="4643438"/>
            <a:ext cx="285750" cy="285750"/>
          </a:xfrm>
          <a:prstGeom prst="rect">
            <a:avLst/>
          </a:prstGeom>
          <a:solidFill>
            <a:srgbClr val="FFFFFF">
              <a:alpha val="10000"/>
            </a:srgbClr>
          </a:solidFill>
          <a:ln w="9144">
            <a:solidFill>
              <a:srgbClr val="FFFFFF">
                <a:alpha val="20000"/>
              </a:srgbClr>
            </a:solidFill>
            <a:prstDash val="solid"/>
          </a:ln>
        </p:spPr>
      </p:sp>
      <p:pic>
        <p:nvPicPr>
          <p:cNvPr id="26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20958" y="4722019"/>
            <a:ext cx="160734" cy="128588"/>
          </a:xfrm>
          <a:prstGeom prst="rect">
            <a:avLst/>
          </a:prstGeom>
        </p:spPr>
      </p:pic>
      <p:sp>
        <p:nvSpPr>
          <p:cNvPr id="27" name="Text 21"/>
          <p:cNvSpPr/>
          <p:nvPr/>
        </p:nvSpPr>
        <p:spPr>
          <a:xfrm>
            <a:off x="5051357" y="4704159"/>
            <a:ext cx="846386" cy="16927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100" dirty="0">
                <a:solidFill>
                  <a:srgbClr val="FFFFFF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引導點擊連結</a:t>
            </a:r>
            <a:endParaRPr lang="en-US" sz="11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pic>
        <p:nvPicPr>
          <p:cNvPr id="28" name="Image 4" descr="preencoded.png"/>
          <p:cNvPicPr>
            <a:picLocks noChangeAspect="1"/>
          </p:cNvPicPr>
          <p:nvPr/>
        </p:nvPicPr>
        <p:blipFill>
          <a:blip r:embed="rId7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552967" y="4714875"/>
            <a:ext cx="125016" cy="142875"/>
          </a:xfrm>
          <a:prstGeom prst="rect">
            <a:avLst/>
          </a:prstGeom>
        </p:spPr>
      </p:pic>
      <p:sp>
        <p:nvSpPr>
          <p:cNvPr id="29" name="Shape 22"/>
          <p:cNvSpPr/>
          <p:nvPr/>
        </p:nvSpPr>
        <p:spPr>
          <a:xfrm>
            <a:off x="7493794" y="4643438"/>
            <a:ext cx="285750" cy="285750"/>
          </a:xfrm>
          <a:prstGeom prst="rect">
            <a:avLst/>
          </a:prstGeom>
          <a:solidFill>
            <a:srgbClr val="FFFFFF">
              <a:alpha val="10000"/>
            </a:srgbClr>
          </a:solidFill>
          <a:ln w="9144">
            <a:solidFill>
              <a:srgbClr val="FFFFFF">
                <a:alpha val="20000"/>
              </a:srgbClr>
            </a:solidFill>
            <a:prstDash val="solid"/>
          </a:ln>
        </p:spPr>
      </p:sp>
      <p:pic>
        <p:nvPicPr>
          <p:cNvPr id="30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56302" y="4722019"/>
            <a:ext cx="160734" cy="128588"/>
          </a:xfrm>
          <a:prstGeom prst="rect">
            <a:avLst/>
          </a:prstGeom>
        </p:spPr>
      </p:pic>
      <p:sp>
        <p:nvSpPr>
          <p:cNvPr id="31" name="Text 23"/>
          <p:cNvSpPr/>
          <p:nvPr/>
        </p:nvSpPr>
        <p:spPr>
          <a:xfrm>
            <a:off x="7886700" y="4704159"/>
            <a:ext cx="846386" cy="16927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100" dirty="0">
                <a:solidFill>
                  <a:srgbClr val="FFFFFF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假冒官方身份</a:t>
            </a:r>
            <a:endParaRPr lang="en-US" sz="11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873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857250"/>
          </a:xfrm>
          <a:prstGeom prst="rect">
            <a:avLst/>
          </a:prstGeom>
          <a:solidFill>
            <a:srgbClr val="F8FAFC"/>
          </a:solidFill>
          <a:ln/>
        </p:spPr>
      </p:sp>
      <p:sp>
        <p:nvSpPr>
          <p:cNvPr id="4" name="Shape 1"/>
          <p:cNvSpPr/>
          <p:nvPr/>
        </p:nvSpPr>
        <p:spPr>
          <a:xfrm>
            <a:off x="0" y="850106"/>
            <a:ext cx="9144000" cy="7144"/>
          </a:xfrm>
          <a:prstGeom prst="rect">
            <a:avLst/>
          </a:prstGeom>
          <a:solidFill>
            <a:srgbClr val="E2E8F0"/>
          </a:solidFill>
          <a:ln/>
        </p:spPr>
      </p:sp>
      <p:sp>
        <p:nvSpPr>
          <p:cNvPr id="5" name="Text 2"/>
          <p:cNvSpPr/>
          <p:nvPr/>
        </p:nvSpPr>
        <p:spPr>
          <a:xfrm>
            <a:off x="396378" y="203166"/>
            <a:ext cx="6299563" cy="3077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0F172A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臺灣企業遭駭實例（2021–2025）</a:t>
            </a:r>
            <a:endParaRPr lang="en-US" sz="20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396378" y="602456"/>
            <a:ext cx="7397793" cy="2154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400" dirty="0">
                <a:solidFill>
                  <a:srgbClr val="0596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從科技大廠到金融機構，資安攻擊已遍及各產業。了解真實案例，才能理解資安的迫切性。</a:t>
            </a:r>
            <a:endParaRPr lang="en-US" sz="14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571499" y="1210866"/>
            <a:ext cx="508363" cy="2462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600" b="1" kern="0" spc="1" dirty="0">
                <a:solidFill>
                  <a:srgbClr val="0F172A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年份</a:t>
            </a:r>
            <a:endParaRPr lang="en-US" sz="16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8" name="Text 5"/>
          <p:cNvSpPr/>
          <p:nvPr/>
        </p:nvSpPr>
        <p:spPr>
          <a:xfrm>
            <a:off x="1643062" y="1210866"/>
            <a:ext cx="5669607" cy="246221"/>
          </a:xfrm>
          <a:prstGeom prst="rect">
            <a:avLst/>
          </a:prstGeom>
          <a:noFill/>
          <a:ln/>
        </p:spPr>
        <p:txBody>
          <a:bodyPr wrap="square" lIns="0" tIns="0" rIns="340233" bIns="0" rtlCol="0" anchor="t">
            <a:spAutoFit/>
          </a:bodyPr>
          <a:lstStyle/>
          <a:p>
            <a:pPr marL="0" indent="0" algn="l">
              <a:buNone/>
            </a:pPr>
            <a:r>
              <a:rPr lang="en-US" sz="1600" b="1" kern="0" spc="1" dirty="0">
                <a:solidFill>
                  <a:srgbClr val="0F172A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重大資安事件</a:t>
            </a:r>
            <a:endParaRPr lang="en-US" sz="16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9" name="Text 6"/>
          <p:cNvSpPr/>
          <p:nvPr/>
        </p:nvSpPr>
        <p:spPr>
          <a:xfrm>
            <a:off x="6786563" y="1210866"/>
            <a:ext cx="1968614" cy="2462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600" b="1" kern="0" spc="1" dirty="0">
                <a:solidFill>
                  <a:srgbClr val="0F172A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攻擊類型</a:t>
            </a:r>
            <a:endParaRPr lang="en-US" sz="16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571500" y="1662708"/>
            <a:ext cx="664380" cy="3077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0596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2021</a:t>
            </a:r>
            <a:endParaRPr lang="en-US" sz="20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1" name="Text 8"/>
          <p:cNvSpPr/>
          <p:nvPr/>
        </p:nvSpPr>
        <p:spPr>
          <a:xfrm>
            <a:off x="1643061" y="1730406"/>
            <a:ext cx="5052879" cy="2855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6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宏</a:t>
            </a:r>
            <a:r>
              <a:rPr lang="zh-TW" altLang="en-US" sz="16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碁</a:t>
            </a:r>
            <a:r>
              <a:rPr lang="en-US" sz="16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遭 REvil 勒索 5,000 萬美元（約 14 億台幣）</a:t>
            </a:r>
            <a:endParaRPr lang="en-US" sz="16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2" name="Text 9"/>
          <p:cNvSpPr/>
          <p:nvPr/>
        </p:nvSpPr>
        <p:spPr>
          <a:xfrm>
            <a:off x="6786562" y="1671638"/>
            <a:ext cx="1312816" cy="383695"/>
          </a:xfrm>
          <a:prstGeom prst="rect">
            <a:avLst/>
          </a:prstGeom>
          <a:noFill/>
          <a:ln/>
        </p:spPr>
        <p:txBody>
          <a:bodyPr wrap="square" lIns="136017" tIns="68072" rIns="136017" bIns="68072" rtlCol="0" anchor="t">
            <a:spAutoFit/>
          </a:bodyPr>
          <a:lstStyle/>
          <a:p>
            <a:pPr marL="0" indent="0" algn="l">
              <a:buNone/>
            </a:pPr>
            <a:r>
              <a:rPr lang="en-US" sz="1600" kern="0" spc="1" dirty="0">
                <a:solidFill>
                  <a:srgbClr val="D97706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勒索軟體</a:t>
            </a:r>
            <a:endParaRPr lang="en-US" sz="16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3" name="Text 10"/>
          <p:cNvSpPr/>
          <p:nvPr/>
        </p:nvSpPr>
        <p:spPr>
          <a:xfrm>
            <a:off x="571500" y="2218134"/>
            <a:ext cx="664380" cy="3077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0596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2021</a:t>
            </a:r>
            <a:endParaRPr lang="en-US" sz="20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1643061" y="2285833"/>
            <a:ext cx="3577845" cy="2855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6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廣達遭駭客入侵並勒索 5,000 萬美元</a:t>
            </a:r>
            <a:endParaRPr lang="en-US" sz="16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5" name="Text 12"/>
          <p:cNvSpPr/>
          <p:nvPr/>
        </p:nvSpPr>
        <p:spPr>
          <a:xfrm>
            <a:off x="6786562" y="2227064"/>
            <a:ext cx="1312816" cy="383695"/>
          </a:xfrm>
          <a:prstGeom prst="rect">
            <a:avLst/>
          </a:prstGeom>
          <a:noFill/>
          <a:ln/>
        </p:spPr>
        <p:txBody>
          <a:bodyPr wrap="square" lIns="136017" tIns="68072" rIns="136017" bIns="68072" rtlCol="0" anchor="t">
            <a:spAutoFit/>
          </a:bodyPr>
          <a:lstStyle/>
          <a:p>
            <a:pPr marL="0" indent="0" algn="l">
              <a:buNone/>
            </a:pPr>
            <a:r>
              <a:rPr lang="en-US" sz="1600" kern="0" spc="1" dirty="0">
                <a:solidFill>
                  <a:srgbClr val="D97706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資料竊取</a:t>
            </a:r>
            <a:endParaRPr lang="en-US" sz="16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6" name="Text 13"/>
          <p:cNvSpPr/>
          <p:nvPr/>
        </p:nvSpPr>
        <p:spPr>
          <a:xfrm>
            <a:off x="571500" y="2773561"/>
            <a:ext cx="664380" cy="3077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0596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2024</a:t>
            </a:r>
            <a:endParaRPr lang="en-US" sz="20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7" name="Text 14"/>
          <p:cNvSpPr/>
          <p:nvPr/>
        </p:nvSpPr>
        <p:spPr>
          <a:xfrm>
            <a:off x="1643062" y="2841259"/>
            <a:ext cx="4737898" cy="2855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6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中租、兆豐、彰銀、台灣證交所接連遭 DDoS 攻擊</a:t>
            </a:r>
            <a:endParaRPr lang="en-US" sz="16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8" name="Text 15"/>
          <p:cNvSpPr/>
          <p:nvPr/>
        </p:nvSpPr>
        <p:spPr>
          <a:xfrm>
            <a:off x="6786563" y="2782491"/>
            <a:ext cx="1539744" cy="383695"/>
          </a:xfrm>
          <a:prstGeom prst="rect">
            <a:avLst/>
          </a:prstGeom>
          <a:noFill/>
          <a:ln/>
        </p:spPr>
        <p:txBody>
          <a:bodyPr wrap="square" lIns="136017" tIns="68072" rIns="136017" bIns="68072" rtlCol="0" anchor="t">
            <a:spAutoFit/>
          </a:bodyPr>
          <a:lstStyle/>
          <a:p>
            <a:pPr marL="0" indent="0" algn="l">
              <a:buNone/>
            </a:pPr>
            <a:r>
              <a:rPr lang="en-US" sz="1600" kern="0" spc="1" dirty="0">
                <a:solidFill>
                  <a:srgbClr val="D97706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DDoS 攻擊</a:t>
            </a:r>
            <a:endParaRPr lang="en-US" sz="16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9" name="Text 16"/>
          <p:cNvSpPr/>
          <p:nvPr/>
        </p:nvSpPr>
        <p:spPr>
          <a:xfrm>
            <a:off x="571500" y="3328988"/>
            <a:ext cx="664380" cy="3077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0596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2025</a:t>
            </a:r>
            <a:endParaRPr lang="en-US" sz="20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20" name="Text 17"/>
          <p:cNvSpPr/>
          <p:nvPr/>
        </p:nvSpPr>
        <p:spPr>
          <a:xfrm>
            <a:off x="1649481" y="3292602"/>
            <a:ext cx="5052879" cy="6007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6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華航官網遭 DDoS 攻擊；台積電爆出內鬼竊取 2 奈米製程技術</a:t>
            </a:r>
            <a:endParaRPr lang="en-US" sz="16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21" name="Text 18"/>
          <p:cNvSpPr/>
          <p:nvPr/>
        </p:nvSpPr>
        <p:spPr>
          <a:xfrm>
            <a:off x="6786563" y="3337917"/>
            <a:ext cx="2413418" cy="383695"/>
          </a:xfrm>
          <a:prstGeom prst="rect">
            <a:avLst/>
          </a:prstGeom>
          <a:noFill/>
          <a:ln/>
        </p:spPr>
        <p:txBody>
          <a:bodyPr wrap="square" lIns="136017" tIns="68072" rIns="136017" bIns="68072" rtlCol="0" anchor="t">
            <a:spAutoFit/>
          </a:bodyPr>
          <a:lstStyle/>
          <a:p>
            <a:pPr marL="0" indent="0" algn="l">
              <a:buNone/>
            </a:pPr>
            <a:r>
              <a:rPr lang="en-US" sz="1600" kern="0" spc="1" dirty="0">
                <a:solidFill>
                  <a:srgbClr val="D97706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內部威脅 / DDoS</a:t>
            </a:r>
            <a:endParaRPr lang="en-US" sz="16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22" name="Text 19"/>
          <p:cNvSpPr/>
          <p:nvPr/>
        </p:nvSpPr>
        <p:spPr>
          <a:xfrm>
            <a:off x="571500" y="3884414"/>
            <a:ext cx="664380" cy="3077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0596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2025</a:t>
            </a:r>
            <a:endParaRPr lang="en-US" sz="20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23" name="Text 20"/>
          <p:cNvSpPr/>
          <p:nvPr/>
        </p:nvSpPr>
        <p:spPr>
          <a:xfrm>
            <a:off x="1643062" y="3952112"/>
            <a:ext cx="4688233" cy="2855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6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全支付測試環境帳密被兜售於深網（Deep Web）</a:t>
            </a:r>
            <a:endParaRPr lang="en-US" sz="16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24" name="Text 21"/>
          <p:cNvSpPr/>
          <p:nvPr/>
        </p:nvSpPr>
        <p:spPr>
          <a:xfrm>
            <a:off x="6786562" y="3893344"/>
            <a:ext cx="1539744" cy="383695"/>
          </a:xfrm>
          <a:prstGeom prst="rect">
            <a:avLst/>
          </a:prstGeom>
          <a:noFill/>
          <a:ln/>
        </p:spPr>
        <p:txBody>
          <a:bodyPr wrap="square" lIns="136017" tIns="68072" rIns="136017" bIns="68072" rtlCol="0" anchor="t">
            <a:spAutoFit/>
          </a:bodyPr>
          <a:lstStyle/>
          <a:p>
            <a:pPr marL="0" indent="0" algn="l">
              <a:buNone/>
            </a:pPr>
            <a:r>
              <a:rPr lang="en-US" sz="1600" kern="0" spc="1" dirty="0">
                <a:solidFill>
                  <a:srgbClr val="D97706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資料外洩</a:t>
            </a:r>
            <a:endParaRPr lang="en-US" sz="16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25" name="Shape 22"/>
          <p:cNvSpPr/>
          <p:nvPr/>
        </p:nvSpPr>
        <p:spPr>
          <a:xfrm>
            <a:off x="0" y="4572000"/>
            <a:ext cx="9144000" cy="571500"/>
          </a:xfrm>
          <a:prstGeom prst="rect">
            <a:avLst/>
          </a:prstGeom>
          <a:solidFill>
            <a:srgbClr val="0F172A"/>
          </a:solidFill>
          <a:ln/>
        </p:spPr>
      </p:sp>
      <p:pic>
        <p:nvPicPr>
          <p:cNvPr id="2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4772025"/>
            <a:ext cx="171450" cy="171450"/>
          </a:xfrm>
          <a:prstGeom prst="rect">
            <a:avLst/>
          </a:prstGeom>
        </p:spPr>
      </p:pic>
      <p:sp>
        <p:nvSpPr>
          <p:cNvPr id="27" name="Text 23"/>
          <p:cNvSpPr/>
          <p:nvPr/>
        </p:nvSpPr>
        <p:spPr>
          <a:xfrm>
            <a:off x="850105" y="4786821"/>
            <a:ext cx="5742283" cy="1846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駭客不只攻擊大公司</a:t>
            </a:r>
            <a:r>
              <a:rPr lang="en-US" sz="1200" dirty="0">
                <a:solidFill>
                  <a:srgbClr val="FFFFFF"/>
                </a:solidFill>
                <a:latin typeface="Space Grotesk Medium" pitchFamily="34" charset="0"/>
                <a:ea typeface="Space Grotesk Medium" pitchFamily="34" charset="-122"/>
                <a:cs typeface="Space Grotesk Medium" pitchFamily="34" charset="-120"/>
              </a:rPr>
              <a:t>，供應鏈、中小企業、個人帳號都是目標。沒有人能置身事外。</a:t>
            </a:r>
            <a:endParaRPr lang="en-US"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1885453" cy="400110"/>
          </a:xfrm>
          <a:prstGeom prst="rect">
            <a:avLst/>
          </a:prstGeom>
          <a:solidFill>
            <a:srgbClr val="1A4B8C"/>
          </a:solidFill>
        </p:spPr>
        <p:txBody>
          <a:bodyPr wrap="none">
            <a:spAutoFit/>
          </a:bodyPr>
          <a:lstStyle/>
          <a:p>
            <a:pPr algn="l"/>
            <a:r>
              <a:rPr sz="2000" b="1" dirty="0">
                <a:solidFill>
                  <a:srgbClr val="FFFFFF"/>
                </a:solidFill>
              </a:rPr>
              <a:t>   1  </a:t>
            </a:r>
            <a:r>
              <a:rPr sz="2000" b="1" dirty="0" err="1">
                <a:solidFill>
                  <a:srgbClr val="FFFFFF"/>
                </a:solidFill>
              </a:rPr>
              <a:t>練習與複習</a:t>
            </a:r>
            <a:endParaRPr sz="2000" b="1" dirty="0">
              <a:solidFill>
                <a:srgbClr val="FFFF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80000" y="820000"/>
            <a:ext cx="8184000" cy="34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dirty="0">
                <a:solidFill>
                  <a:srgbClr val="1A237E"/>
                </a:solidFill>
              </a:rPr>
              <a:t>Q1.  </a:t>
            </a:r>
            <a:r>
              <a:rPr sz="1500" b="1" dirty="0" err="1">
                <a:solidFill>
                  <a:srgbClr val="1A237E"/>
                </a:solidFill>
              </a:rPr>
              <a:t>資訊安全的</a:t>
            </a:r>
            <a:r>
              <a:rPr sz="1500" b="1" dirty="0">
                <a:solidFill>
                  <a:srgbClr val="1A237E"/>
                </a:solidFill>
              </a:rPr>
              <a:t> CIA </a:t>
            </a:r>
            <a:r>
              <a:rPr sz="1500" b="1" dirty="0" err="1">
                <a:solidFill>
                  <a:srgbClr val="1A237E"/>
                </a:solidFill>
              </a:rPr>
              <a:t>三原則中</a:t>
            </a:r>
            <a:r>
              <a:rPr sz="1500" b="1" dirty="0">
                <a:solidFill>
                  <a:srgbClr val="1A237E"/>
                </a:solidFill>
              </a:rPr>
              <a:t>，「</a:t>
            </a:r>
            <a:r>
              <a:rPr sz="1500" b="1" dirty="0" err="1">
                <a:solidFill>
                  <a:srgbClr val="1A237E"/>
                </a:solidFill>
              </a:rPr>
              <a:t>完整性」指的是</a:t>
            </a:r>
            <a:r>
              <a:rPr sz="1500" b="1" dirty="0">
                <a:solidFill>
                  <a:srgbClr val="1A237E"/>
                </a:solidFill>
              </a:rPr>
              <a:t>？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00" y="1180000"/>
            <a:ext cx="8024000" cy="2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dirty="0">
                <a:solidFill>
                  <a:srgbClr val="333333"/>
                </a:solidFill>
              </a:rPr>
              <a:t>    A. </a:t>
            </a:r>
            <a:r>
              <a:rPr sz="1300" dirty="0" err="1">
                <a:solidFill>
                  <a:srgbClr val="333333"/>
                </a:solidFill>
              </a:rPr>
              <a:t>只有授權的人才能看到資料</a:t>
            </a:r>
            <a:endParaRPr sz="1300" dirty="0">
              <a:solidFill>
                <a:srgbClr val="333333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40000" y="1450000"/>
            <a:ext cx="8024000" cy="260000"/>
          </a:xfrm>
          <a:prstGeom prst="rect">
            <a:avLst/>
          </a:prstGeom>
          <a:solidFill>
            <a:srgbClr val="E8F5E9"/>
          </a:solidFill>
        </p:spPr>
        <p:txBody>
          <a:bodyPr wrap="square">
            <a:spAutoFit/>
          </a:bodyPr>
          <a:lstStyle/>
          <a:p>
            <a:pPr algn="l"/>
            <a:r>
              <a:rPr sz="1300" b="1" dirty="0">
                <a:solidFill>
                  <a:srgbClr val="1B5E20"/>
                </a:solidFill>
              </a:rPr>
              <a:t>✓  B. </a:t>
            </a:r>
            <a:r>
              <a:rPr sz="1300" b="1" dirty="0" err="1">
                <a:solidFill>
                  <a:srgbClr val="1B5E20"/>
                </a:solidFill>
              </a:rPr>
              <a:t>資料不能被未授權地竄改</a:t>
            </a:r>
            <a:endParaRPr sz="1300" b="1" dirty="0">
              <a:solidFill>
                <a:srgbClr val="1B5E2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0000" y="1720000"/>
            <a:ext cx="8024000" cy="2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>
                <a:solidFill>
                  <a:srgbClr val="333333"/>
                </a:solidFill>
              </a:rPr>
              <a:t>    C. 系統需要時能正常運作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00" y="1990000"/>
            <a:ext cx="8024000" cy="2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>
                <a:solidFill>
                  <a:srgbClr val="333333"/>
                </a:solidFill>
              </a:rPr>
              <a:t>    D. 帳號需定期更換密碼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00" y="2280000"/>
            <a:ext cx="8024000" cy="260000"/>
          </a:xfrm>
          <a:prstGeom prst="rect">
            <a:avLst/>
          </a:prstGeom>
          <a:solidFill>
            <a:srgbClr val="FFF9C4"/>
          </a:solidFill>
        </p:spPr>
        <p:txBody>
          <a:bodyPr wrap="square">
            <a:spAutoFit/>
          </a:bodyPr>
          <a:lstStyle/>
          <a:p>
            <a:pPr algn="l"/>
            <a:r>
              <a:rPr sz="1200" i="1" dirty="0" err="1">
                <a:solidFill>
                  <a:srgbClr val="4E342E"/>
                </a:solidFill>
              </a:rPr>
              <a:t>解析：完整性（Integrity）確保資料在傳輸或儲存過程中不被竄改，例如網銀轉帳金額不能在途中被改掉</a:t>
            </a:r>
            <a:r>
              <a:rPr sz="1200" i="1" dirty="0">
                <a:solidFill>
                  <a:srgbClr val="4E342E"/>
                </a:solidFill>
              </a:rPr>
              <a:t>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80000" y="2660000"/>
            <a:ext cx="8184000" cy="34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>
                <a:solidFill>
                  <a:srgbClr val="1A237E"/>
                </a:solidFill>
              </a:rPr>
              <a:t>Q2.  超過九成的資安事件，最常見的根本原因是什麼？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00" y="3020000"/>
            <a:ext cx="8024000" cy="2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>
                <a:solidFill>
                  <a:srgbClr val="333333"/>
                </a:solidFill>
              </a:rPr>
              <a:t>    A. 防火牆設定不夠嚴密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000" y="3290000"/>
            <a:ext cx="8024000" cy="2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>
                <a:solidFill>
                  <a:srgbClr val="333333"/>
                </a:solidFill>
              </a:rPr>
              <a:t>    B. 政府法規不夠完善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0000" y="3560000"/>
            <a:ext cx="8024000" cy="260000"/>
          </a:xfrm>
          <a:prstGeom prst="rect">
            <a:avLst/>
          </a:prstGeom>
          <a:solidFill>
            <a:srgbClr val="E8F5E9"/>
          </a:solidFill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1B5E20"/>
                </a:solidFill>
              </a:rPr>
              <a:t>✓  C. 使用者被「誘導」或「疏忽」交出資料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0000" y="3830000"/>
            <a:ext cx="8024000" cy="2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>
                <a:solidFill>
                  <a:srgbClr val="333333"/>
                </a:solidFill>
              </a:rPr>
              <a:t>    D. 駭客擁有超強運算能力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0000" y="4120000"/>
            <a:ext cx="8024000" cy="260000"/>
          </a:xfrm>
          <a:prstGeom prst="rect">
            <a:avLst/>
          </a:prstGeom>
          <a:solidFill>
            <a:srgbClr val="FFF9C4"/>
          </a:solidFill>
        </p:spPr>
        <p:txBody>
          <a:bodyPr wrap="square">
            <a:spAutoFit/>
          </a:bodyPr>
          <a:lstStyle/>
          <a:p>
            <a:pPr algn="l"/>
            <a:r>
              <a:rPr sz="1200" i="1">
                <a:solidFill>
                  <a:srgbClr val="4E342E"/>
                </a:solidFill>
              </a:rPr>
              <a:t>解析：大多數資安事件不是靠高深技術攻破系統，而是釣魚信件、假網站等手法讓使用者自己把資料交出去。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0" y="4883500"/>
            <a:ext cx="9144000" cy="260000"/>
          </a:xfrm>
          <a:prstGeom prst="rect">
            <a:avLst/>
          </a:prstGeom>
          <a:solidFill>
            <a:srgbClr val="EEEEEE"/>
          </a:solidFill>
        </p:spPr>
        <p:txBody>
          <a:bodyPr wrap="none">
            <a:spAutoFit/>
          </a:bodyPr>
          <a:lstStyle/>
          <a:p>
            <a:pPr algn="r"/>
            <a:r>
              <a:rPr sz="1000">
                <a:solidFill>
                  <a:srgbClr val="757575"/>
                </a:solidFill>
              </a:rPr>
              <a:t>數位生活中的資安自我保護　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55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1000125"/>
          </a:xfrm>
          <a:prstGeom prst="rect">
            <a:avLst/>
          </a:prstGeom>
          <a:solidFill>
            <a:srgbClr val="F8FAFC"/>
          </a:solidFill>
          <a:ln/>
        </p:spPr>
      </p:sp>
      <p:sp>
        <p:nvSpPr>
          <p:cNvPr id="4" name="Shape 1"/>
          <p:cNvSpPr/>
          <p:nvPr/>
        </p:nvSpPr>
        <p:spPr>
          <a:xfrm>
            <a:off x="0" y="992981"/>
            <a:ext cx="9144000" cy="7144"/>
          </a:xfrm>
          <a:prstGeom prst="rect">
            <a:avLst/>
          </a:prstGeom>
          <a:solidFill>
            <a:srgbClr val="E2E8F0"/>
          </a:solidFill>
          <a:ln/>
        </p:spPr>
      </p:sp>
      <p:sp>
        <p:nvSpPr>
          <p:cNvPr id="5" name="Text 2"/>
          <p:cNvSpPr/>
          <p:nvPr/>
        </p:nvSpPr>
        <p:spPr>
          <a:xfrm>
            <a:off x="463162" y="307691"/>
            <a:ext cx="2428875" cy="3077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0F172A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帳號安全：三道防線</a:t>
            </a:r>
            <a:endParaRPr lang="en-US" sz="20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485805" y="706189"/>
            <a:ext cx="3708807" cy="2154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400" dirty="0">
                <a:solidFill>
                  <a:srgbClr val="0596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帳號是數位身份證，三道防線缺一不可</a:t>
            </a:r>
            <a:endParaRPr lang="en-US" sz="14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-104020" y="884211"/>
            <a:ext cx="9509277" cy="420371"/>
          </a:xfrm>
          <a:prstGeom prst="rect">
            <a:avLst/>
          </a:prstGeom>
          <a:noFill/>
          <a:ln/>
        </p:spPr>
        <p:txBody>
          <a:bodyPr wrap="square" lIns="680339" tIns="102108" rIns="680339" bIns="102108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帳號被盜後，後果往往比想像嚴重——個資外洩、被冒名詐騙、雲端資料被刪，甚至連鎖入侵其他帳號（憑證填充攻擊）。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8" name="Text 5"/>
          <p:cNvSpPr/>
          <p:nvPr/>
        </p:nvSpPr>
        <p:spPr>
          <a:xfrm>
            <a:off x="571500" y="1504457"/>
            <a:ext cx="541815" cy="44416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80000"/>
              </a:lnSpc>
              <a:buNone/>
            </a:pPr>
            <a:r>
              <a:rPr lang="en-US" sz="3600" b="1" dirty="0">
                <a:solidFill>
                  <a:srgbClr val="E2E8F0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01</a:t>
            </a:r>
            <a:endParaRPr lang="en-US" sz="36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4438" y="1542855"/>
            <a:ext cx="171450" cy="17145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493044" y="1504457"/>
            <a:ext cx="1615827" cy="27699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b="1" dirty="0">
                <a:solidFill>
                  <a:srgbClr val="0F172A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第一道：強密碼</a:t>
            </a:r>
            <a:endParaRPr lang="en-US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1" name="Text 7"/>
          <p:cNvSpPr/>
          <p:nvPr/>
        </p:nvSpPr>
        <p:spPr>
          <a:xfrm>
            <a:off x="1214438" y="1838427"/>
            <a:ext cx="3457870" cy="249877"/>
          </a:xfrm>
          <a:prstGeom prst="rect">
            <a:avLst/>
          </a:prstGeom>
          <a:noFill/>
          <a:ln/>
        </p:spPr>
        <p:txBody>
          <a:bodyPr wrap="none" lIns="170053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400" dirty="0" err="1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至少</a:t>
            </a:r>
            <a:r>
              <a:rPr lang="en-US" sz="14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 </a:t>
            </a:r>
            <a:r>
              <a:rPr lang="en-US" altLang="zh-TW" sz="14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8</a:t>
            </a:r>
            <a:r>
              <a:rPr lang="en-US" sz="14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 碼，混合大小寫 + 數字 + 符號</a:t>
            </a:r>
            <a:endParaRPr lang="en-US" sz="14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2" name="Text 8"/>
          <p:cNvSpPr/>
          <p:nvPr/>
        </p:nvSpPr>
        <p:spPr>
          <a:xfrm>
            <a:off x="1214438" y="2064153"/>
            <a:ext cx="3223831" cy="249877"/>
          </a:xfrm>
          <a:prstGeom prst="rect">
            <a:avLst/>
          </a:prstGeom>
          <a:noFill/>
          <a:ln/>
        </p:spPr>
        <p:txBody>
          <a:bodyPr wrap="none" lIns="170053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4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每個帳號使用不同密碼，避免骨牌效應</a:t>
            </a:r>
            <a:endParaRPr lang="en-US" sz="14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3" name="Text 9"/>
          <p:cNvSpPr/>
          <p:nvPr/>
        </p:nvSpPr>
        <p:spPr>
          <a:xfrm>
            <a:off x="1192889" y="2324822"/>
            <a:ext cx="5325699" cy="249877"/>
          </a:xfrm>
          <a:prstGeom prst="rect">
            <a:avLst/>
          </a:prstGeom>
          <a:noFill/>
          <a:ln/>
        </p:spPr>
        <p:txBody>
          <a:bodyPr wrap="square" lIns="170053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4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記憶技巧：用句子組合密碼，例如</a:t>
            </a:r>
            <a:r>
              <a:rPr lang="en-US" sz="12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「I_Love_Taiwan_2026!」</a:t>
            </a:r>
            <a:endParaRPr lang="en-US" sz="14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4" name="Text 10"/>
          <p:cNvSpPr/>
          <p:nvPr/>
        </p:nvSpPr>
        <p:spPr>
          <a:xfrm>
            <a:off x="1214438" y="1838427"/>
            <a:ext cx="62518" cy="19877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100" b="1" dirty="0">
                <a:solidFill>
                  <a:srgbClr val="059669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•</a:t>
            </a:r>
            <a:endParaRPr lang="en-US" sz="1100" dirty="0"/>
          </a:p>
        </p:txBody>
      </p:sp>
      <p:sp>
        <p:nvSpPr>
          <p:cNvPr id="15" name="Text 11"/>
          <p:cNvSpPr/>
          <p:nvPr/>
        </p:nvSpPr>
        <p:spPr>
          <a:xfrm>
            <a:off x="1214438" y="2064153"/>
            <a:ext cx="62518" cy="19877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100" b="1" dirty="0">
                <a:solidFill>
                  <a:srgbClr val="059669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•</a:t>
            </a:r>
            <a:endParaRPr lang="en-US" sz="1100" dirty="0"/>
          </a:p>
        </p:txBody>
      </p:sp>
      <p:sp>
        <p:nvSpPr>
          <p:cNvPr id="16" name="Text 12"/>
          <p:cNvSpPr/>
          <p:nvPr/>
        </p:nvSpPr>
        <p:spPr>
          <a:xfrm>
            <a:off x="1214438" y="2289879"/>
            <a:ext cx="62518" cy="19877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100" b="1" dirty="0">
                <a:solidFill>
                  <a:srgbClr val="059669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•</a:t>
            </a:r>
            <a:endParaRPr lang="en-US" sz="1100" dirty="0"/>
          </a:p>
        </p:txBody>
      </p:sp>
      <p:sp>
        <p:nvSpPr>
          <p:cNvPr id="17" name="Text 13"/>
          <p:cNvSpPr/>
          <p:nvPr/>
        </p:nvSpPr>
        <p:spPr>
          <a:xfrm>
            <a:off x="571500" y="2808498"/>
            <a:ext cx="541815" cy="44416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80000"/>
              </a:lnSpc>
              <a:buNone/>
            </a:pPr>
            <a:r>
              <a:rPr lang="en-US" sz="3600" b="1" dirty="0">
                <a:solidFill>
                  <a:srgbClr val="E2E8F0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02</a:t>
            </a:r>
            <a:endParaRPr lang="en-US" sz="36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8" name="Text 14"/>
          <p:cNvSpPr/>
          <p:nvPr/>
        </p:nvSpPr>
        <p:spPr>
          <a:xfrm>
            <a:off x="1321594" y="2808498"/>
            <a:ext cx="3250406" cy="2769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b="1" dirty="0">
                <a:solidFill>
                  <a:srgbClr val="0F172A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第二道：二階段驗證（2FA）</a:t>
            </a:r>
            <a:endParaRPr lang="en-US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9" name="Text 15"/>
          <p:cNvSpPr/>
          <p:nvPr/>
        </p:nvSpPr>
        <p:spPr>
          <a:xfrm>
            <a:off x="1214438" y="3142469"/>
            <a:ext cx="2422330" cy="249877"/>
          </a:xfrm>
          <a:prstGeom prst="rect">
            <a:avLst/>
          </a:prstGeom>
          <a:noFill/>
          <a:ln/>
        </p:spPr>
        <p:txBody>
          <a:bodyPr wrap="none" lIns="170053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4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密碼 + 驗證碼 = 雙重保護</a:t>
            </a:r>
            <a:endParaRPr lang="en-US" sz="14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20" name="Text 16"/>
          <p:cNvSpPr/>
          <p:nvPr/>
        </p:nvSpPr>
        <p:spPr>
          <a:xfrm>
            <a:off x="1214438" y="3368194"/>
            <a:ext cx="4612032" cy="249877"/>
          </a:xfrm>
          <a:prstGeom prst="rect">
            <a:avLst/>
          </a:prstGeom>
          <a:noFill/>
          <a:ln/>
        </p:spPr>
        <p:txBody>
          <a:bodyPr wrap="none" lIns="170053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4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推薦使用驗證器 APP（Google Authenticator 等）</a:t>
            </a:r>
            <a:endParaRPr lang="en-US" sz="14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21" name="Text 17"/>
          <p:cNvSpPr/>
          <p:nvPr/>
        </p:nvSpPr>
        <p:spPr>
          <a:xfrm>
            <a:off x="1214438" y="3593920"/>
            <a:ext cx="3941977" cy="249877"/>
          </a:xfrm>
          <a:prstGeom prst="rect">
            <a:avLst/>
          </a:prstGeom>
          <a:noFill/>
          <a:ln/>
        </p:spPr>
        <p:txBody>
          <a:bodyPr wrap="none" lIns="170053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4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就算密碼被偷，沒有第二道驗證，駭客也進不去</a:t>
            </a:r>
            <a:endParaRPr lang="en-US" sz="14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22" name="Text 18"/>
          <p:cNvSpPr/>
          <p:nvPr/>
        </p:nvSpPr>
        <p:spPr>
          <a:xfrm>
            <a:off x="1214438" y="3142469"/>
            <a:ext cx="78548" cy="25289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400" b="1" dirty="0">
                <a:solidFill>
                  <a:srgbClr val="059669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•</a:t>
            </a:r>
            <a:endParaRPr lang="en-US" sz="1400" dirty="0"/>
          </a:p>
        </p:txBody>
      </p:sp>
      <p:sp>
        <p:nvSpPr>
          <p:cNvPr id="23" name="Text 19"/>
          <p:cNvSpPr/>
          <p:nvPr/>
        </p:nvSpPr>
        <p:spPr>
          <a:xfrm>
            <a:off x="1214438" y="3368194"/>
            <a:ext cx="78548" cy="25289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400" b="1" dirty="0">
                <a:solidFill>
                  <a:srgbClr val="059669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•</a:t>
            </a:r>
            <a:endParaRPr lang="en-US" sz="1400" dirty="0"/>
          </a:p>
        </p:txBody>
      </p:sp>
      <p:sp>
        <p:nvSpPr>
          <p:cNvPr id="24" name="Text 20"/>
          <p:cNvSpPr/>
          <p:nvPr/>
        </p:nvSpPr>
        <p:spPr>
          <a:xfrm>
            <a:off x="1214438" y="3593920"/>
            <a:ext cx="78548" cy="25289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400" b="1" dirty="0">
                <a:solidFill>
                  <a:srgbClr val="059669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•</a:t>
            </a:r>
            <a:endParaRPr lang="en-US" sz="1400" dirty="0"/>
          </a:p>
        </p:txBody>
      </p:sp>
      <p:sp>
        <p:nvSpPr>
          <p:cNvPr id="25" name="Text 21"/>
          <p:cNvSpPr/>
          <p:nvPr/>
        </p:nvSpPr>
        <p:spPr>
          <a:xfrm>
            <a:off x="571500" y="4112540"/>
            <a:ext cx="541815" cy="44416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80000"/>
              </a:lnSpc>
              <a:buNone/>
            </a:pPr>
            <a:r>
              <a:rPr lang="en-US" sz="3600" b="1" dirty="0">
                <a:solidFill>
                  <a:srgbClr val="E2E8F0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03</a:t>
            </a:r>
            <a:endParaRPr lang="en-US" sz="36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pic>
        <p:nvPicPr>
          <p:cNvPr id="2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16223" y="4150937"/>
            <a:ext cx="171450" cy="171450"/>
          </a:xfrm>
          <a:prstGeom prst="rect">
            <a:avLst/>
          </a:prstGeom>
        </p:spPr>
      </p:pic>
      <p:sp>
        <p:nvSpPr>
          <p:cNvPr id="27" name="Text 22"/>
          <p:cNvSpPr/>
          <p:nvPr/>
        </p:nvSpPr>
        <p:spPr>
          <a:xfrm>
            <a:off x="1494830" y="4112540"/>
            <a:ext cx="2796380" cy="2769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b="1" dirty="0">
                <a:solidFill>
                  <a:srgbClr val="0F172A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第三道：定期檢查登入紀錄</a:t>
            </a:r>
            <a:endParaRPr lang="en-US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28" name="Text 23"/>
          <p:cNvSpPr/>
          <p:nvPr/>
        </p:nvSpPr>
        <p:spPr>
          <a:xfrm>
            <a:off x="1216223" y="4446510"/>
            <a:ext cx="2685222" cy="249877"/>
          </a:xfrm>
          <a:prstGeom prst="rect">
            <a:avLst/>
          </a:prstGeom>
          <a:noFill/>
          <a:ln/>
        </p:spPr>
        <p:txBody>
          <a:bodyPr wrap="none" lIns="170053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4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檢查是否有陌生地點或裝置登入</a:t>
            </a:r>
            <a:endParaRPr lang="en-US" sz="14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29" name="Text 24"/>
          <p:cNvSpPr/>
          <p:nvPr/>
        </p:nvSpPr>
        <p:spPr>
          <a:xfrm>
            <a:off x="1216223" y="4672236"/>
            <a:ext cx="3044295" cy="249877"/>
          </a:xfrm>
          <a:prstGeom prst="rect">
            <a:avLst/>
          </a:prstGeom>
          <a:noFill/>
          <a:ln/>
        </p:spPr>
        <p:txBody>
          <a:bodyPr wrap="none" lIns="170053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4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有異常立即修改密碼並登出所有裝置</a:t>
            </a:r>
            <a:endParaRPr lang="en-US" sz="14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30" name="Shape 25"/>
          <p:cNvSpPr/>
          <p:nvPr/>
        </p:nvSpPr>
        <p:spPr>
          <a:xfrm>
            <a:off x="5943600" y="1361582"/>
            <a:ext cx="3200400" cy="3781918"/>
          </a:xfrm>
          <a:prstGeom prst="rect">
            <a:avLst/>
          </a:prstGeom>
          <a:solidFill>
            <a:srgbClr val="0F172A"/>
          </a:solidFill>
          <a:ln/>
        </p:spPr>
      </p:sp>
      <p:sp>
        <p:nvSpPr>
          <p:cNvPr id="31" name="Shape 26"/>
          <p:cNvSpPr/>
          <p:nvPr/>
        </p:nvSpPr>
        <p:spPr>
          <a:xfrm>
            <a:off x="5943600" y="1361582"/>
            <a:ext cx="7144" cy="3781918"/>
          </a:xfrm>
          <a:prstGeom prst="rect">
            <a:avLst/>
          </a:prstGeom>
          <a:solidFill>
            <a:srgbClr val="E2E8F0"/>
          </a:solidFill>
          <a:ln/>
        </p:spPr>
      </p:sp>
      <p:sp>
        <p:nvSpPr>
          <p:cNvPr id="32" name="Text 27"/>
          <p:cNvSpPr/>
          <p:nvPr/>
        </p:nvSpPr>
        <p:spPr>
          <a:xfrm>
            <a:off x="1216223" y="4446510"/>
            <a:ext cx="62518" cy="19877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100" b="1" dirty="0">
                <a:solidFill>
                  <a:srgbClr val="059669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•</a:t>
            </a:r>
            <a:endParaRPr lang="en-US" sz="1100" dirty="0"/>
          </a:p>
        </p:txBody>
      </p:sp>
      <p:sp>
        <p:nvSpPr>
          <p:cNvPr id="33" name="Text 28"/>
          <p:cNvSpPr/>
          <p:nvPr/>
        </p:nvSpPr>
        <p:spPr>
          <a:xfrm>
            <a:off x="1216223" y="4672236"/>
            <a:ext cx="70532" cy="19979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100" b="1" dirty="0">
                <a:solidFill>
                  <a:srgbClr val="059669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•</a:t>
            </a:r>
            <a:endParaRPr lang="en-US" sz="1100" dirty="0"/>
          </a:p>
        </p:txBody>
      </p:sp>
      <p:sp>
        <p:nvSpPr>
          <p:cNvPr id="34" name="Text 29"/>
          <p:cNvSpPr/>
          <p:nvPr/>
        </p:nvSpPr>
        <p:spPr>
          <a:xfrm>
            <a:off x="6157913" y="1908107"/>
            <a:ext cx="1407437" cy="43332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88000"/>
              </a:lnSpc>
              <a:buNone/>
            </a:pPr>
            <a:r>
              <a:rPr lang="en-US" sz="3200" b="1" dirty="0">
                <a:solidFill>
                  <a:srgbClr val="0596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0.001</a:t>
            </a:r>
            <a:r>
              <a:rPr lang="en-US" sz="1600" b="1" dirty="0">
                <a:solidFill>
                  <a:srgbClr val="0596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秒</a:t>
            </a:r>
            <a:endParaRPr lang="en-US" sz="3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35" name="Text 30"/>
          <p:cNvSpPr/>
          <p:nvPr/>
        </p:nvSpPr>
        <p:spPr>
          <a:xfrm>
            <a:off x="6157913" y="2356712"/>
            <a:ext cx="2266646" cy="17799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000" dirty="0">
                <a:solidFill>
                  <a:srgbClr val="F8FAFC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破解「</a:t>
            </a:r>
            <a:r>
              <a:rPr lang="en-US" sz="1050" dirty="0">
                <a:solidFill>
                  <a:srgbClr val="F8FAFC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123456</a:t>
            </a:r>
            <a:r>
              <a:rPr lang="en-US" sz="1000" dirty="0">
                <a:solidFill>
                  <a:srgbClr val="F8FAFC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」等極弱密碼所需的時間</a:t>
            </a:r>
            <a:endParaRPr lang="en-US" sz="10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36" name="Text 31"/>
          <p:cNvSpPr/>
          <p:nvPr/>
        </p:nvSpPr>
        <p:spPr>
          <a:xfrm>
            <a:off x="6157913" y="2856774"/>
            <a:ext cx="721351" cy="43332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88000"/>
              </a:lnSpc>
              <a:buNone/>
            </a:pPr>
            <a:r>
              <a:rPr lang="en-US" sz="3200" b="1" dirty="0">
                <a:solidFill>
                  <a:srgbClr val="D97706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95%</a:t>
            </a:r>
            <a:endParaRPr lang="en-US" sz="3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37" name="Text 32"/>
          <p:cNvSpPr/>
          <p:nvPr/>
        </p:nvSpPr>
        <p:spPr>
          <a:xfrm>
            <a:off x="6157913" y="3305380"/>
            <a:ext cx="2771775" cy="3715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050" dirty="0">
                <a:solidFill>
                  <a:srgbClr val="F8FAFC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可被字典攻擊（Dictionary Attack）輕易破解的常見密碼比例</a:t>
            </a:r>
            <a:endParaRPr lang="en-US" sz="105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38" name="Text 33"/>
          <p:cNvSpPr/>
          <p:nvPr/>
        </p:nvSpPr>
        <p:spPr>
          <a:xfrm>
            <a:off x="6157913" y="3976892"/>
            <a:ext cx="1457130" cy="43332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88000"/>
              </a:lnSpc>
              <a:buNone/>
            </a:pPr>
            <a:r>
              <a:rPr lang="en-US" sz="3200" b="1" dirty="0">
                <a:solidFill>
                  <a:srgbClr val="0596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300</a:t>
            </a:r>
            <a:r>
              <a:rPr lang="en-US" sz="1600" b="1" dirty="0">
                <a:solidFill>
                  <a:srgbClr val="0596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億次/秒</a:t>
            </a:r>
            <a:endParaRPr lang="en-US" sz="3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39" name="Text 34"/>
          <p:cNvSpPr/>
          <p:nvPr/>
        </p:nvSpPr>
        <p:spPr>
          <a:xfrm>
            <a:off x="6157913" y="4425497"/>
            <a:ext cx="3007233" cy="17767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050" dirty="0">
                <a:solidFill>
                  <a:srgbClr val="F8FAFC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現代 GPU 執行暴力破解（Brute Force）的速度</a:t>
            </a:r>
            <a:endParaRPr lang="en-US" sz="105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7144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-7144"/>
            <a:ext cx="9144000" cy="1000125"/>
          </a:xfrm>
          <a:prstGeom prst="rect">
            <a:avLst/>
          </a:prstGeom>
          <a:solidFill>
            <a:srgbClr val="F8FAFC"/>
          </a:solidFill>
          <a:ln/>
        </p:spPr>
      </p:sp>
      <p:sp>
        <p:nvSpPr>
          <p:cNvPr id="4" name="Shape 1"/>
          <p:cNvSpPr/>
          <p:nvPr/>
        </p:nvSpPr>
        <p:spPr>
          <a:xfrm>
            <a:off x="0" y="992981"/>
            <a:ext cx="9144000" cy="7144"/>
          </a:xfrm>
          <a:prstGeom prst="rect">
            <a:avLst/>
          </a:prstGeom>
          <a:solidFill>
            <a:srgbClr val="E2E8F0"/>
          </a:solidFill>
          <a:ln/>
        </p:spPr>
      </p:sp>
      <p:sp>
        <p:nvSpPr>
          <p:cNvPr id="5" name="Text 2"/>
          <p:cNvSpPr/>
          <p:nvPr/>
        </p:nvSpPr>
        <p:spPr>
          <a:xfrm>
            <a:off x="266613" y="262521"/>
            <a:ext cx="7399139" cy="3077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0F172A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開啟 2FA：密碼被偷也不怕的最後防線</a:t>
            </a:r>
            <a:endParaRPr lang="en-US" sz="20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0" y="693974"/>
            <a:ext cx="9394031" cy="2154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400" dirty="0">
                <a:solidFill>
                  <a:srgbClr val="0596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二階段驗證（2FA）是目前最有效的帳號保護方式。除了密碼，再多一層保護，就算密碼外洩，駭客也過不了第二關。</a:t>
            </a:r>
            <a:endParaRPr lang="en-US" sz="14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7" name="Shape 4"/>
          <p:cNvSpPr/>
          <p:nvPr/>
        </p:nvSpPr>
        <p:spPr>
          <a:xfrm>
            <a:off x="257175" y="1200150"/>
            <a:ext cx="342900" cy="342900"/>
          </a:xfrm>
          <a:prstGeom prst="rect">
            <a:avLst/>
          </a:prstGeom>
          <a:solidFill>
            <a:srgbClr val="0F172A"/>
          </a:solidFill>
          <a:ln/>
        </p:spPr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7188" y="1300163"/>
            <a:ext cx="142875" cy="142875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742950" y="1247477"/>
            <a:ext cx="1025922" cy="24622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F172A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簡訊驗證碼</a:t>
            </a:r>
            <a:endParaRPr lang="en-US" sz="16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0" name="Text 6"/>
          <p:cNvSpPr/>
          <p:nvPr/>
        </p:nvSpPr>
        <p:spPr>
          <a:xfrm>
            <a:off x="257175" y="1764506"/>
            <a:ext cx="2528888" cy="1846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kern="0" spc="1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方式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1" name="Text 7"/>
          <p:cNvSpPr/>
          <p:nvPr/>
        </p:nvSpPr>
        <p:spPr>
          <a:xfrm>
            <a:off x="257175" y="1966317"/>
            <a:ext cx="2471831" cy="24987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4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系統傳送 6 位數驗證碼到手機</a:t>
            </a:r>
            <a:endParaRPr lang="en-US" sz="14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2" name="Text 8"/>
          <p:cNvSpPr/>
          <p:nvPr/>
        </p:nvSpPr>
        <p:spPr>
          <a:xfrm>
            <a:off x="257175" y="2675302"/>
            <a:ext cx="2528888" cy="1846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kern="0" spc="1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安全性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7175" y="2921762"/>
            <a:ext cx="112514" cy="100013"/>
          </a:xfrm>
          <a:prstGeom prst="rect">
            <a:avLst/>
          </a:prstGeom>
        </p:spPr>
      </p:pic>
      <p:pic>
        <p:nvPicPr>
          <p:cNvPr id="14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3977" y="2921762"/>
            <a:ext cx="112514" cy="100013"/>
          </a:xfrm>
          <a:prstGeom prst="rect">
            <a:avLst/>
          </a:prstGeom>
        </p:spPr>
      </p:pic>
      <p:pic>
        <p:nvPicPr>
          <p:cNvPr id="15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0778" y="2921762"/>
            <a:ext cx="112514" cy="100013"/>
          </a:xfrm>
          <a:prstGeom prst="rect">
            <a:avLst/>
          </a:prstGeom>
        </p:spPr>
      </p:pic>
      <p:pic>
        <p:nvPicPr>
          <p:cNvPr id="16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7580" y="2921762"/>
            <a:ext cx="112514" cy="100013"/>
          </a:xfrm>
          <a:prstGeom prst="rect">
            <a:avLst/>
          </a:prstGeom>
        </p:spPr>
      </p:pic>
      <p:pic>
        <p:nvPicPr>
          <p:cNvPr id="17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4381" y="2921762"/>
            <a:ext cx="112514" cy="100013"/>
          </a:xfrm>
          <a:prstGeom prst="rect">
            <a:avLst/>
          </a:prstGeom>
        </p:spPr>
      </p:pic>
      <p:sp>
        <p:nvSpPr>
          <p:cNvPr id="18" name="Text 9"/>
          <p:cNvSpPr/>
          <p:nvPr/>
        </p:nvSpPr>
        <p:spPr>
          <a:xfrm>
            <a:off x="923838" y="2872421"/>
            <a:ext cx="359073" cy="24987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4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一般</a:t>
            </a:r>
            <a:endParaRPr lang="en-US" sz="14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9" name="Text 10"/>
          <p:cNvSpPr/>
          <p:nvPr/>
        </p:nvSpPr>
        <p:spPr>
          <a:xfrm>
            <a:off x="257175" y="3174277"/>
            <a:ext cx="2528888" cy="1846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kern="0" spc="1" dirty="0">
                <a:solidFill>
                  <a:srgbClr val="D97706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建議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20" name="Text 11"/>
          <p:cNvSpPr/>
          <p:nvPr/>
        </p:nvSpPr>
        <p:spPr>
          <a:xfrm>
            <a:off x="257175" y="3376088"/>
            <a:ext cx="2528888" cy="52565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4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入門可用，但有 SIM 卡攻擊風險（如換卡攻擊或簡訊攔截）。</a:t>
            </a:r>
            <a:endParaRPr lang="en-US" sz="14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21" name="Shape 12"/>
          <p:cNvSpPr/>
          <p:nvPr/>
        </p:nvSpPr>
        <p:spPr>
          <a:xfrm>
            <a:off x="3050381" y="1000125"/>
            <a:ext cx="3050381" cy="3271837"/>
          </a:xfrm>
          <a:prstGeom prst="rect">
            <a:avLst/>
          </a:prstGeom>
          <a:solidFill>
            <a:srgbClr val="F0FDF4"/>
          </a:solidFill>
          <a:ln/>
        </p:spPr>
      </p:sp>
      <p:sp>
        <p:nvSpPr>
          <p:cNvPr id="22" name="Shape 13"/>
          <p:cNvSpPr/>
          <p:nvPr/>
        </p:nvSpPr>
        <p:spPr>
          <a:xfrm>
            <a:off x="6093619" y="1000125"/>
            <a:ext cx="7144" cy="3286125"/>
          </a:xfrm>
          <a:prstGeom prst="rect">
            <a:avLst/>
          </a:prstGeom>
          <a:solidFill>
            <a:srgbClr val="E2E8F0"/>
          </a:solidFill>
          <a:ln/>
        </p:spPr>
      </p:sp>
      <p:sp>
        <p:nvSpPr>
          <p:cNvPr id="23" name="Shape 14"/>
          <p:cNvSpPr/>
          <p:nvPr/>
        </p:nvSpPr>
        <p:spPr>
          <a:xfrm>
            <a:off x="3309928" y="1200150"/>
            <a:ext cx="342900" cy="342900"/>
          </a:xfrm>
          <a:prstGeom prst="rect">
            <a:avLst/>
          </a:prstGeom>
          <a:solidFill>
            <a:srgbClr val="059669"/>
          </a:solidFill>
          <a:ln/>
        </p:spPr>
      </p:sp>
      <p:pic>
        <p:nvPicPr>
          <p:cNvPr id="24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427800" y="1300163"/>
            <a:ext cx="107156" cy="142875"/>
          </a:xfrm>
          <a:prstGeom prst="rect">
            <a:avLst/>
          </a:prstGeom>
        </p:spPr>
      </p:pic>
      <p:sp>
        <p:nvSpPr>
          <p:cNvPr id="25" name="Text 15"/>
          <p:cNvSpPr/>
          <p:nvPr/>
        </p:nvSpPr>
        <p:spPr>
          <a:xfrm>
            <a:off x="3795703" y="1247477"/>
            <a:ext cx="1096454" cy="24622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F172A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驗證器 APP</a:t>
            </a:r>
            <a:endParaRPr lang="en-US" sz="16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26" name="Text 16"/>
          <p:cNvSpPr/>
          <p:nvPr/>
        </p:nvSpPr>
        <p:spPr>
          <a:xfrm>
            <a:off x="3309928" y="1764506"/>
            <a:ext cx="2531259" cy="1846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kern="0" spc="1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方式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27" name="Text 17"/>
          <p:cNvSpPr/>
          <p:nvPr/>
        </p:nvSpPr>
        <p:spPr>
          <a:xfrm>
            <a:off x="3309927" y="1966317"/>
            <a:ext cx="2769403" cy="76200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4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每 30 </a:t>
            </a:r>
            <a:r>
              <a:rPr lang="en-US" sz="1400" dirty="0" err="1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秒產生一次驗證碼（如</a:t>
            </a:r>
            <a:r>
              <a:rPr lang="en-US" sz="14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 </a:t>
            </a:r>
            <a:r>
              <a:rPr lang="en-US" sz="12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Google Authenticator</a:t>
            </a:r>
            <a:r>
              <a:rPr lang="zh-TW" altLang="en-US" sz="12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、</a:t>
            </a:r>
            <a:r>
              <a:rPr lang="en-US" altLang="zh-TW" sz="1200" dirty="0">
                <a:solidFill>
                  <a:srgbClr val="334155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 Microsoft</a:t>
            </a:r>
            <a:r>
              <a:rPr lang="zh-TW" altLang="en-US" sz="1200" dirty="0">
                <a:solidFill>
                  <a:srgbClr val="334155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 </a:t>
            </a:r>
            <a:r>
              <a:rPr lang="en-US" altLang="zh-TW" sz="12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Authenticator</a:t>
            </a:r>
            <a:r>
              <a:rPr lang="en-US" altLang="zh-TW" sz="1200" dirty="0">
                <a:solidFill>
                  <a:srgbClr val="334155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 </a:t>
            </a:r>
            <a:r>
              <a:rPr lang="en-US" sz="14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）</a:t>
            </a:r>
            <a:endParaRPr lang="en-US" sz="14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28" name="Text 18"/>
          <p:cNvSpPr/>
          <p:nvPr/>
        </p:nvSpPr>
        <p:spPr>
          <a:xfrm>
            <a:off x="3309928" y="2726641"/>
            <a:ext cx="2531259" cy="1846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kern="0" spc="1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安全性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pic>
        <p:nvPicPr>
          <p:cNvPr id="29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309928" y="2895225"/>
            <a:ext cx="112514" cy="100013"/>
          </a:xfrm>
          <a:prstGeom prst="rect">
            <a:avLst/>
          </a:prstGeom>
        </p:spPr>
      </p:pic>
      <p:pic>
        <p:nvPicPr>
          <p:cNvPr id="30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36730" y="2895225"/>
            <a:ext cx="112514" cy="100013"/>
          </a:xfrm>
          <a:prstGeom prst="rect">
            <a:avLst/>
          </a:prstGeom>
        </p:spPr>
      </p:pic>
      <p:pic>
        <p:nvPicPr>
          <p:cNvPr id="31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563531" y="2895225"/>
            <a:ext cx="112514" cy="100013"/>
          </a:xfrm>
          <a:prstGeom prst="rect">
            <a:avLst/>
          </a:prstGeom>
        </p:spPr>
      </p:pic>
      <p:pic>
        <p:nvPicPr>
          <p:cNvPr id="32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690333" y="2895225"/>
            <a:ext cx="112514" cy="100013"/>
          </a:xfrm>
          <a:prstGeom prst="rect">
            <a:avLst/>
          </a:prstGeom>
        </p:spPr>
      </p:pic>
      <p:pic>
        <p:nvPicPr>
          <p:cNvPr id="33" name="Image 12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817134" y="2895225"/>
            <a:ext cx="112514" cy="100013"/>
          </a:xfrm>
          <a:prstGeom prst="rect">
            <a:avLst/>
          </a:prstGeom>
        </p:spPr>
      </p:pic>
      <p:sp>
        <p:nvSpPr>
          <p:cNvPr id="34" name="Text 19"/>
          <p:cNvSpPr/>
          <p:nvPr/>
        </p:nvSpPr>
        <p:spPr>
          <a:xfrm>
            <a:off x="3976591" y="2845884"/>
            <a:ext cx="179536" cy="24987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4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高</a:t>
            </a:r>
            <a:endParaRPr lang="en-US" sz="14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35" name="Text 20"/>
          <p:cNvSpPr/>
          <p:nvPr/>
        </p:nvSpPr>
        <p:spPr>
          <a:xfrm>
            <a:off x="3309928" y="3147740"/>
            <a:ext cx="2531259" cy="1846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kern="0" spc="1" dirty="0">
                <a:solidFill>
                  <a:srgbClr val="0596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建議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36" name="Text 21"/>
          <p:cNvSpPr/>
          <p:nvPr/>
        </p:nvSpPr>
        <p:spPr>
          <a:xfrm>
            <a:off x="3309928" y="3349551"/>
            <a:ext cx="2531259" cy="52565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4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目前最推薦的一般使用方式，比簡訊安全且不怕被攔截。</a:t>
            </a:r>
            <a:endParaRPr lang="en-US" sz="14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37" name="Shape 22"/>
          <p:cNvSpPr/>
          <p:nvPr/>
        </p:nvSpPr>
        <p:spPr>
          <a:xfrm>
            <a:off x="6355538" y="1200150"/>
            <a:ext cx="342900" cy="342900"/>
          </a:xfrm>
          <a:prstGeom prst="rect">
            <a:avLst/>
          </a:prstGeom>
          <a:solidFill>
            <a:srgbClr val="0F172A"/>
          </a:solidFill>
          <a:ln/>
        </p:spPr>
      </p:sp>
      <p:pic>
        <p:nvPicPr>
          <p:cNvPr id="38" name="Image 13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55550" y="1300163"/>
            <a:ext cx="142875" cy="142875"/>
          </a:xfrm>
          <a:prstGeom prst="rect">
            <a:avLst/>
          </a:prstGeom>
        </p:spPr>
      </p:pic>
      <p:sp>
        <p:nvSpPr>
          <p:cNvPr id="39" name="Text 23"/>
          <p:cNvSpPr/>
          <p:nvPr/>
        </p:nvSpPr>
        <p:spPr>
          <a:xfrm>
            <a:off x="6841313" y="1247477"/>
            <a:ext cx="2211247" cy="2462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F172A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生物辨識 / 硬體金鑰</a:t>
            </a:r>
            <a:endParaRPr lang="en-US" sz="16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40" name="Text 24"/>
          <p:cNvSpPr/>
          <p:nvPr/>
        </p:nvSpPr>
        <p:spPr>
          <a:xfrm>
            <a:off x="6355538" y="1764506"/>
            <a:ext cx="2531259" cy="1846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kern="0" spc="1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方式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41" name="Text 25"/>
          <p:cNvSpPr/>
          <p:nvPr/>
        </p:nvSpPr>
        <p:spPr>
          <a:xfrm>
            <a:off x="6355539" y="1966317"/>
            <a:ext cx="2370450" cy="52565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4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指紋、臉部辨識、USB 安全金鑰（如 YubiKey）</a:t>
            </a:r>
            <a:endParaRPr lang="en-US" sz="14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42" name="Text 26"/>
          <p:cNvSpPr/>
          <p:nvPr/>
        </p:nvSpPr>
        <p:spPr>
          <a:xfrm>
            <a:off x="6355538" y="2661349"/>
            <a:ext cx="2531259" cy="1846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kern="0" spc="1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安全性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pic>
        <p:nvPicPr>
          <p:cNvPr id="43" name="Image 1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55538" y="2907809"/>
            <a:ext cx="112514" cy="100013"/>
          </a:xfrm>
          <a:prstGeom prst="rect">
            <a:avLst/>
          </a:prstGeom>
        </p:spPr>
      </p:pic>
      <p:pic>
        <p:nvPicPr>
          <p:cNvPr id="44" name="Image 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82339" y="2907809"/>
            <a:ext cx="112514" cy="100013"/>
          </a:xfrm>
          <a:prstGeom prst="rect">
            <a:avLst/>
          </a:prstGeom>
        </p:spPr>
      </p:pic>
      <p:pic>
        <p:nvPicPr>
          <p:cNvPr id="45" name="Image 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609141" y="2907809"/>
            <a:ext cx="112514" cy="100013"/>
          </a:xfrm>
          <a:prstGeom prst="rect">
            <a:avLst/>
          </a:prstGeom>
        </p:spPr>
      </p:pic>
      <p:pic>
        <p:nvPicPr>
          <p:cNvPr id="46" name="Image 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735942" y="2907809"/>
            <a:ext cx="112514" cy="100013"/>
          </a:xfrm>
          <a:prstGeom prst="rect">
            <a:avLst/>
          </a:prstGeom>
        </p:spPr>
      </p:pic>
      <p:pic>
        <p:nvPicPr>
          <p:cNvPr id="47" name="Image 18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62744" y="2907809"/>
            <a:ext cx="112514" cy="100013"/>
          </a:xfrm>
          <a:prstGeom prst="rect">
            <a:avLst/>
          </a:prstGeom>
        </p:spPr>
      </p:pic>
      <p:sp>
        <p:nvSpPr>
          <p:cNvPr id="48" name="Text 27"/>
          <p:cNvSpPr/>
          <p:nvPr/>
        </p:nvSpPr>
        <p:spPr>
          <a:xfrm>
            <a:off x="7028731" y="2864999"/>
            <a:ext cx="359073" cy="24987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4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最高</a:t>
            </a:r>
            <a:endParaRPr lang="en-US" sz="14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49" name="Text 28"/>
          <p:cNvSpPr/>
          <p:nvPr/>
        </p:nvSpPr>
        <p:spPr>
          <a:xfrm>
            <a:off x="6355538" y="3160324"/>
            <a:ext cx="2531259" cy="1846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kern="0" spc="1" dirty="0">
                <a:solidFill>
                  <a:srgbClr val="D97706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建議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50" name="Text 29"/>
          <p:cNvSpPr/>
          <p:nvPr/>
        </p:nvSpPr>
        <p:spPr>
          <a:xfrm>
            <a:off x="6355538" y="3362135"/>
            <a:ext cx="2531259" cy="52565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4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企業常用，安全性最高，幾乎無法被遠端破解，但成本較高。</a:t>
            </a:r>
            <a:endParaRPr lang="en-US" sz="14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51" name="Shape 30"/>
          <p:cNvSpPr/>
          <p:nvPr/>
        </p:nvSpPr>
        <p:spPr>
          <a:xfrm>
            <a:off x="342900" y="4518422"/>
            <a:ext cx="785813" cy="400050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</p:sp>
      <p:sp>
        <p:nvSpPr>
          <p:cNvPr id="52" name="Shape 31"/>
          <p:cNvSpPr/>
          <p:nvPr/>
        </p:nvSpPr>
        <p:spPr>
          <a:xfrm>
            <a:off x="1121569" y="4518422"/>
            <a:ext cx="7144" cy="400050"/>
          </a:xfrm>
          <a:prstGeom prst="rect">
            <a:avLst/>
          </a:prstGeom>
          <a:solidFill>
            <a:srgbClr val="E2E8F0"/>
          </a:solidFill>
          <a:ln/>
        </p:spPr>
      </p:sp>
      <p:sp>
        <p:nvSpPr>
          <p:cNvPr id="53" name="Text 32"/>
          <p:cNvSpPr/>
          <p:nvPr/>
        </p:nvSpPr>
        <p:spPr>
          <a:xfrm>
            <a:off x="342900" y="4518422"/>
            <a:ext cx="882254" cy="465320"/>
          </a:xfrm>
          <a:prstGeom prst="rect">
            <a:avLst/>
          </a:prstGeom>
          <a:noFill/>
          <a:ln/>
        </p:spPr>
        <p:txBody>
          <a:bodyPr wrap="square" lIns="0" tIns="0" rIns="102108" bIns="0" rtlCol="0" anchor="t">
            <a:spAutoFit/>
          </a:bodyPr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1400" b="1" dirty="0">
                <a:solidFill>
                  <a:srgbClr val="0F172A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四大
注意事項</a:t>
            </a:r>
            <a:endParaRPr lang="en-US" sz="14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54" name="Text 33"/>
          <p:cNvSpPr/>
          <p:nvPr/>
        </p:nvSpPr>
        <p:spPr>
          <a:xfrm>
            <a:off x="1343025" y="4578446"/>
            <a:ext cx="301365" cy="24673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80000"/>
              </a:lnSpc>
              <a:buNone/>
            </a:pPr>
            <a:r>
              <a:rPr lang="en-US" sz="2000" b="1" dirty="0">
                <a:solidFill>
                  <a:srgbClr val="0596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01</a:t>
            </a:r>
            <a:endParaRPr lang="en-US" sz="20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55" name="Text 34"/>
          <p:cNvSpPr/>
          <p:nvPr/>
        </p:nvSpPr>
        <p:spPr>
          <a:xfrm>
            <a:off x="1616273" y="4578446"/>
            <a:ext cx="1526977" cy="3489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105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備份「備用驗證碼」，手機遺失才不會被鎖帳號</a:t>
            </a:r>
            <a:endParaRPr lang="en-US" sz="105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56" name="Text 35"/>
          <p:cNvSpPr/>
          <p:nvPr/>
        </p:nvSpPr>
        <p:spPr>
          <a:xfrm>
            <a:off x="3228975" y="4578446"/>
            <a:ext cx="301365" cy="24673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80000"/>
              </a:lnSpc>
              <a:buNone/>
            </a:pPr>
            <a:r>
              <a:rPr lang="en-US" sz="2000" b="1" dirty="0">
                <a:solidFill>
                  <a:srgbClr val="0596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02</a:t>
            </a:r>
            <a:endParaRPr lang="en-US" sz="20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57" name="Text 36"/>
          <p:cNvSpPr/>
          <p:nvPr/>
        </p:nvSpPr>
        <p:spPr>
          <a:xfrm>
            <a:off x="3527227" y="4578446"/>
            <a:ext cx="1501973" cy="3489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105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換手機前先轉移驗證器設定，避免無法登入</a:t>
            </a:r>
            <a:endParaRPr lang="en-US" sz="105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58" name="Text 37"/>
          <p:cNvSpPr/>
          <p:nvPr/>
        </p:nvSpPr>
        <p:spPr>
          <a:xfrm>
            <a:off x="5114925" y="4578446"/>
            <a:ext cx="301365" cy="24673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80000"/>
              </a:lnSpc>
              <a:buNone/>
            </a:pPr>
            <a:r>
              <a:rPr lang="en-US" sz="2000" b="1" dirty="0">
                <a:solidFill>
                  <a:srgbClr val="0596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03</a:t>
            </a:r>
            <a:endParaRPr lang="en-US" sz="20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59" name="Text 38"/>
          <p:cNvSpPr/>
          <p:nvPr/>
        </p:nvSpPr>
        <p:spPr>
          <a:xfrm>
            <a:off x="5414963" y="4578446"/>
            <a:ext cx="1500188" cy="3489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105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驗證碼絕對不能給任何人（包括假冒客服）</a:t>
            </a:r>
            <a:endParaRPr lang="en-US" sz="105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60" name="Text 39"/>
          <p:cNvSpPr/>
          <p:nvPr/>
        </p:nvSpPr>
        <p:spPr>
          <a:xfrm>
            <a:off x="7000875" y="4578446"/>
            <a:ext cx="301365" cy="24673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80000"/>
              </a:lnSpc>
              <a:buNone/>
            </a:pPr>
            <a:r>
              <a:rPr lang="en-US" sz="2000" b="1" dirty="0">
                <a:solidFill>
                  <a:srgbClr val="0596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04</a:t>
            </a:r>
            <a:endParaRPr lang="en-US" sz="20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61" name="Text 40"/>
          <p:cNvSpPr/>
          <p:nvPr/>
        </p:nvSpPr>
        <p:spPr>
          <a:xfrm>
            <a:off x="7306270" y="4578446"/>
            <a:ext cx="1494830" cy="3489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105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能用 APP 就不用簡訊，安全性更高</a:t>
            </a:r>
            <a:endParaRPr lang="en-US" sz="105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1143000"/>
          </a:xfrm>
          <a:prstGeom prst="rect">
            <a:avLst/>
          </a:prstGeom>
          <a:solidFill>
            <a:srgbClr val="F8FAFC"/>
          </a:solidFill>
          <a:ln/>
        </p:spPr>
      </p:sp>
      <p:sp>
        <p:nvSpPr>
          <p:cNvPr id="4" name="Shape 1"/>
          <p:cNvSpPr/>
          <p:nvPr/>
        </p:nvSpPr>
        <p:spPr>
          <a:xfrm>
            <a:off x="0" y="1135856"/>
            <a:ext cx="9144000" cy="7144"/>
          </a:xfrm>
          <a:prstGeom prst="rect">
            <a:avLst/>
          </a:prstGeom>
          <a:solidFill>
            <a:srgbClr val="E2E8F0"/>
          </a:solidFill>
          <a:ln/>
        </p:spPr>
      </p:sp>
      <p:sp>
        <p:nvSpPr>
          <p:cNvPr id="5" name="Text 2"/>
          <p:cNvSpPr/>
          <p:nvPr/>
        </p:nvSpPr>
        <p:spPr>
          <a:xfrm>
            <a:off x="285750" y="307768"/>
            <a:ext cx="8001000" cy="3077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0F172A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雲端不是私人保險箱：分享設定一個錯誤就全世界可見</a:t>
            </a:r>
            <a:endParaRPr lang="en-US" sz="20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285750" y="698761"/>
            <a:ext cx="8001000" cy="49545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400" dirty="0">
                <a:solidFill>
                  <a:srgbClr val="00B050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雲端服務的本質是「共享平台」，分享設定錯誤或連結被轉傳，個資與照片就可能完全失控。生成式 AI 的普及更帶來新風險——上傳敏感資料訓練 AI，可能在無意間暴露重要資訊。</a:t>
            </a:r>
          </a:p>
        </p:txBody>
      </p:sp>
      <p:sp>
        <p:nvSpPr>
          <p:cNvPr id="7" name="Shape 4"/>
          <p:cNvSpPr/>
          <p:nvPr/>
        </p:nvSpPr>
        <p:spPr>
          <a:xfrm>
            <a:off x="285750" y="1357313"/>
            <a:ext cx="285750" cy="285750"/>
          </a:xfrm>
          <a:prstGeom prst="rect">
            <a:avLst/>
          </a:prstGeom>
          <a:solidFill>
            <a:srgbClr val="F1F5F9"/>
          </a:solidFill>
          <a:ln w="9144">
            <a:solidFill>
              <a:srgbClr val="E2E8F0"/>
            </a:solidFill>
            <a:prstDash val="solid"/>
          </a:ln>
        </p:spPr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2368" y="1435894"/>
            <a:ext cx="112514" cy="128588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678656" y="1406426"/>
            <a:ext cx="1336904" cy="24622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F172A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強密碼 + 2FA</a:t>
            </a:r>
            <a:endParaRPr lang="en-US" sz="16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0" name="Text 6"/>
          <p:cNvSpPr/>
          <p:nvPr/>
        </p:nvSpPr>
        <p:spPr>
          <a:xfrm>
            <a:off x="285750" y="1750219"/>
            <a:ext cx="2469338" cy="68685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帳號被盜等於雲端資料全部曝光，這是最基本的保護。確保每個平台使用不同密碼，並搭配驗證器 APP。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1" name="Shape 7"/>
          <p:cNvSpPr/>
          <p:nvPr/>
        </p:nvSpPr>
        <p:spPr>
          <a:xfrm>
            <a:off x="3333731" y="1357313"/>
            <a:ext cx="285750" cy="285750"/>
          </a:xfrm>
          <a:prstGeom prst="rect">
            <a:avLst/>
          </a:prstGeom>
          <a:solidFill>
            <a:srgbClr val="F1F5F9"/>
          </a:solidFill>
          <a:ln w="9144">
            <a:solidFill>
              <a:srgbClr val="E2E8F0"/>
            </a:solidFill>
            <a:prstDash val="solid"/>
          </a:ln>
        </p:spPr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04276" y="1435894"/>
            <a:ext cx="144661" cy="128588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3726638" y="1406426"/>
            <a:ext cx="1641475" cy="24622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F172A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正確設定分享權限</a:t>
            </a:r>
            <a:endParaRPr lang="en-US" sz="16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4" name="Text 9"/>
          <p:cNvSpPr/>
          <p:nvPr/>
        </p:nvSpPr>
        <p:spPr>
          <a:xfrm>
            <a:off x="3333731" y="1750219"/>
            <a:ext cx="2469366" cy="68685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分享前一定要確認「誰可以看」，避免設為「任何人可查看」。確認是否可以編輯，以及是否需要密碼。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5" name="Shape 10"/>
          <p:cNvSpPr/>
          <p:nvPr/>
        </p:nvSpPr>
        <p:spPr>
          <a:xfrm>
            <a:off x="6381741" y="1357313"/>
            <a:ext cx="285750" cy="285750"/>
          </a:xfrm>
          <a:prstGeom prst="rect">
            <a:avLst/>
          </a:prstGeom>
          <a:solidFill>
            <a:srgbClr val="F1F5F9"/>
          </a:solidFill>
          <a:ln w="9144">
            <a:solidFill>
              <a:srgbClr val="E2E8F0"/>
            </a:solidFill>
            <a:prstDash val="solid"/>
          </a:ln>
        </p:spPr>
      </p:sp>
      <p:pic>
        <p:nvPicPr>
          <p:cNvPr id="16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60322" y="1435894"/>
            <a:ext cx="128588" cy="128588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6774647" y="1406426"/>
            <a:ext cx="1641475" cy="24622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F172A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定期檢查分享連結</a:t>
            </a:r>
            <a:endParaRPr lang="en-US" sz="16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8" name="Text 12"/>
          <p:cNvSpPr/>
          <p:nvPr/>
        </p:nvSpPr>
        <p:spPr>
          <a:xfrm>
            <a:off x="6381741" y="1750219"/>
            <a:ext cx="2476481" cy="68685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很多人會忘記以前分享過什麼。每季檢視公開連結，移除不需要的分享，確保資料存取權限在掌控中。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9" name="Shape 13"/>
          <p:cNvSpPr/>
          <p:nvPr/>
        </p:nvSpPr>
        <p:spPr>
          <a:xfrm>
            <a:off x="285750" y="3071813"/>
            <a:ext cx="285750" cy="285750"/>
          </a:xfrm>
          <a:prstGeom prst="rect">
            <a:avLst/>
          </a:prstGeom>
          <a:solidFill>
            <a:srgbClr val="F1F5F9"/>
          </a:solidFill>
          <a:ln w="9144">
            <a:solidFill>
              <a:srgbClr val="E2E8F0"/>
            </a:solidFill>
            <a:prstDash val="solid"/>
          </a:ln>
        </p:spPr>
      </p:sp>
      <p:pic>
        <p:nvPicPr>
          <p:cNvPr id="20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4331" y="3150394"/>
            <a:ext cx="128588" cy="128588"/>
          </a:xfrm>
          <a:prstGeom prst="rect">
            <a:avLst/>
          </a:prstGeom>
        </p:spPr>
      </p:pic>
      <p:sp>
        <p:nvSpPr>
          <p:cNvPr id="21" name="Text 14"/>
          <p:cNvSpPr/>
          <p:nvPr/>
        </p:nvSpPr>
        <p:spPr>
          <a:xfrm>
            <a:off x="678656" y="3120926"/>
            <a:ext cx="1436291" cy="24622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F172A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不上傳敏感資料</a:t>
            </a:r>
            <a:endParaRPr lang="en-US" sz="16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22" name="Text 15"/>
          <p:cNvSpPr/>
          <p:nvPr/>
        </p:nvSpPr>
        <p:spPr>
          <a:xfrm>
            <a:off x="285750" y="3464719"/>
            <a:ext cx="2469338" cy="68685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身分證、金融資料、帳號密碼不建議放雲端。若一定要存，請先加密檔案並設定嚴格的存取權限。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23" name="Shape 16"/>
          <p:cNvSpPr/>
          <p:nvPr/>
        </p:nvSpPr>
        <p:spPr>
          <a:xfrm>
            <a:off x="3333731" y="3071813"/>
            <a:ext cx="285750" cy="285750"/>
          </a:xfrm>
          <a:prstGeom prst="rect">
            <a:avLst/>
          </a:prstGeom>
          <a:solidFill>
            <a:srgbClr val="F1F5F9"/>
          </a:solidFill>
          <a:ln w="9144">
            <a:solidFill>
              <a:srgbClr val="E2E8F0"/>
            </a:solidFill>
            <a:prstDash val="solid"/>
          </a:ln>
        </p:spPr>
      </p:sp>
      <p:pic>
        <p:nvPicPr>
          <p:cNvPr id="24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96239" y="3150394"/>
            <a:ext cx="160734" cy="128588"/>
          </a:xfrm>
          <a:prstGeom prst="rect">
            <a:avLst/>
          </a:prstGeom>
        </p:spPr>
      </p:pic>
      <p:sp>
        <p:nvSpPr>
          <p:cNvPr id="25" name="Text 17"/>
          <p:cNvSpPr/>
          <p:nvPr/>
        </p:nvSpPr>
        <p:spPr>
          <a:xfrm>
            <a:off x="3726638" y="3120926"/>
            <a:ext cx="1641475" cy="24622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F172A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使用安全裝置登入</a:t>
            </a:r>
            <a:endParaRPr lang="en-US" sz="16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26" name="Text 18"/>
          <p:cNvSpPr/>
          <p:nvPr/>
        </p:nvSpPr>
        <p:spPr>
          <a:xfrm>
            <a:off x="3333731" y="3464719"/>
            <a:ext cx="2469366" cy="68685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避免在公共電腦或不安全 Wi-Fi 環境下登入雲端帳號。使用自己的手機或電腦，且登入後記得登出。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27" name="Shape 19"/>
          <p:cNvSpPr/>
          <p:nvPr/>
        </p:nvSpPr>
        <p:spPr>
          <a:xfrm>
            <a:off x="6381741" y="3071813"/>
            <a:ext cx="285750" cy="285750"/>
          </a:xfrm>
          <a:prstGeom prst="rect">
            <a:avLst/>
          </a:prstGeom>
          <a:solidFill>
            <a:srgbClr val="F1F5F9"/>
          </a:solidFill>
          <a:ln w="9144">
            <a:solidFill>
              <a:srgbClr val="E2E8F0"/>
            </a:solidFill>
            <a:prstDash val="solid"/>
          </a:ln>
        </p:spPr>
      </p:sp>
      <p:pic>
        <p:nvPicPr>
          <p:cNvPr id="2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60322" y="3150394"/>
            <a:ext cx="128588" cy="128588"/>
          </a:xfrm>
          <a:prstGeom prst="rect">
            <a:avLst/>
          </a:prstGeom>
        </p:spPr>
      </p:pic>
      <p:sp>
        <p:nvSpPr>
          <p:cNvPr id="29" name="Text 20"/>
          <p:cNvSpPr/>
          <p:nvPr/>
        </p:nvSpPr>
        <p:spPr>
          <a:xfrm>
            <a:off x="6774647" y="3120926"/>
            <a:ext cx="1231106" cy="24622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F172A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注意釣魚連結</a:t>
            </a:r>
            <a:endParaRPr lang="en-US" sz="16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30" name="Text 21"/>
          <p:cNvSpPr/>
          <p:nvPr/>
        </p:nvSpPr>
        <p:spPr>
          <a:xfrm>
            <a:off x="6381741" y="3464719"/>
            <a:ext cx="2476481" cy="68685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小心假冒「有人與你分享檔案」的通知信，點擊後要求登入，帳密直接被偷。分享前多看一眼。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31" name="Shape 22"/>
          <p:cNvSpPr/>
          <p:nvPr/>
        </p:nvSpPr>
        <p:spPr>
          <a:xfrm>
            <a:off x="0" y="4572000"/>
            <a:ext cx="9144000" cy="571500"/>
          </a:xfrm>
          <a:prstGeom prst="rect">
            <a:avLst/>
          </a:prstGeom>
          <a:solidFill>
            <a:srgbClr val="0F172A"/>
          </a:solidFill>
          <a:ln/>
        </p:spPr>
      </p:sp>
      <p:pic>
        <p:nvPicPr>
          <p:cNvPr id="32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4772025"/>
            <a:ext cx="151805" cy="171450"/>
          </a:xfrm>
          <a:prstGeom prst="rect">
            <a:avLst/>
          </a:prstGeom>
        </p:spPr>
      </p:pic>
      <p:sp>
        <p:nvSpPr>
          <p:cNvPr id="33" name="Text 23"/>
          <p:cNvSpPr/>
          <p:nvPr/>
        </p:nvSpPr>
        <p:spPr>
          <a:xfrm>
            <a:off x="830461" y="4754166"/>
            <a:ext cx="3539065" cy="1846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分享前多看一眼，避免資料全世界可見。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13198</TotalTime>
  <Words>1790</Words>
  <Application>Microsoft Office PowerPoint</Application>
  <PresentationFormat>如螢幕大小 (16:9)</PresentationFormat>
  <Paragraphs>336</Paragraphs>
  <Slides>13</Slides>
  <Notes>13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13</vt:i4>
      </vt:variant>
    </vt:vector>
  </HeadingPairs>
  <TitlesOfParts>
    <vt:vector size="21" baseType="lpstr">
      <vt:lpstr>Aptos</vt:lpstr>
      <vt:lpstr>Inter Medium</vt:lpstr>
      <vt:lpstr>Space Grotesk Medium</vt:lpstr>
      <vt:lpstr>Arial</vt:lpstr>
      <vt:lpstr>Calibri</vt:lpstr>
      <vt:lpstr>Cascadia Code SemiBold</vt:lpstr>
      <vt:lpstr>Cascadia Mono SemiBold</vt:lpstr>
      <vt:lpstr>Office Theme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杜若慈</cp:lastModifiedBy>
  <cp:revision>10</cp:revision>
  <dcterms:created xsi:type="dcterms:W3CDTF">2026-04-29T03:45:56Z</dcterms:created>
  <dcterms:modified xsi:type="dcterms:W3CDTF">2026-08-05T02:37:12Z</dcterms:modified>
</cp:coreProperties>
</file>