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165E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7152" autoAdjust="0"/>
  </p:normalViewPr>
  <p:slideViewPr>
    <p:cSldViewPr snapToGrid="0" snapToObjects="1">
      <p:cViewPr varScale="1">
        <p:scale>
          <a:sx n="81" d="100"/>
          <a:sy n="81" d="100"/>
        </p:scale>
        <p:origin x="72" y="7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4055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接下來進入帳號安全這個單元。</a:t>
            </a:r>
          </a:p>
          <a:p>
            <a:endParaRPr dirty="0"/>
          </a:p>
          <a:p>
            <a:r>
              <a:rPr dirty="0"/>
              <a:t>帳號就是你在數位世界的身份證，也是進入所有服務的鑰匙。你的校務系統、Email、雲端硬碟、社群和各種外部平台，都靠帳號打開。只要核心帳號失守，其他服務可能一起被連鎖接管。</a:t>
            </a:r>
          </a:p>
          <a:p>
            <a:endParaRPr dirty="0"/>
          </a:p>
          <a:p>
            <a:r>
              <a:rPr dirty="0"/>
              <a:t>這個單元會帶你建立多層次保護：不只密碼要夠強，還要有 2FA、備援資訊、登入紀錄巡檢，以及第三方授權管理。</a:t>
            </a:r>
          </a:p>
          <a:p>
            <a:endParaRPr dirty="0"/>
          </a:p>
          <a:p>
            <a:r>
              <a:rPr dirty="0"/>
              <a:t>先想一想：回想你最近一週，有沒有收過可疑的登入通知，或被要求輸入帳密的頁面？你當時怎麼判斷的？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用 Google 或 Facebook 登入其他服務，也就是 SSO 單一登入，很方便，但有一個風險要清楚知道。</a:t>
            </a:r>
          </a:p>
          <a:p>
            <a:endParaRPr dirty="0"/>
          </a:p>
          <a:p>
            <a:r>
              <a:rPr dirty="0"/>
              <a:t>好處是：不用為每個小網站記一組密碼，安全管理集中在主帳號。壞處是：單點故障——如果 Google 帳號被盜，所有用它登入的服務全部跟著暴露。</a:t>
            </a:r>
          </a:p>
          <a:p>
            <a:endParaRPr dirty="0"/>
          </a:p>
          <a:p>
            <a:r>
              <a:rPr dirty="0"/>
              <a:t>所以如果你常用 SSO，主帳號的安全等級要拉到最高：12 碼以上密碼句、驗證器 App 的 2FA、備援資訊完整，而且要定期檢查授權了哪些服務。</a:t>
            </a:r>
          </a:p>
          <a:p>
            <a:endParaRPr dirty="0"/>
          </a:p>
          <a:p>
            <a:r>
              <a:rPr dirty="0"/>
              <a:t>SSO 是把雞蛋放在同一個籃子，籃子要特別牢固。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公用電腦要用，但要把它當成不安全的裝置對待。</a:t>
            </a:r>
          </a:p>
          <a:p>
            <a:endParaRPr dirty="0"/>
          </a:p>
          <a:p>
            <a:r>
              <a:rPr dirty="0"/>
              <a:t>絕對不做的事：不點「記住我」，因為這會讓你關閉瀏覽器後登入狀態還在；不讓瀏覽器儲存密碼；不開啟雲端自動同步，避免檔案被下載到本機。</a:t>
            </a:r>
          </a:p>
          <a:p>
            <a:endParaRPr dirty="0"/>
          </a:p>
          <a:p>
            <a:r>
              <a:rPr dirty="0"/>
              <a:t>一定要做的事：開無痕模式，確保瀏覽紀錄、Cookie 和暫存檔在關閉後自動刪除；完成後手動登出帳號，不要只是關掉分頁。</a:t>
            </a:r>
          </a:p>
          <a:p>
            <a:endParaRPr dirty="0"/>
          </a:p>
          <a:p>
            <a:r>
              <a:rPr dirty="0"/>
              <a:t>特別要提醒：關掉分頁和登出是兩件不同的事。關掉分頁，帳號還是在登入狀態。公用電腦上，一定要找到登出按鈕，確認帳號已登出再離開。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使用 </a:t>
            </a:r>
            <a:r>
              <a:rPr lang="en-US" altLang="zh-TW" sz="1200" b="0" dirty="0">
                <a:solidFill>
                  <a:srgbClr val="1A237E"/>
                </a:solidFill>
              </a:rPr>
              <a:t>Google </a:t>
            </a:r>
            <a:r>
              <a:rPr lang="zh-TW" altLang="en-US" sz="1200" b="0" dirty="0">
                <a:solidFill>
                  <a:srgbClr val="1A237E"/>
                </a:solidFill>
              </a:rPr>
              <a:t>帳號登入其他服務（</a:t>
            </a:r>
            <a:r>
              <a:rPr lang="en-US" altLang="zh-TW" sz="1200" b="0" dirty="0">
                <a:solidFill>
                  <a:srgbClr val="1A237E"/>
                </a:solidFill>
              </a:rPr>
              <a:t>SSO</a:t>
            </a:r>
            <a:r>
              <a:rPr lang="zh-TW" altLang="en-US" sz="1200" b="0" dirty="0">
                <a:solidFill>
                  <a:srgbClr val="1A237E"/>
                </a:solidFill>
              </a:rPr>
              <a:t>）時，最重要的安全考量是？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主帳號一旦被盜，所有連動服務都跟著暴露，所以主帳號要最高防護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</a:rPr>
              <a:t>SSO</a:t>
            </a:r>
            <a:r>
              <a:rPr lang="zh-TW" altLang="en-US" sz="1200" b="0" i="1" dirty="0">
                <a:solidFill>
                  <a:srgbClr val="4E342E"/>
                </a:solidFill>
              </a:rPr>
              <a:t> 是把雞蛋放在同一個籃子，籃子要特別牢固。主帳號需要 </a:t>
            </a:r>
            <a:r>
              <a:rPr lang="en-US" altLang="zh-TW" sz="1200" b="0" i="1" dirty="0">
                <a:solidFill>
                  <a:srgbClr val="4E342E"/>
                </a:solidFill>
              </a:rPr>
              <a:t>12 </a:t>
            </a:r>
            <a:r>
              <a:rPr lang="zh-TW" altLang="en-US" sz="1200" b="0" i="1" dirty="0">
                <a:solidFill>
                  <a:srgbClr val="4E342E"/>
                </a:solidFill>
              </a:rPr>
              <a:t>碼以上密碼句加驗證器 </a:t>
            </a:r>
            <a:r>
              <a:rPr lang="en-US" altLang="zh-TW" sz="1200" b="0" i="1" dirty="0">
                <a:solidFill>
                  <a:srgbClr val="4E342E"/>
                </a:solidFill>
              </a:rPr>
              <a:t>App </a:t>
            </a:r>
            <a:r>
              <a:rPr lang="zh-TW" altLang="en-US" sz="1200" b="0" i="1" dirty="0">
                <a:solidFill>
                  <a:srgbClr val="4E342E"/>
                </a:solidFill>
              </a:rPr>
              <a:t>的 </a:t>
            </a:r>
            <a:r>
              <a:rPr lang="en-US" altLang="zh-TW" sz="1200" b="0" i="1" dirty="0">
                <a:solidFill>
                  <a:srgbClr val="4E342E"/>
                </a:solidFill>
              </a:rPr>
              <a:t>2FA</a:t>
            </a:r>
            <a:r>
              <a:rPr lang="zh-TW" altLang="en-US" sz="1200" b="0" i="1" dirty="0">
                <a:solidFill>
                  <a:srgbClr val="4E342E"/>
                </a:solidFill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44100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帳號安全單元的總結是三個立刻可以做到的行動。</a:t>
            </a:r>
          </a:p>
          <a:p>
            <a:endParaRPr dirty="0"/>
          </a:p>
          <a:p>
            <a:r>
              <a:rPr dirty="0"/>
              <a:t>第一，重要帳號都開 2FA，尤其是 Email、銀行、雲端、社群。第二，把弱密碼換成 12 碼以上的密碼句，每個帳號不同。第三，定期看一次登入紀錄和第三方授權，清掉不用的。</a:t>
            </a:r>
          </a:p>
          <a:p>
            <a:endParaRPr dirty="0"/>
          </a:p>
          <a:p>
            <a:r>
              <a:rPr dirty="0"/>
              <a:t>這三件事不需要任何技術背景，但可以大幅降低帳號被接管的機率。</a:t>
            </a:r>
          </a:p>
          <a:p>
            <a:endParaRPr dirty="0"/>
          </a:p>
          <a:p>
            <a:r>
              <a:rPr dirty="0"/>
              <a:t>安全不是一次設定完就結束，而是一個定期回來看一眼的習慣。從最重要的那個帳號開始，今天回去就做一件。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帳號安全三大行動中，優先順序最高的第一步是？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為最重要帳號（</a:t>
            </a:r>
            <a:r>
              <a:rPr lang="en-US" altLang="zh-TW" sz="1200" b="0" dirty="0">
                <a:solidFill>
                  <a:srgbClr val="1B5E20"/>
                </a:solidFill>
              </a:rPr>
              <a:t>Email</a:t>
            </a:r>
            <a:r>
              <a:rPr lang="zh-TW" altLang="en-US" sz="1200" b="0" dirty="0">
                <a:solidFill>
                  <a:srgbClr val="1B5E20"/>
                </a:solidFill>
              </a:rPr>
              <a:t>、銀行）開啟 </a:t>
            </a:r>
            <a:r>
              <a:rPr lang="en-US" altLang="zh-TW" sz="1200" b="0" dirty="0">
                <a:solidFill>
                  <a:srgbClr val="1B5E20"/>
                </a:solidFill>
              </a:rPr>
              <a:t>2FA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解析：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Email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 是所有帳號的密碼重設樞紐，一旦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Email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失守，攻擊者可以重設其他所有帳號。先從最重要的開始開啟 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2FA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8129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帳號被盜的影響，通常比大家想的嚴重。</a:t>
            </a:r>
          </a:p>
          <a:p>
            <a:endParaRPr dirty="0"/>
          </a:p>
          <a:p>
            <a:r>
              <a:rPr dirty="0"/>
              <a:t>第一類是隱私曝光，私訊、照片、聯絡人資訊都可能被看見和下載。第二類是冒名詐騙，攻擊者用你的帳號向親友借錢、發惡意連結，損害的是你在社交圈長期建立的信任。第三類是心理壓力，申訴帳號、找回密碼、向朋友一一解釋，整個過程非常耗力。</a:t>
            </a:r>
          </a:p>
          <a:p>
            <a:endParaRPr dirty="0"/>
          </a:p>
          <a:p>
            <a:r>
              <a:rPr dirty="0"/>
              <a:t>有一件事要特別強調：帳號被盜，受傷的不只是你，還有相信你的朋友。</a:t>
            </a:r>
          </a:p>
          <a:p>
            <a:endParaRPr dirty="0"/>
          </a:p>
          <a:p>
            <a:r>
              <a:rPr dirty="0"/>
              <a:t>保護帳號，是保護自己，也是保護身邊的人。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帳號被他人使用，通常會出現三個訊號。</a:t>
            </a:r>
          </a:p>
          <a:p>
            <a:endParaRPr dirty="0"/>
          </a:p>
          <a:p>
            <a:r>
              <a:rPr dirty="0"/>
              <a:t>第一，收到陌生地點或裝置的登入通知，例如凌晨三點有人從你沒去過的地方登入。第二，朋友說收到你發出的奇怪連結，或你的帳號發出了你沒有發過的貼文。第三，大頭照、聯絡信箱、手機號碼或密碼在不知情的情況下被改掉，導致你登不進去。</a:t>
            </a:r>
          </a:p>
          <a:p>
            <a:endParaRPr dirty="0"/>
          </a:p>
          <a:p>
            <a:r>
              <a:rPr dirty="0"/>
              <a:t>只要出現其中一個，就不要等。立刻做三件事：更改密碼、登出所有裝置、檢查備援資訊是否被改動。然後通知可能已收到詐騙訊息的親友。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帳號被盜後「冒名詐騙」造成的後果，下列何者最正確？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</a:t>
            </a:r>
            <a:r>
              <a:rPr lang="zh-TW" altLang="en-US" b="0" dirty="0"/>
              <a:t>　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攻擊者用你的身份向親友借錢，損害的是你們之間的信任關係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解析：帳號被盜後，受傷的不只是你，還有相信你的朋友。攻擊者利用的是人際信任，不是技術漏洞。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3894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設定強密碼，長度是關鍵。</a:t>
            </a:r>
          </a:p>
          <a:p>
            <a:endParaRPr dirty="0"/>
          </a:p>
          <a:p>
            <a:r>
              <a:rPr dirty="0"/>
              <a:t>8 碼已經比更短的密碼安全，但現代 GPU 算力很強，還是有被破解的風險。理想目標是往 12 碼以上的密碼句前進。</a:t>
            </a:r>
          </a:p>
          <a:p>
            <a:endParaRPr dirty="0"/>
          </a:p>
          <a:p>
            <a:r>
              <a:rPr dirty="0"/>
              <a:t>密碼句的做法是：想一句你記得住但別人猜不到的話，轉成密碼。例如「我最愛台灣 2026 年」可以轉成 I_Love_Taiwan_2026! 這組密碼有 18 個字元，大小寫都有、有底線、有數字、有驚嘆號，破解難度非常高，而且你不需要硬背亂碼。</a:t>
            </a:r>
          </a:p>
          <a:p>
            <a:endParaRPr dirty="0"/>
          </a:p>
          <a:p>
            <a:r>
              <a:rPr dirty="0"/>
              <a:t>請大家問自己：你有沒有把同一組密碼用在論壇、購物網站和 Gmail？這是最容易造成骨牌效應的習慣，也是今天最值得改掉的一件事。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密碼就像第一道門，2FA 就像帳號的防彈衣。即使攻擊者拿到了你的密碼，沒有第二道驗證碼，仍然很難成功登入。</a:t>
            </a:r>
          </a:p>
          <a:p>
            <a:endParaRPr dirty="0"/>
          </a:p>
          <a:p>
            <a:r>
              <a:rPr dirty="0"/>
              <a:t>驗證器 App 像 Google Authenticator 或 Microsoft Authenticator，安全性最高，因為代碼在手機本地端產生，不需要透過電信網路傳送，比較不怕攔截。簡訊驗證雖然不是最強，但仍然比完全沒有 2FA 好很多。</a:t>
            </a:r>
          </a:p>
          <a:p>
            <a:endParaRPr dirty="0"/>
          </a:p>
          <a:p>
            <a:r>
              <a:rPr dirty="0"/>
              <a:t>請優先替 Google、Facebook、Apple ID、雲端和金融帳號開啟 2FA，從最重要的那個開始。</a:t>
            </a:r>
          </a:p>
          <a:p>
            <a:endParaRPr dirty="0"/>
          </a:p>
          <a:p>
            <a:r>
              <a:rPr dirty="0"/>
              <a:t>如果只能選一個今天馬上做的事，開啟 Email 帳號的 2FA，是最值得做的一步。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帳號安全除了密碼和 2FA，備援資訊也很重要，而且很常被忽略。</a:t>
            </a:r>
          </a:p>
          <a:p>
            <a:endParaRPr dirty="0"/>
          </a:p>
          <a:p>
            <a:r>
              <a:rPr dirty="0"/>
              <a:t>備援信箱要和主帳號分開，並且本身也要有強密碼和 2FA，因為它是你收密碼重設連結的地方，如果備援信箱一起失守，帳號就很難救回。備援電話要保持最新，換門號時立刻更新。備用驗證碼是手機遺失時的救命工具，設定 2FA 時系統會給你一組，請下載或列印出來。</a:t>
            </a:r>
          </a:p>
          <a:p>
            <a:endParaRPr dirty="0"/>
          </a:p>
          <a:p>
            <a:r>
              <a:rPr dirty="0"/>
              <a:t>特別要提醒的是：備用驗證碼不要存在同一個被保護的帳號裡，因為帳號被盜時它也會一起被看見。存在離線的地方，才能真正在緊急時發揮作用。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1.  </a:t>
            </a:r>
            <a:r>
              <a:rPr lang="zh-TW" altLang="en-US" sz="1200" b="0" dirty="0">
                <a:solidFill>
                  <a:srgbClr val="1A237E"/>
                </a:solidFill>
              </a:rPr>
              <a:t>密碼句「</a:t>
            </a:r>
            <a:r>
              <a:rPr lang="en-US" altLang="zh-TW" sz="1200" b="0" dirty="0">
                <a:solidFill>
                  <a:srgbClr val="1A237E"/>
                </a:solidFill>
              </a:rPr>
              <a:t>I_Love_Taiwan_2026!</a:t>
            </a:r>
            <a:r>
              <a:rPr lang="zh-TW" altLang="en-US" sz="1200" b="0" dirty="0">
                <a:solidFill>
                  <a:srgbClr val="1A237E"/>
                </a:solidFill>
              </a:rPr>
              <a:t>」比「</a:t>
            </a:r>
            <a:r>
              <a:rPr lang="en-US" altLang="zh-TW" sz="1200" b="0" dirty="0">
                <a:solidFill>
                  <a:srgbClr val="1A237E"/>
                </a:solidFill>
              </a:rPr>
              <a:t>ILT26!</a:t>
            </a:r>
            <a:r>
              <a:rPr lang="zh-TW" altLang="en-US" sz="1200" b="0" dirty="0">
                <a:solidFill>
                  <a:srgbClr val="1A237E"/>
                </a:solidFill>
              </a:rPr>
              <a:t>」安全，主要原因是？</a:t>
            </a:r>
          </a:p>
          <a:p>
            <a:r>
              <a:rPr lang="zh-TW" altLang="en-US" b="0" dirty="0"/>
              <a:t>答案</a:t>
            </a:r>
            <a:r>
              <a:rPr lang="en-US" altLang="zh-TW" b="0" dirty="0"/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長度更長，暴力破解難度呈指數級成長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解析：密碼安全的關鍵在長度，不是複雜度。每增加一個字元，破解難度是指數成長。</a:t>
            </a:r>
            <a:r>
              <a:rPr lang="en-US" altLang="zh-TW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12 </a:t>
            </a:r>
            <a:r>
              <a:rPr lang="zh-TW" altLang="en-US" sz="1200" b="0" i="1" dirty="0">
                <a:solidFill>
                  <a:srgbClr val="4E342E"/>
                </a:solidFill>
                <a:highlight>
                  <a:srgbClr val="FFFF00"/>
                </a:highlight>
              </a:rPr>
              <a:t>碼以上的密碼可能需要數百年才能破解。</a:t>
            </a:r>
          </a:p>
        </p:txBody>
      </p:sp>
    </p:spTree>
    <p:extLst>
      <p:ext uri="{BB962C8B-B14F-4D97-AF65-F5344CB8AC3E}">
        <p14:creationId xmlns:p14="http://schemas.microsoft.com/office/powerpoint/2010/main" val="891193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定期巡檢帳號，可以在問題變嚴重之前就發現它。</a:t>
            </a:r>
          </a:p>
          <a:p>
            <a:endParaRPr dirty="0"/>
          </a:p>
          <a:p>
            <a:r>
              <a:rPr dirty="0"/>
              <a:t>第一步，查看 Google、Facebook、Apple 等平台的「登入活動」，確認地點、時間、裝置是否都是你自己在使用。第二步，強制登出已不再使用的舊手機、舊電腦，或曾在公用電腦的登入。第三步，撤銷不再使用的第三方應用程式授權。</a:t>
            </a:r>
          </a:p>
          <a:p>
            <a:endParaRPr dirty="0"/>
          </a:p>
          <a:p>
            <a:r>
              <a:rPr dirty="0"/>
              <a:t>最後一點很多人忽略，但非常重要。你可能幾年前為了玩某個遊戲，授權它存取你的 Facebook，你早就忘了，但它可能還在。每季做一次帳號巡檢，清掉不用的授權，就是拿回資料主控權的具體行動。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.jpe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7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1652451"/>
            <a:ext cx="5486400" cy="1801595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4" name="Text 1"/>
          <p:cNvSpPr/>
          <p:nvPr/>
        </p:nvSpPr>
        <p:spPr>
          <a:xfrm>
            <a:off x="714375" y="2590520"/>
            <a:ext cx="2642853" cy="1077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700" kern="0" spc="3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MODULE 04 — IDENTITY PROTECTION</a:t>
            </a:r>
            <a:endParaRPr lang="en-US" sz="7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14375" y="2096582"/>
            <a:ext cx="4343400" cy="4469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88000"/>
              </a:lnSpc>
              <a:buNone/>
            </a:pPr>
            <a:r>
              <a:rPr lang="en-US" sz="3300" b="1" kern="0" spc="-1" dirty="0" err="1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帳號安全篇</a:t>
            </a:r>
            <a:endParaRPr lang="en-US" sz="33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14375" y="2807861"/>
            <a:ext cx="3571875" cy="531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12000"/>
              </a:lnSpc>
              <a:buNone/>
            </a:pPr>
            <a:r>
              <a:rPr lang="en-US" sz="1600" dirty="0">
                <a:solidFill>
                  <a:srgbClr val="94A3B8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守護數位身份：
建立多層次帳號防護體系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Shape 10">
            <a:extLst>
              <a:ext uri="{FF2B5EF4-FFF2-40B4-BE49-F238E27FC236}">
                <a16:creationId xmlns:a16="http://schemas.microsoft.com/office/drawing/2014/main" id="{9B7145AA-ECCC-1347-3C45-7C92BF4AD7F3}"/>
              </a:ext>
            </a:extLst>
          </p:cNvPr>
          <p:cNvSpPr/>
          <p:nvPr/>
        </p:nvSpPr>
        <p:spPr>
          <a:xfrm>
            <a:off x="5486400" y="862146"/>
            <a:ext cx="3657600" cy="2786063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1" name="Shape 11">
            <a:extLst>
              <a:ext uri="{FF2B5EF4-FFF2-40B4-BE49-F238E27FC236}">
                <a16:creationId xmlns:a16="http://schemas.microsoft.com/office/drawing/2014/main" id="{A260E9C6-41C8-331E-5B42-BB83D35A2ADC}"/>
              </a:ext>
            </a:extLst>
          </p:cNvPr>
          <p:cNvSpPr/>
          <p:nvPr/>
        </p:nvSpPr>
        <p:spPr>
          <a:xfrm>
            <a:off x="6143961" y="1079069"/>
            <a:ext cx="2491944" cy="2306150"/>
          </a:xfrm>
          <a:prstGeom prst="rect">
            <a:avLst/>
          </a:prstGeom>
          <a:solidFill>
            <a:srgbClr val="FFFFFF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12" name="Text 12">
            <a:extLst>
              <a:ext uri="{FF2B5EF4-FFF2-40B4-BE49-F238E27FC236}">
                <a16:creationId xmlns:a16="http://schemas.microsoft.com/office/drawing/2014/main" id="{14CFE80C-8F30-76C4-9D22-49E5618EEF73}"/>
              </a:ext>
            </a:extLst>
          </p:cNvPr>
          <p:cNvSpPr/>
          <p:nvPr/>
        </p:nvSpPr>
        <p:spPr>
          <a:xfrm>
            <a:off x="7069576" y="2700139"/>
            <a:ext cx="761607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F172A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帳號安全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3" name="圖形 12" descr="鎖定 以實心填滿">
            <a:extLst>
              <a:ext uri="{FF2B5EF4-FFF2-40B4-BE49-F238E27FC236}">
                <a16:creationId xmlns:a16="http://schemas.microsoft.com/office/drawing/2014/main" id="{8225DEC4-0A63-5047-67BB-6A0A45824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20347" y="1496183"/>
            <a:ext cx="1139172" cy="11391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91081" y="288787"/>
            <a:ext cx="7625443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方便與風險的權衡：使用 Google/FB 登入其他服務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71500" y="1214438"/>
            <a:ext cx="3425428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kern="0" spc="2" dirty="0">
                <a:solidFill>
                  <a:srgbClr val="6366F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THE BENEFITS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576090"/>
            <a:ext cx="128588" cy="1714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07244" y="1537692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效率與便利性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025149"/>
            <a:ext cx="171450" cy="17145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42963" y="2000250"/>
            <a:ext cx="315396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減少密碼負擔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：無需為每個小網站記憶不同的複雜密碼。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589505"/>
            <a:ext cx="171450" cy="1714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42963" y="2564606"/>
            <a:ext cx="315396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集中安全管理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：只需保護好主帳號，即可提升所有關聯服務的安全性。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153862"/>
            <a:ext cx="171450" cy="17145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42963" y="3128963"/>
            <a:ext cx="3539430" cy="2030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快速存取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：一鍵登入，省去繁瑣的註冊與驗證流程。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5147072" y="1214438"/>
            <a:ext cx="3425428" cy="1692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1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THE RISKS</a:t>
            </a:r>
            <a:endParaRPr lang="en-US" sz="11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7072" y="1576090"/>
            <a:ext cx="171450" cy="171450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5425678" y="1537692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單點故障風險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7072" y="2025149"/>
            <a:ext cx="171450" cy="171450"/>
          </a:xfrm>
          <a:prstGeom prst="rect">
            <a:avLst/>
          </a:prstGeom>
        </p:spPr>
      </p:pic>
      <p:sp>
        <p:nvSpPr>
          <p:cNvPr id="19" name="Text 10"/>
          <p:cNvSpPr/>
          <p:nvPr/>
        </p:nvSpPr>
        <p:spPr>
          <a:xfrm>
            <a:off x="5418534" y="2000250"/>
            <a:ext cx="315396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全盤淪陷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：若主帳號（如 Google）被盜，所有關聯的服務將全數淪陷。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7072" y="2589505"/>
            <a:ext cx="171450" cy="171450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5418534" y="2564606"/>
            <a:ext cx="315396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隱私追蹤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：第三方服務商可能獲取更多關於你的社交或個人資料。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2" name="Image 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7072" y="3153862"/>
            <a:ext cx="171450" cy="171450"/>
          </a:xfrm>
          <a:prstGeom prst="rect">
            <a:avLst/>
          </a:prstGeom>
        </p:spPr>
      </p:pic>
      <p:sp>
        <p:nvSpPr>
          <p:cNvPr id="23" name="Text 12"/>
          <p:cNvSpPr/>
          <p:nvPr/>
        </p:nvSpPr>
        <p:spPr>
          <a:xfrm>
            <a:off x="5418534" y="3128963"/>
            <a:ext cx="315396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依賴性過高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：一旦主帳號遭停權，你將無法登入所有關聯的應用程式。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Shape 13"/>
          <p:cNvSpPr/>
          <p:nvPr/>
        </p:nvSpPr>
        <p:spPr>
          <a:xfrm>
            <a:off x="0" y="4143375"/>
            <a:ext cx="9144000" cy="1000125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5" name="Shape 14"/>
          <p:cNvSpPr/>
          <p:nvPr/>
        </p:nvSpPr>
        <p:spPr>
          <a:xfrm>
            <a:off x="571500" y="4429125"/>
            <a:ext cx="428625" cy="428625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6" name="Text 15"/>
          <p:cNvSpPr/>
          <p:nvPr/>
        </p:nvSpPr>
        <p:spPr>
          <a:xfrm>
            <a:off x="1285875" y="4439841"/>
            <a:ext cx="4566642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核心建議：強化「根帳號」防護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Text 16"/>
          <p:cNvSpPr/>
          <p:nvPr/>
        </p:nvSpPr>
        <p:spPr>
          <a:xfrm>
            <a:off x="1285875" y="4682727"/>
            <a:ext cx="7048228" cy="1846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chemeClr val="bg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若頻繁使用 SSO 登入，主帳號務必設定最強防護（12 碼以上密碼句 + 驗證器 APP 2FA）。</a:t>
            </a:r>
          </a:p>
        </p:txBody>
      </p:sp>
      <p:pic>
        <p:nvPicPr>
          <p:cNvPr id="29" name="圖形 28" descr="網際網路 以實心填滿">
            <a:extLst>
              <a:ext uri="{FF2B5EF4-FFF2-40B4-BE49-F238E27FC236}">
                <a16:creationId xmlns:a16="http://schemas.microsoft.com/office/drawing/2014/main" id="{026FE3CF-FCCF-D5CA-6E7A-2E9D838EB3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871" y="4468312"/>
            <a:ext cx="365760" cy="3657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493122" y="291197"/>
            <a:ext cx="591420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隱私殺手：在公用電腦登入帳號的風險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857250"/>
            <a:ext cx="4575572" cy="3873698"/>
          </a:xfrm>
          <a:prstGeom prst="rect">
            <a:avLst/>
          </a:prstGeom>
          <a:solidFill>
            <a:srgbClr val="FFFAFB"/>
          </a:solidFill>
          <a:ln/>
        </p:spPr>
      </p:sp>
      <p:sp>
        <p:nvSpPr>
          <p:cNvPr id="7" name="Shape 4"/>
          <p:cNvSpPr/>
          <p:nvPr/>
        </p:nvSpPr>
        <p:spPr>
          <a:xfrm>
            <a:off x="4568428" y="857250"/>
            <a:ext cx="7144" cy="3873698"/>
          </a:xfrm>
          <a:prstGeom prst="rect">
            <a:avLst/>
          </a:prstGeom>
          <a:solidFill>
            <a:srgbClr val="FEE2E2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1295698"/>
            <a:ext cx="22860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42975" y="1285875"/>
            <a:ext cx="161672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絕對不做的禁忌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99" y="1848445"/>
            <a:ext cx="139505" cy="12858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42962" y="1819870"/>
            <a:ext cx="3425603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不點選「記住我」</a:t>
            </a: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：這會讓你的登入狀態在瀏覽器關閉後依然有效。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99" y="2448520"/>
            <a:ext cx="139505" cy="12858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42962" y="2419945"/>
            <a:ext cx="3425603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不儲存密碼</a:t>
            </a: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：絕對不要讓瀏覽器自動儲存你的帳號密碼。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99" y="3048595"/>
            <a:ext cx="139505" cy="128588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842962" y="3020020"/>
            <a:ext cx="3425603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不開啟自動同步</a:t>
            </a: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：避免將雲端檔案下載到公用電腦的本地資料夾。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Shape 9"/>
          <p:cNvSpPr/>
          <p:nvPr/>
        </p:nvSpPr>
        <p:spPr>
          <a:xfrm>
            <a:off x="4572000" y="857250"/>
            <a:ext cx="4572000" cy="3873698"/>
          </a:xfrm>
          <a:prstGeom prst="rect">
            <a:avLst/>
          </a:prstGeom>
          <a:solidFill>
            <a:srgbClr val="F5F3FF"/>
          </a:solidFill>
          <a:ln/>
        </p:spPr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3500" y="1295698"/>
            <a:ext cx="228600" cy="22860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5514975" y="1285875"/>
            <a:ext cx="161672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kern="0" spc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必須遵守的準則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3500" y="1848445"/>
            <a:ext cx="156942" cy="128588"/>
          </a:xfrm>
          <a:prstGeom prst="rect">
            <a:avLst/>
          </a:prstGeom>
        </p:spPr>
      </p:pic>
      <p:sp>
        <p:nvSpPr>
          <p:cNvPr id="20" name="Text 11"/>
          <p:cNvSpPr/>
          <p:nvPr/>
        </p:nvSpPr>
        <p:spPr>
          <a:xfrm>
            <a:off x="5431036" y="1819870"/>
            <a:ext cx="3408164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使用「無痕模式」</a:t>
            </a: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：確保瀏覽紀錄、Cookie 與暫存檔在視窗關閉後自動刪除。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3499" y="2448520"/>
            <a:ext cx="139505" cy="128588"/>
          </a:xfrm>
          <a:prstGeom prst="rect">
            <a:avLst/>
          </a:prstGeom>
        </p:spPr>
      </p:pic>
      <p:sp>
        <p:nvSpPr>
          <p:cNvPr id="22" name="Text 12"/>
          <p:cNvSpPr/>
          <p:nvPr/>
        </p:nvSpPr>
        <p:spPr>
          <a:xfrm>
            <a:off x="5414962" y="2419945"/>
            <a:ext cx="3425603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離開前手動「登出」</a:t>
            </a: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：確認帳號已完全登出，而非僅僅關閉網頁分頁。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3500" y="3048595"/>
            <a:ext cx="122066" cy="128588"/>
          </a:xfrm>
          <a:prstGeom prst="rect">
            <a:avLst/>
          </a:prstGeom>
        </p:spPr>
      </p:pic>
      <p:sp>
        <p:nvSpPr>
          <p:cNvPr id="24" name="Text 13"/>
          <p:cNvSpPr/>
          <p:nvPr/>
        </p:nvSpPr>
        <p:spPr>
          <a:xfrm>
            <a:off x="5398889" y="3020020"/>
            <a:ext cx="3443040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清除瀏覽紀錄</a:t>
            </a:r>
            <a:r>
              <a:rPr lang="en-US" sz="1400" dirty="0">
                <a:solidFill>
                  <a:srgbClr val="334155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：若未使用無痕模式，離開前務必手動清理所有快取與紀錄。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Shape 14"/>
          <p:cNvSpPr/>
          <p:nvPr/>
        </p:nvSpPr>
        <p:spPr>
          <a:xfrm>
            <a:off x="0" y="4730948"/>
            <a:ext cx="9144000" cy="412552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6" name="Text 15"/>
          <p:cNvSpPr/>
          <p:nvPr/>
        </p:nvSpPr>
        <p:spPr>
          <a:xfrm>
            <a:off x="0" y="4730948"/>
            <a:ext cx="9144000" cy="497316"/>
          </a:xfrm>
          <a:prstGeom prst="rect">
            <a:avLst/>
          </a:prstGeom>
          <a:noFill/>
          <a:ln/>
        </p:spPr>
        <p:txBody>
          <a:bodyPr wrap="square" lIns="170053" tIns="170053" rIns="170053" bIns="170053" rtlCol="0" anchor="t">
            <a:spAutoFit/>
          </a:bodyPr>
          <a:lstStyle/>
          <a:p>
            <a:pPr marL="0" indent="0" algn="ctr">
              <a:buNone/>
            </a:pPr>
            <a:r>
              <a:rPr lang="en-US" sz="1000" kern="0" spc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PUBLIC TERMINAL SECURITY PROTOCOL — ALWAYS ASSUME THE DEVICE IS COMPROMISED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3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使用</a:t>
            </a:r>
            <a:r>
              <a:rPr sz="1500" b="1" dirty="0">
                <a:solidFill>
                  <a:srgbClr val="1A237E"/>
                </a:solidFill>
              </a:rPr>
              <a:t> Google </a:t>
            </a:r>
            <a:r>
              <a:rPr sz="1500" b="1" dirty="0" err="1">
                <a:solidFill>
                  <a:srgbClr val="1A237E"/>
                </a:solidFill>
              </a:rPr>
              <a:t>帳號登入其他服務（SSO）時，最重要的安全考量是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每次都要手動登入，不要儲存密碼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主帳號一旦被盜，所有連動服務都跟著暴露，所以主帳號要最高防護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只能用 SSO 登入不超過五個服務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每週更換一次主帳號密碼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解析：SSO</a:t>
            </a:r>
            <a:r>
              <a:rPr sz="1200" i="1" dirty="0">
                <a:solidFill>
                  <a:srgbClr val="4E342E"/>
                </a:solidFill>
              </a:rPr>
              <a:t> </a:t>
            </a:r>
            <a:r>
              <a:rPr sz="1200" i="1" dirty="0" err="1">
                <a:solidFill>
                  <a:srgbClr val="4E342E"/>
                </a:solidFill>
              </a:rPr>
              <a:t>是把雞蛋放在同一個籃子，籃子要特別牢固。主帳號需要</a:t>
            </a:r>
            <a:r>
              <a:rPr sz="1200" i="1" dirty="0">
                <a:solidFill>
                  <a:srgbClr val="4E342E"/>
                </a:solidFill>
              </a:rPr>
              <a:t> 12 </a:t>
            </a:r>
            <a:r>
              <a:rPr sz="1200" i="1" dirty="0" err="1">
                <a:solidFill>
                  <a:srgbClr val="4E342E"/>
                </a:solidFill>
              </a:rPr>
              <a:t>碼以上密碼句加驗證器</a:t>
            </a:r>
            <a:r>
              <a:rPr sz="1200" i="1" dirty="0">
                <a:solidFill>
                  <a:srgbClr val="4E342E"/>
                </a:solidFill>
              </a:rPr>
              <a:t> App 的 2FA。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>
            <a:alphaModFix amt="60000"/>
          </a:blip>
          <a:stretch>
            <a:fillRect/>
          </a:stretch>
        </p:blipFill>
        <p:spPr>
          <a:xfrm>
            <a:off x="5393531" y="2643188"/>
            <a:ext cx="4464844" cy="357187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285875" y="1161222"/>
            <a:ext cx="657225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600" b="1" kern="0" spc="-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守護數位身份，</a:t>
            </a:r>
            <a:r>
              <a:rPr lang="en-US" sz="3600" b="1" kern="0" spc="-1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從現在開始</a:t>
            </a:r>
            <a:endParaRPr lang="en-US" sz="3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1285875" y="1884527"/>
            <a:ext cx="6572250" cy="600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6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帳號安全是資訊防護的第一道門檻。
透過以下三大鐵律，建立堅不可摧的數位身份防線。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2"/>
          <p:cNvSpPr/>
          <p:nvPr/>
        </p:nvSpPr>
        <p:spPr>
          <a:xfrm>
            <a:off x="1285875" y="2816061"/>
            <a:ext cx="2000250" cy="1255514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880888" y="3030373"/>
            <a:ext cx="810223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ACTION 01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1785863" y="3264331"/>
            <a:ext cx="100027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開啟 2FA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1500188" y="3542937"/>
            <a:ext cx="157162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為所有重要帳號穿上防彈衣，即使密碼被偷也不怕。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3571875" y="2816061"/>
            <a:ext cx="2000250" cy="1255514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4166889" y="3030373"/>
            <a:ext cx="810223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ACTION 02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3994920" y="3264331"/>
            <a:ext cx="1154163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使用密碼句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3786188" y="3542937"/>
            <a:ext cx="1571625" cy="6462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告別弱密碼，建立長且好記的 12 碼以上防線。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5857875" y="2816061"/>
            <a:ext cx="2000250" cy="1255514"/>
          </a:xfrm>
          <a:prstGeom prst="rect">
            <a:avLst/>
          </a:prstGeom>
          <a:solidFill>
            <a:srgbClr val="F8FAFC"/>
          </a:solidFill>
          <a:ln w="9144">
            <a:solidFill>
              <a:srgbClr val="E2E8F0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452888" y="3037517"/>
            <a:ext cx="810223" cy="1846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ACTION 03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6165503" y="3271475"/>
            <a:ext cx="1384995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定期檢查紀錄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072188" y="3550081"/>
            <a:ext cx="1571625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主動巡檢登入裝置與授權，防患於未然。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4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帳號安全三大行動中，優先順序最高的第一步是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購買密碼管理工具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為最重要帳號（Email、銀行）開啟</a:t>
            </a:r>
            <a:r>
              <a:rPr sz="1300" b="1" dirty="0">
                <a:solidFill>
                  <a:srgbClr val="1B5E20"/>
                </a:solidFill>
              </a:rPr>
              <a:t> 2FA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把所有帳號的密碼都改成一樣方便記憶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關閉所有第三方應用授權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解析：Email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 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是所有帳號的密碼重設樞紐，一旦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 Email 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失守，攻擊者可以重設其他所有帳號。先從最重要的開始開啟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 2FA。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499" y="263426"/>
            <a:ext cx="6215063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帳號是數位世界的鑰匙，也是駭客的首要目標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E2CE1028-35DF-7DAC-31D1-B7E08BC63579}"/>
              </a:ext>
            </a:extLst>
          </p:cNvPr>
          <p:cNvGrpSpPr/>
          <p:nvPr/>
        </p:nvGrpSpPr>
        <p:grpSpPr>
          <a:xfrm>
            <a:off x="357188" y="1285875"/>
            <a:ext cx="457200" cy="457200"/>
            <a:chOff x="357188" y="1285875"/>
            <a:chExt cx="457200" cy="457200"/>
          </a:xfrm>
        </p:grpSpPr>
        <p:sp>
          <p:nvSpPr>
            <p:cNvPr id="6" name="Shape 3"/>
            <p:cNvSpPr/>
            <p:nvPr/>
          </p:nvSpPr>
          <p:spPr>
            <a:xfrm>
              <a:off x="357188" y="1285875"/>
              <a:ext cx="457200" cy="457200"/>
            </a:xfrm>
            <a:prstGeom prst="rect">
              <a:avLst/>
            </a:prstGeom>
            <a:solidFill>
              <a:srgbClr val="1E293B"/>
            </a:solidFill>
            <a:ln/>
          </p:spPr>
        </p:sp>
        <p:pic>
          <p:nvPicPr>
            <p:cNvPr id="7" name="Image 1" descr="preencode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277" y="1414463"/>
              <a:ext cx="175022" cy="200025"/>
            </a:xfrm>
            <a:prstGeom prst="rect">
              <a:avLst/>
            </a:prstGeom>
          </p:spPr>
        </p:pic>
      </p:grpSp>
      <p:sp>
        <p:nvSpPr>
          <p:cNvPr id="8" name="Text 4"/>
          <p:cNvSpPr/>
          <p:nvPr/>
        </p:nvSpPr>
        <p:spPr>
          <a:xfrm>
            <a:off x="357188" y="1957388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隱私曝光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357188" y="2348508"/>
            <a:ext cx="2480038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私人訊息、對話紀錄被一覽無遺。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57188" y="2617096"/>
            <a:ext cx="2326150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雲端相簿中的敏感照片遭下載。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57188" y="2885684"/>
            <a:ext cx="2633926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個人的聯絡資訊與行為足跡被掌握。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F4D5B296-CC90-6485-4DBF-2601030F4A69}"/>
              </a:ext>
            </a:extLst>
          </p:cNvPr>
          <p:cNvGrpSpPr/>
          <p:nvPr/>
        </p:nvGrpSpPr>
        <p:grpSpPr>
          <a:xfrm>
            <a:off x="357188" y="4255655"/>
            <a:ext cx="2644974" cy="497316"/>
            <a:chOff x="357188" y="4255655"/>
            <a:chExt cx="2644974" cy="497316"/>
          </a:xfrm>
        </p:grpSpPr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7204E808-954C-20F8-050B-13D60D67B81E}"/>
                </a:ext>
              </a:extLst>
            </p:cNvPr>
            <p:cNvGrpSpPr/>
            <p:nvPr/>
          </p:nvGrpSpPr>
          <p:grpSpPr>
            <a:xfrm>
              <a:off x="357188" y="4255655"/>
              <a:ext cx="2644974" cy="497316"/>
              <a:chOff x="357188" y="4255655"/>
              <a:chExt cx="2644974" cy="497316"/>
            </a:xfrm>
          </p:grpSpPr>
          <p:sp>
            <p:nvSpPr>
              <p:cNvPr id="12" name="Shape 8"/>
              <p:cNvSpPr/>
              <p:nvPr/>
            </p:nvSpPr>
            <p:spPr>
              <a:xfrm>
                <a:off x="357188" y="4302323"/>
                <a:ext cx="2328863" cy="412552"/>
              </a:xfrm>
              <a:prstGeom prst="rect">
                <a:avLst/>
              </a:prstGeom>
              <a:solidFill>
                <a:srgbClr val="F8FAFC"/>
              </a:solidFill>
              <a:ln/>
            </p:spPr>
          </p:sp>
          <p:sp>
            <p:nvSpPr>
              <p:cNvPr id="14" name="Text 10"/>
              <p:cNvSpPr/>
              <p:nvPr/>
            </p:nvSpPr>
            <p:spPr>
              <a:xfrm>
                <a:off x="673299" y="4255655"/>
                <a:ext cx="2328863" cy="497316"/>
              </a:xfrm>
              <a:prstGeom prst="rect">
                <a:avLst/>
              </a:prstGeom>
              <a:noFill/>
              <a:ln/>
            </p:spPr>
            <p:txBody>
              <a:bodyPr wrap="square" lIns="170053" tIns="170053" rIns="170053" bIns="170053" rtlCol="0" anchor="t">
                <a:spAutoFit/>
              </a:bodyPr>
              <a:lstStyle/>
              <a:p>
                <a:pPr marL="0" indent="0" algn="l">
                  <a:buNone/>
                </a:pPr>
                <a:r>
                  <a:rPr lang="en-US" sz="1000" kern="0" spc="1" dirty="0">
                    <a:solidFill>
                      <a:srgbClr val="1E293B"/>
                    </a:solidFill>
                    <a:latin typeface="Cascadia Mono SemiBold" panose="020B0609020000020004" pitchFamily="49" charset="0"/>
                    <a:ea typeface="Cascadia Mono SemiBold" panose="020B0609020000020004" pitchFamily="49" charset="0"/>
                    <a:cs typeface="Cascadia Mono SemiBold" panose="020B0609020000020004" pitchFamily="49" charset="0"/>
                  </a:rPr>
                  <a:t>PRIVACY BREACH</a:t>
                </a:r>
                <a:endParaRPr lang="en-US" sz="1000" dirty="0"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endParaRPr>
              </a:p>
            </p:txBody>
          </p:sp>
        </p:grpSp>
        <p:sp>
          <p:nvSpPr>
            <p:cNvPr id="13" name="Shape 9"/>
            <p:cNvSpPr/>
            <p:nvPr/>
          </p:nvSpPr>
          <p:spPr>
            <a:xfrm>
              <a:off x="357188" y="4302323"/>
              <a:ext cx="28575" cy="412552"/>
            </a:xfrm>
            <a:prstGeom prst="rect">
              <a:avLst/>
            </a:prstGeom>
            <a:solidFill>
              <a:srgbClr val="F59E0B"/>
            </a:solidFill>
            <a:ln/>
          </p:spPr>
        </p:sp>
      </p:grpSp>
      <p:sp>
        <p:nvSpPr>
          <p:cNvPr id="15" name="Text 11"/>
          <p:cNvSpPr/>
          <p:nvPr/>
        </p:nvSpPr>
        <p:spPr>
          <a:xfrm>
            <a:off x="357188" y="2348508"/>
            <a:ext cx="64120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357188" y="2617096"/>
            <a:ext cx="64120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357188" y="2885684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26455DDD-5019-4697-BF2C-95256673C266}"/>
              </a:ext>
            </a:extLst>
          </p:cNvPr>
          <p:cNvGrpSpPr/>
          <p:nvPr/>
        </p:nvGrpSpPr>
        <p:grpSpPr>
          <a:xfrm>
            <a:off x="3407569" y="1285875"/>
            <a:ext cx="457200" cy="457200"/>
            <a:chOff x="3407569" y="1285875"/>
            <a:chExt cx="457200" cy="457200"/>
          </a:xfrm>
        </p:grpSpPr>
        <p:sp>
          <p:nvSpPr>
            <p:cNvPr id="18" name="Shape 14"/>
            <p:cNvSpPr/>
            <p:nvPr/>
          </p:nvSpPr>
          <p:spPr>
            <a:xfrm>
              <a:off x="3407569" y="1285875"/>
              <a:ext cx="457200" cy="457200"/>
            </a:xfrm>
            <a:prstGeom prst="rect">
              <a:avLst/>
            </a:prstGeom>
            <a:solidFill>
              <a:srgbClr val="1E293B"/>
            </a:solidFill>
            <a:ln/>
          </p:spPr>
        </p:sp>
        <p:pic>
          <p:nvPicPr>
            <p:cNvPr id="19" name="Image 2" descr="preencode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23655" y="1414463"/>
              <a:ext cx="225028" cy="200025"/>
            </a:xfrm>
            <a:prstGeom prst="rect">
              <a:avLst/>
            </a:prstGeom>
          </p:spPr>
        </p:pic>
      </p:grpSp>
      <p:sp>
        <p:nvSpPr>
          <p:cNvPr id="20" name="Text 15"/>
          <p:cNvSpPr/>
          <p:nvPr/>
        </p:nvSpPr>
        <p:spPr>
          <a:xfrm>
            <a:off x="3407569" y="1957388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冒名詐騙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3407569" y="2348508"/>
            <a:ext cx="2480038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利用你的身份向親友借錢或求助。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3407569" y="2617096"/>
            <a:ext cx="2633926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對好友名單發送大量惡意詐騙連結。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3407569" y="2885684"/>
            <a:ext cx="2326150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損害你在社交圈中的長期信用。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3407569" y="2348508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28" name="Text 23"/>
          <p:cNvSpPr/>
          <p:nvPr/>
        </p:nvSpPr>
        <p:spPr>
          <a:xfrm>
            <a:off x="3407569" y="2617096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3407569" y="2885684"/>
            <a:ext cx="64120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E12C5B06-1053-E14B-DCCD-950FFBF3E1AF}"/>
              </a:ext>
            </a:extLst>
          </p:cNvPr>
          <p:cNvGrpSpPr/>
          <p:nvPr/>
        </p:nvGrpSpPr>
        <p:grpSpPr>
          <a:xfrm>
            <a:off x="6457950" y="1285875"/>
            <a:ext cx="457200" cy="457200"/>
            <a:chOff x="6457950" y="1285875"/>
            <a:chExt cx="457200" cy="457200"/>
          </a:xfrm>
        </p:grpSpPr>
        <p:sp>
          <p:nvSpPr>
            <p:cNvPr id="30" name="Shape 25"/>
            <p:cNvSpPr/>
            <p:nvPr/>
          </p:nvSpPr>
          <p:spPr>
            <a:xfrm>
              <a:off x="6457950" y="1285875"/>
              <a:ext cx="457200" cy="457200"/>
            </a:xfrm>
            <a:prstGeom prst="rect">
              <a:avLst/>
            </a:prstGeom>
            <a:solidFill>
              <a:srgbClr val="1E293B"/>
            </a:solidFill>
            <a:ln/>
          </p:spPr>
        </p:sp>
        <p:pic>
          <p:nvPicPr>
            <p:cNvPr id="31" name="Image 3" descr="preencode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586538" y="1414463"/>
              <a:ext cx="200025" cy="200025"/>
            </a:xfrm>
            <a:prstGeom prst="rect">
              <a:avLst/>
            </a:prstGeom>
          </p:spPr>
        </p:pic>
      </p:grpSp>
      <p:sp>
        <p:nvSpPr>
          <p:cNvPr id="32" name="Text 26"/>
          <p:cNvSpPr/>
          <p:nvPr/>
        </p:nvSpPr>
        <p:spPr>
          <a:xfrm>
            <a:off x="6457950" y="1957388"/>
            <a:ext cx="2328863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心理困擾</a:t>
            </a:r>
            <a:endParaRPr lang="en-US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3" name="Text 27"/>
          <p:cNvSpPr/>
          <p:nvPr/>
        </p:nvSpPr>
        <p:spPr>
          <a:xfrm>
            <a:off x="6457950" y="2348508"/>
            <a:ext cx="2633926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處理帳號申訴與找回密碼過程繁瑣。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4" name="Text 28"/>
          <p:cNvSpPr/>
          <p:nvPr/>
        </p:nvSpPr>
        <p:spPr>
          <a:xfrm>
            <a:off x="6457950" y="2617096"/>
            <a:ext cx="2480038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擔心個資被濫用的焦慮感與壓力。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5" name="Text 29"/>
          <p:cNvSpPr/>
          <p:nvPr/>
        </p:nvSpPr>
        <p:spPr>
          <a:xfrm>
            <a:off x="6457950" y="2885684"/>
            <a:ext cx="2172261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需要逐一向親友澄清與道歉。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grpSp>
        <p:nvGrpSpPr>
          <p:cNvPr id="47" name="群組 46">
            <a:extLst>
              <a:ext uri="{FF2B5EF4-FFF2-40B4-BE49-F238E27FC236}">
                <a16:creationId xmlns:a16="http://schemas.microsoft.com/office/drawing/2014/main" id="{BF87E172-9C1F-53D8-AA82-535A6543DE57}"/>
              </a:ext>
            </a:extLst>
          </p:cNvPr>
          <p:cNvGrpSpPr/>
          <p:nvPr/>
        </p:nvGrpSpPr>
        <p:grpSpPr>
          <a:xfrm>
            <a:off x="3407569" y="4247235"/>
            <a:ext cx="5557837" cy="510022"/>
            <a:chOff x="3407569" y="4247235"/>
            <a:chExt cx="5557837" cy="510022"/>
          </a:xfrm>
        </p:grpSpPr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AFC77881-FA43-DFF5-65FC-3E389CFE7B87}"/>
                </a:ext>
              </a:extLst>
            </p:cNvPr>
            <p:cNvGrpSpPr/>
            <p:nvPr/>
          </p:nvGrpSpPr>
          <p:grpSpPr>
            <a:xfrm>
              <a:off x="3407569" y="4259941"/>
              <a:ext cx="2528479" cy="497316"/>
              <a:chOff x="3407569" y="4259941"/>
              <a:chExt cx="2528479" cy="497316"/>
            </a:xfrm>
          </p:grpSpPr>
          <p:grpSp>
            <p:nvGrpSpPr>
              <p:cNvPr id="45" name="群組 44">
                <a:extLst>
                  <a:ext uri="{FF2B5EF4-FFF2-40B4-BE49-F238E27FC236}">
                    <a16:creationId xmlns:a16="http://schemas.microsoft.com/office/drawing/2014/main" id="{8C9F4047-16DE-6FB9-B8F8-343BA7EC2F8D}"/>
                  </a:ext>
                </a:extLst>
              </p:cNvPr>
              <p:cNvGrpSpPr/>
              <p:nvPr/>
            </p:nvGrpSpPr>
            <p:grpSpPr>
              <a:xfrm>
                <a:off x="3407569" y="4259941"/>
                <a:ext cx="2528479" cy="497316"/>
                <a:chOff x="3407569" y="4259941"/>
                <a:chExt cx="2528479" cy="497316"/>
              </a:xfrm>
            </p:grpSpPr>
            <p:sp>
              <p:nvSpPr>
                <p:cNvPr id="24" name="Shape 19"/>
                <p:cNvSpPr/>
                <p:nvPr/>
              </p:nvSpPr>
              <p:spPr>
                <a:xfrm>
                  <a:off x="3407569" y="4302323"/>
                  <a:ext cx="2328863" cy="412552"/>
                </a:xfrm>
                <a:prstGeom prst="rect">
                  <a:avLst/>
                </a:prstGeom>
                <a:solidFill>
                  <a:srgbClr val="F8FAFC"/>
                </a:solidFill>
                <a:ln/>
              </p:spPr>
            </p:sp>
            <p:sp>
              <p:nvSpPr>
                <p:cNvPr id="26" name="Text 21"/>
                <p:cNvSpPr/>
                <p:nvPr/>
              </p:nvSpPr>
              <p:spPr>
                <a:xfrm>
                  <a:off x="3607185" y="4259941"/>
                  <a:ext cx="2328863" cy="497316"/>
                </a:xfrm>
                <a:prstGeom prst="rect">
                  <a:avLst/>
                </a:prstGeom>
                <a:noFill/>
                <a:ln/>
              </p:spPr>
              <p:txBody>
                <a:bodyPr wrap="square" lIns="170053" tIns="170053" rIns="170053" bIns="170053" rtlCol="0" anchor="t">
                  <a:spAutoFit/>
                </a:bodyPr>
                <a:lstStyle/>
                <a:p>
                  <a:pPr marL="0" indent="0" algn="l">
                    <a:buNone/>
                  </a:pPr>
                  <a:r>
                    <a:rPr lang="en-US" sz="1000" kern="0" spc="1" dirty="0">
                      <a:solidFill>
                        <a:srgbClr val="1E293B"/>
                      </a:solidFill>
                      <a:latin typeface="Cascadia Mono SemiBold" panose="020B0609020000020004" pitchFamily="49" charset="0"/>
                      <a:ea typeface="Cascadia Mono SemiBold" panose="020B0609020000020004" pitchFamily="49" charset="0"/>
                      <a:cs typeface="Cascadia Mono SemiBold" panose="020B0609020000020004" pitchFamily="49" charset="0"/>
                    </a:rPr>
                    <a:t>SOCIAL IDENTITY THEFT</a:t>
                  </a:r>
                  <a:endParaRPr lang="en-US" sz="1000" dirty="0">
                    <a:latin typeface="Cascadia Mono SemiBold" panose="020B0609020000020004" pitchFamily="49" charset="0"/>
                    <a:ea typeface="Cascadia Mono SemiBold" panose="020B0609020000020004" pitchFamily="49" charset="0"/>
                    <a:cs typeface="Cascadia Mono SemiBold" panose="020B0609020000020004" pitchFamily="49" charset="0"/>
                  </a:endParaRPr>
                </a:p>
              </p:txBody>
            </p:sp>
          </p:grpSp>
          <p:sp>
            <p:nvSpPr>
              <p:cNvPr id="25" name="Shape 20"/>
              <p:cNvSpPr/>
              <p:nvPr/>
            </p:nvSpPr>
            <p:spPr>
              <a:xfrm>
                <a:off x="3407569" y="4302323"/>
                <a:ext cx="28575" cy="412552"/>
              </a:xfrm>
              <a:prstGeom prst="rect">
                <a:avLst/>
              </a:prstGeom>
              <a:solidFill>
                <a:srgbClr val="F59E0B"/>
              </a:solidFill>
              <a:ln/>
            </p:spPr>
          </p:sp>
        </p:grpSp>
        <p:sp>
          <p:nvSpPr>
            <p:cNvPr id="36" name="Shape 30"/>
            <p:cNvSpPr/>
            <p:nvPr/>
          </p:nvSpPr>
          <p:spPr>
            <a:xfrm>
              <a:off x="6457950" y="4302323"/>
              <a:ext cx="2328863" cy="412552"/>
            </a:xfrm>
            <a:prstGeom prst="rect">
              <a:avLst/>
            </a:prstGeom>
            <a:solidFill>
              <a:srgbClr val="F8FAFC"/>
            </a:solidFill>
            <a:ln/>
          </p:spPr>
        </p:sp>
        <p:sp>
          <p:nvSpPr>
            <p:cNvPr id="37" name="Shape 31"/>
            <p:cNvSpPr/>
            <p:nvPr/>
          </p:nvSpPr>
          <p:spPr>
            <a:xfrm>
              <a:off x="6457950" y="4302323"/>
              <a:ext cx="28575" cy="412552"/>
            </a:xfrm>
            <a:prstGeom prst="rect">
              <a:avLst/>
            </a:prstGeom>
            <a:solidFill>
              <a:srgbClr val="F59E0B"/>
            </a:solidFill>
            <a:ln/>
          </p:spPr>
        </p:sp>
        <p:sp>
          <p:nvSpPr>
            <p:cNvPr id="38" name="Text 32"/>
            <p:cNvSpPr/>
            <p:nvPr/>
          </p:nvSpPr>
          <p:spPr>
            <a:xfrm>
              <a:off x="6636543" y="4247235"/>
              <a:ext cx="2328863" cy="497316"/>
            </a:xfrm>
            <a:prstGeom prst="rect">
              <a:avLst/>
            </a:prstGeom>
            <a:noFill/>
            <a:ln/>
          </p:spPr>
          <p:txBody>
            <a:bodyPr wrap="square" lIns="170053" tIns="170053" rIns="170053" bIns="170053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sz="1000" kern="0" spc="1" dirty="0">
                  <a:solidFill>
                    <a:srgbClr val="1E293B"/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PSYCHOLOGICAL IMPACT</a:t>
              </a:r>
              <a:endParaRPr lang="en-US" sz="1000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</p:grpSp>
      <p:sp>
        <p:nvSpPr>
          <p:cNvPr id="39" name="Text 33"/>
          <p:cNvSpPr/>
          <p:nvPr/>
        </p:nvSpPr>
        <p:spPr>
          <a:xfrm>
            <a:off x="6457950" y="2348508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40" name="Text 34"/>
          <p:cNvSpPr/>
          <p:nvPr/>
        </p:nvSpPr>
        <p:spPr>
          <a:xfrm>
            <a:off x="6457950" y="2617096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41" name="Text 35"/>
          <p:cNvSpPr/>
          <p:nvPr/>
        </p:nvSpPr>
        <p:spPr>
          <a:xfrm>
            <a:off x="6457950" y="2885684"/>
            <a:ext cx="64120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5829302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察覺異狀：你的帳號可能正被他人使用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857250"/>
            <a:ext cx="2743200" cy="4286250"/>
          </a:xfrm>
          <a:prstGeom prst="rect">
            <a:avLst/>
          </a:prstGeom>
          <a:solidFill>
            <a:srgbClr val="FFFAFB"/>
          </a:solidFill>
          <a:ln/>
        </p:spPr>
      </p:sp>
      <p:sp>
        <p:nvSpPr>
          <p:cNvPr id="7" name="Shape 4"/>
          <p:cNvSpPr/>
          <p:nvPr/>
        </p:nvSpPr>
        <p:spPr>
          <a:xfrm>
            <a:off x="2736056" y="857250"/>
            <a:ext cx="7144" cy="4286250"/>
          </a:xfrm>
          <a:prstGeom prst="rect">
            <a:avLst/>
          </a:prstGeom>
          <a:solidFill>
            <a:srgbClr val="FEE2E2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975" y="2401193"/>
            <a:ext cx="857250" cy="8572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16295" y="3365032"/>
            <a:ext cx="982046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2" dirty="0">
                <a:solidFill>
                  <a:srgbClr val="B91C1C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SECURITY ALERT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3500438" y="1766484"/>
            <a:ext cx="357188" cy="357188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7594" y="1873641"/>
            <a:ext cx="142875" cy="14287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071938" y="1737909"/>
            <a:ext cx="342900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不明登入通知</a:t>
            </a:r>
            <a:r>
              <a:rPr lang="en-US" sz="1000" b="1" kern="0" spc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HIGH ALERT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4071938" y="1980796"/>
            <a:ext cx="5072062" cy="49545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solidFill>
                  <a:srgbClr val="64748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收到來自陌生裝置、地點或不尋常時間的登入警示郵件或系統通知。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3500438" y="2695172"/>
            <a:ext cx="357188" cy="357188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7594" y="2802328"/>
            <a:ext cx="142875" cy="14287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4071938" y="2666597"/>
            <a:ext cx="411480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自動發送訊息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4071938" y="2909484"/>
            <a:ext cx="5011102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好友反應收到你發出的奇怪連結、訊息，或是在社群平台上出現非你發布的貼文。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3500438" y="3623859"/>
            <a:ext cx="357188" cy="357188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9734" y="3731016"/>
            <a:ext cx="178594" cy="142875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4071938" y="3595284"/>
            <a:ext cx="388620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帳號設定被變更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4"/>
          <p:cNvSpPr/>
          <p:nvPr/>
        </p:nvSpPr>
        <p:spPr>
          <a:xfrm>
            <a:off x="4071938" y="3838172"/>
            <a:ext cx="4924016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64748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大頭照、聯絡信箱、手機號碼或密碼在不知情下被更改，導致無法正常登入。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1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</a:t>
            </a:r>
            <a:r>
              <a:rPr sz="1500" b="1" dirty="0" err="1">
                <a:solidFill>
                  <a:srgbClr val="1A237E"/>
                </a:solidFill>
              </a:rPr>
              <a:t>帳號被盜後「冒名詐騙」造成的後果，下列何者最正確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只影響被盜帳號本身的資料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攻擊者用你的身份向親友借錢，損害的是你們之間的信任關係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只要立刻改密碼就能完全復原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只有公開帳號才會有這個問題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260000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 err="1">
                <a:solidFill>
                  <a:srgbClr val="4E342E"/>
                </a:solidFill>
              </a:rPr>
              <a:t>解析：帳號被盜後，受傷的不只是你，還有相信你的朋友。攻擊者利用的是人際信任，不是技術漏洞</a:t>
            </a:r>
            <a:r>
              <a:rPr sz="12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571500" y="263426"/>
            <a:ext cx="6100763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建立強韌的第一道防線：密碼句 (Passphrase)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285750" y="1014134"/>
            <a:ext cx="400050" cy="400050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619" y="1128434"/>
            <a:ext cx="214313" cy="1714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85750" y="1592777"/>
            <a:ext cx="24717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長度優先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285750" y="1922596"/>
            <a:ext cx="2895057" cy="21049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建議密碼至少設定為 </a:t>
            </a:r>
            <a: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8 </a:t>
            </a: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碼以上，雖然 </a:t>
            </a:r>
            <a: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8 </a:t>
            </a: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碼密碼仍有被破解的風險，但相較於較短的密碼已更加安全；若再搭配英文大小寫、數字與符號，安全性將大幅提升。</a:t>
            </a:r>
            <a:b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</a:b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最理想的情況是使用 </a:t>
            </a:r>
            <a: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12 </a:t>
            </a: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碼以上的密碼，因為密碼長度是對抗暴力破解的重要關鍵。一般 </a:t>
            </a:r>
            <a: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8 </a:t>
            </a: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碼密碼可能在數小時內被破解，而 </a:t>
            </a:r>
            <a:r>
              <a:rPr lang="en-US" altLang="zh-TW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12 </a:t>
            </a:r>
            <a:r>
              <a:rPr lang="zh-TW" alt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碼以上的密碼則可能需要數百年才能破解。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Shape 6"/>
          <p:cNvSpPr/>
          <p:nvPr/>
        </p:nvSpPr>
        <p:spPr>
          <a:xfrm>
            <a:off x="3336131" y="1014134"/>
            <a:ext cx="400050" cy="400050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0254" y="1128434"/>
            <a:ext cx="151805" cy="17145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336131" y="1592777"/>
            <a:ext cx="24717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密碼句法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3336131" y="1942822"/>
            <a:ext cx="2471738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 err="1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與其硬記隨機字串，不如用對你有意義的句子，取首字母或關鍵字，再加入符號和數字，好記且難破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6386513" y="1014134"/>
            <a:ext cx="400050" cy="400050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0813" y="1128434"/>
            <a:ext cx="171450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386513" y="1592777"/>
            <a:ext cx="2471738" cy="2154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避免通用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6386513" y="1922596"/>
            <a:ext cx="2471738" cy="6868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絕對不要在多個平台使用同一組密碼。可以在不同平台加入平台縮寫（如 _Gmail）來區分。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Shape 12"/>
          <p:cNvSpPr/>
          <p:nvPr/>
        </p:nvSpPr>
        <p:spPr>
          <a:xfrm>
            <a:off x="0" y="4129366"/>
            <a:ext cx="9144000" cy="1014134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9" name="Text 13"/>
          <p:cNvSpPr/>
          <p:nvPr/>
        </p:nvSpPr>
        <p:spPr>
          <a:xfrm>
            <a:off x="571500" y="4277320"/>
            <a:ext cx="2059186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EXAMPLE STRATEGY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4"/>
          <p:cNvSpPr/>
          <p:nvPr/>
        </p:nvSpPr>
        <p:spPr>
          <a:xfrm>
            <a:off x="571500" y="4475559"/>
            <a:ext cx="2609306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「我最愛台灣 2026 年！」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4037" y="4386263"/>
            <a:ext cx="200025" cy="2286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197413" y="4257675"/>
            <a:ext cx="3946587" cy="541174"/>
          </a:xfrm>
          <a:prstGeom prst="rect">
            <a:avLst/>
          </a:prstGeom>
          <a:noFill/>
          <a:ln/>
        </p:spPr>
        <p:txBody>
          <a:bodyPr wrap="square" lIns="255143" tIns="85090" rIns="255143" bIns="85090" rtlCol="0" anchor="t">
            <a:spAutoFit/>
          </a:bodyPr>
          <a:lstStyle/>
          <a:p>
            <a:pPr marL="0" indent="0" algn="l">
              <a:buNone/>
            </a:pPr>
            <a:r>
              <a:rPr lang="en-US" sz="2400" b="1" kern="0" spc="1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I_Love_Taiwan_2026!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277586" y="299680"/>
            <a:ext cx="5855426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密碼被偷也不怕：開啟 2FA 的必要性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857250"/>
            <a:ext cx="3657600" cy="4286250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7" name="Text 4"/>
          <p:cNvSpPr/>
          <p:nvPr/>
        </p:nvSpPr>
        <p:spPr>
          <a:xfrm>
            <a:off x="1059359" y="2581963"/>
            <a:ext cx="1538883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帳號的防彈衣</a:t>
            </a:r>
            <a:endParaRPr lang="en-US" sz="2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71500" y="3015946"/>
            <a:ext cx="2514600" cy="8014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即使駭客拿到了你的密碼，沒有你手上的第二道驗證碼，他們依然無法進入你的數位領地。</a:t>
            </a:r>
            <a:endParaRPr lang="en-US" sz="1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229100" y="1638598"/>
            <a:ext cx="4343400" cy="1042988"/>
          </a:xfrm>
          <a:prstGeom prst="rect">
            <a:avLst/>
          </a:prstGeom>
          <a:solidFill>
            <a:srgbClr val="FFFBEB"/>
          </a:solidFill>
          <a:ln w="18288">
            <a:solidFill>
              <a:srgbClr val="F59E0B"/>
            </a:solidFill>
            <a:prstDash val="solid"/>
          </a:ln>
        </p:spPr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B33F59B1-914A-66D0-461B-8FFE38090BF6}"/>
              </a:ext>
            </a:extLst>
          </p:cNvPr>
          <p:cNvGrpSpPr/>
          <p:nvPr/>
        </p:nvGrpSpPr>
        <p:grpSpPr>
          <a:xfrm>
            <a:off x="7266012" y="1567160"/>
            <a:ext cx="1290546" cy="191847"/>
            <a:chOff x="7266012" y="1567160"/>
            <a:chExt cx="1290546" cy="191847"/>
          </a:xfrm>
        </p:grpSpPr>
        <p:sp>
          <p:nvSpPr>
            <p:cNvPr id="10" name="Shape 7"/>
            <p:cNvSpPr/>
            <p:nvPr/>
          </p:nvSpPr>
          <p:spPr>
            <a:xfrm>
              <a:off x="7266012" y="1567160"/>
              <a:ext cx="1221582" cy="184666"/>
            </a:xfrm>
            <a:prstGeom prst="rect">
              <a:avLst/>
            </a:prstGeom>
            <a:solidFill>
              <a:srgbClr val="F59E0B"/>
            </a:solidFill>
            <a:ln/>
          </p:spPr>
        </p:sp>
        <p:sp>
          <p:nvSpPr>
            <p:cNvPr id="11" name="Text 8"/>
            <p:cNvSpPr/>
            <p:nvPr/>
          </p:nvSpPr>
          <p:spPr>
            <a:xfrm>
              <a:off x="7266012" y="1567160"/>
              <a:ext cx="1290546" cy="191847"/>
            </a:xfrm>
            <a:prstGeom prst="rect">
              <a:avLst/>
            </a:prstGeom>
            <a:noFill/>
            <a:ln/>
          </p:spPr>
          <p:txBody>
            <a:bodyPr wrap="none" lIns="102108" tIns="34036" rIns="102108" bIns="34036" rtlCol="0" anchor="t">
              <a:spAutoFit/>
            </a:bodyPr>
            <a:lstStyle/>
            <a:p>
              <a:pPr marL="0" indent="0" algn="l">
                <a:buNone/>
              </a:pPr>
              <a:r>
                <a:rPr lang="en-US" sz="800" b="1" kern="0" spc="1" dirty="0">
                  <a:solidFill>
                    <a:srgbClr val="FFFFFF"/>
                  </a:solidFill>
                  <a:latin typeface="Cascadia Mono SemiBold" panose="020B0609020000020004" pitchFamily="49" charset="0"/>
                  <a:ea typeface="Cascadia Mono SemiBold" panose="020B0609020000020004" pitchFamily="49" charset="0"/>
                  <a:cs typeface="Cascadia Mono SemiBold" panose="020B0609020000020004" pitchFamily="49" charset="0"/>
                </a:rPr>
                <a:t>HIGHLY RECOMMENDED</a:t>
              </a:r>
              <a:endParaRPr lang="en-US" sz="800" dirty="0"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endParaRPr>
            </a:p>
          </p:txBody>
        </p:sp>
      </p:grpSp>
      <p:sp>
        <p:nvSpPr>
          <p:cNvPr id="12" name="Shape 9"/>
          <p:cNvSpPr/>
          <p:nvPr/>
        </p:nvSpPr>
        <p:spPr>
          <a:xfrm>
            <a:off x="4443413" y="1945779"/>
            <a:ext cx="428625" cy="428625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3" name="Text 10"/>
          <p:cNvSpPr/>
          <p:nvPr/>
        </p:nvSpPr>
        <p:spPr>
          <a:xfrm>
            <a:off x="5086350" y="1867198"/>
            <a:ext cx="327183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驗證器 APP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5086350" y="2110085"/>
            <a:ext cx="3271838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如 Google Authenticator。離線生成、安全性最高，能有效對抗簡訊攔截攻擊。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4450556" y="3181648"/>
            <a:ext cx="428625" cy="428625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144" y="3310235"/>
            <a:ext cx="171450" cy="17145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5093494" y="3103066"/>
            <a:ext cx="3257550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簡訊驗證碼 (SMS)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5093494" y="3345954"/>
            <a:ext cx="3257550" cy="4246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最普遍的方式，但存在 SIM 卡劫持風險。雖非最優，但仍遠比只用密碼安全。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4229100" y="4203204"/>
            <a:ext cx="43434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FF000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* </a:t>
            </a:r>
            <a:r>
              <a:rPr lang="en-US" sz="1200" dirty="0" err="1">
                <a:solidFill>
                  <a:srgbClr val="FF000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核心行動：為</a:t>
            </a:r>
            <a:r>
              <a:rPr lang="en-US" sz="1200" dirty="0">
                <a:solidFill>
                  <a:srgbClr val="FF0000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Google、Facebook、Apple ID 等重要帳號穿上這層防護。</a:t>
            </a:r>
          </a:p>
        </p:txBody>
      </p:sp>
      <p:pic>
        <p:nvPicPr>
          <p:cNvPr id="22" name="圖形 21" descr="智慧型手機 以實心填滿">
            <a:extLst>
              <a:ext uri="{FF2B5EF4-FFF2-40B4-BE49-F238E27FC236}">
                <a16:creationId xmlns:a16="http://schemas.microsoft.com/office/drawing/2014/main" id="{66EA75FC-8F9B-FECF-AC30-6A4C370685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31369" y="2028020"/>
            <a:ext cx="252711" cy="2527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284118" y="288079"/>
            <a:ext cx="4803866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居安思危：設定正確的備援資訊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357188" y="1285875"/>
            <a:ext cx="457200" cy="457200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7" name="Text 4"/>
          <p:cNvSpPr/>
          <p:nvPr/>
        </p:nvSpPr>
        <p:spPr>
          <a:xfrm>
            <a:off x="357188" y="1957388"/>
            <a:ext cx="2328863" cy="497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備援信箱：
第二道通訊管道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57188" y="2508852"/>
            <a:ext cx="2941703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設定一個與主帳號</a:t>
            </a:r>
            <a:r>
              <a:rPr lang="en-US" sz="1200" b="1" dirty="0">
                <a:solidFill>
                  <a:srgbClr val="475569"/>
                </a:solidFill>
                <a:highlight>
                  <a:srgbClr val="FFFF00"/>
                </a:highlight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完全獨立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的安全信箱。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57188" y="2777440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確保該信箱本身也具備強密碼與 </a:t>
            </a:r>
            <a:r>
              <a:rPr lang="en-US" sz="1200" dirty="0">
                <a:solidFill>
                  <a:srgbClr val="475569"/>
                </a:solidFill>
                <a:highlight>
                  <a:srgbClr val="FFFF00"/>
                </a:highlight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2FA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防護。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57188" y="3228891"/>
            <a:ext cx="2941703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用於接收密碼重設連結與安全警示通知。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57188" y="4455914"/>
            <a:ext cx="2328863" cy="310213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1" dirty="0">
                <a:solidFill>
                  <a:srgbClr val="6366F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SECONDARY CONTACT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357188" y="2508852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357188" y="2777440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357188" y="3228891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407569" y="1285875"/>
            <a:ext cx="457200" cy="457200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16" name="Text 13"/>
          <p:cNvSpPr/>
          <p:nvPr/>
        </p:nvSpPr>
        <p:spPr>
          <a:xfrm>
            <a:off x="3407569" y="1957388"/>
            <a:ext cx="2328863" cy="497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備援電話：
實體身份驗證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407569" y="2508852"/>
            <a:ext cx="2787814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確保綁定的手機門號是</a:t>
            </a:r>
            <a:r>
              <a:rPr lang="en-US" sz="1200" b="1" dirty="0">
                <a:solidFill>
                  <a:srgbClr val="475569"/>
                </a:solidFill>
                <a:highlight>
                  <a:srgbClr val="FFFF00"/>
                </a:highlight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最新且有效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的。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8" name="Text 15"/>
          <p:cNvSpPr/>
          <p:nvPr/>
        </p:nvSpPr>
        <p:spPr>
          <a:xfrm>
            <a:off x="3407569" y="2777440"/>
            <a:ext cx="3095591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若更換門號，務必第一時間更新帳號設定。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407569" y="3046028"/>
            <a:ext cx="2787814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用於接收簡訊驗證碼或進行語音驗證。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3407569" y="4455914"/>
            <a:ext cx="2328863" cy="310213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1" dirty="0">
                <a:solidFill>
                  <a:srgbClr val="6366F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MOBILE VERIFICATION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1" name="Text 18"/>
          <p:cNvSpPr/>
          <p:nvPr/>
        </p:nvSpPr>
        <p:spPr>
          <a:xfrm>
            <a:off x="3407569" y="2508852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3407569" y="2777440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3407569" y="3046028"/>
            <a:ext cx="64120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24" name="Shape 21"/>
          <p:cNvSpPr/>
          <p:nvPr/>
        </p:nvSpPr>
        <p:spPr>
          <a:xfrm>
            <a:off x="6457950" y="1285875"/>
            <a:ext cx="457200" cy="457200"/>
          </a:xfrm>
          <a:prstGeom prst="rect">
            <a:avLst/>
          </a:prstGeom>
          <a:solidFill>
            <a:srgbClr val="1E293B"/>
          </a:solidFill>
          <a:ln/>
        </p:spPr>
      </p:sp>
      <p:sp>
        <p:nvSpPr>
          <p:cNvPr id="25" name="Text 22"/>
          <p:cNvSpPr/>
          <p:nvPr/>
        </p:nvSpPr>
        <p:spPr>
          <a:xfrm>
            <a:off x="6457950" y="1957388"/>
            <a:ext cx="2328863" cy="4973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備用驗證碼：
最後的救命稻草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Text 23"/>
          <p:cNvSpPr/>
          <p:nvPr/>
        </p:nvSpPr>
        <p:spPr>
          <a:xfrm>
            <a:off x="6457950" y="2508852"/>
            <a:ext cx="2839111" cy="214161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下載系統產生的 </a:t>
            </a:r>
            <a:r>
              <a:rPr lang="en-US" sz="1200" dirty="0">
                <a:solidFill>
                  <a:srgbClr val="475569"/>
                </a:solidFill>
                <a:highlight>
                  <a:srgbClr val="FFFF00"/>
                </a:highlight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10 組</a:t>
            </a:r>
            <a:r>
              <a:rPr lang="en-US" sz="1200" b="1" dirty="0">
                <a:solidFill>
                  <a:srgbClr val="475569"/>
                </a:solidFill>
                <a:highlight>
                  <a:srgbClr val="FFFF00"/>
                </a:highlight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一次性備用碼</a:t>
            </a: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7" name="Text 24"/>
          <p:cNvSpPr/>
          <p:nvPr/>
        </p:nvSpPr>
        <p:spPr>
          <a:xfrm>
            <a:off x="6457950" y="2777440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將其列印或存放在離線的安全處（如保險箱）。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6457950" y="3228891"/>
            <a:ext cx="2328863" cy="450508"/>
          </a:xfrm>
          <a:prstGeom prst="rect">
            <a:avLst/>
          </a:prstGeom>
          <a:noFill/>
          <a:ln/>
        </p:spPr>
        <p:txBody>
          <a:bodyPr wrap="square" lIns="170053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當手機遺失或無法接收簡訊時，這是唯一的登入方式。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9" name="Text 26"/>
          <p:cNvSpPr/>
          <p:nvPr/>
        </p:nvSpPr>
        <p:spPr>
          <a:xfrm>
            <a:off x="6457950" y="4455914"/>
            <a:ext cx="2328863" cy="310213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1" dirty="0">
                <a:solidFill>
                  <a:srgbClr val="6366F1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EMERGENCY ACCESS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0" name="Text 27"/>
          <p:cNvSpPr/>
          <p:nvPr/>
        </p:nvSpPr>
        <p:spPr>
          <a:xfrm>
            <a:off x="6457950" y="2508852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31" name="Text 28"/>
          <p:cNvSpPr/>
          <p:nvPr/>
        </p:nvSpPr>
        <p:spPr>
          <a:xfrm>
            <a:off x="6457950" y="2777440"/>
            <a:ext cx="56106" cy="1806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sp>
        <p:nvSpPr>
          <p:cNvPr id="32" name="Text 29"/>
          <p:cNvSpPr/>
          <p:nvPr/>
        </p:nvSpPr>
        <p:spPr>
          <a:xfrm>
            <a:off x="6457950" y="3228891"/>
            <a:ext cx="64120" cy="1815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F59E0B"/>
                </a:solidFill>
                <a:latin typeface="Inter Medium" pitchFamily="34" charset="0"/>
                <a:ea typeface="Inter Medium" pitchFamily="34" charset="-122"/>
                <a:cs typeface="Inter Medium" pitchFamily="34" charset="-120"/>
              </a:rPr>
              <a:t>•</a:t>
            </a:r>
            <a:endParaRPr lang="en-US" sz="1000" dirty="0"/>
          </a:p>
        </p:txBody>
      </p:sp>
      <p:pic>
        <p:nvPicPr>
          <p:cNvPr id="34" name="圖形 33" descr="信封 以實心填滿">
            <a:extLst>
              <a:ext uri="{FF2B5EF4-FFF2-40B4-BE49-F238E27FC236}">
                <a16:creationId xmlns:a16="http://schemas.microsoft.com/office/drawing/2014/main" id="{2BAFEBD3-3C8B-7431-C4F7-03A5A7113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4441" y="1361876"/>
            <a:ext cx="323944" cy="323944"/>
          </a:xfrm>
          <a:prstGeom prst="rect">
            <a:avLst/>
          </a:prstGeom>
        </p:spPr>
      </p:pic>
      <p:pic>
        <p:nvPicPr>
          <p:cNvPr id="36" name="圖形 35" descr="智慧型手機 以實心填滿">
            <a:extLst>
              <a:ext uri="{FF2B5EF4-FFF2-40B4-BE49-F238E27FC236}">
                <a16:creationId xmlns:a16="http://schemas.microsoft.com/office/drawing/2014/main" id="{107A3667-83C9-5542-9A40-5B135F0B45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468291" y="1344078"/>
            <a:ext cx="323944" cy="323944"/>
          </a:xfrm>
          <a:prstGeom prst="rect">
            <a:avLst/>
          </a:prstGeom>
        </p:spPr>
      </p:pic>
      <p:pic>
        <p:nvPicPr>
          <p:cNvPr id="38" name="圖形 37" descr="清單 以實心填滿">
            <a:extLst>
              <a:ext uri="{FF2B5EF4-FFF2-40B4-BE49-F238E27FC236}">
                <a16:creationId xmlns:a16="http://schemas.microsoft.com/office/drawing/2014/main" id="{C6C9DE8D-A720-F9C6-D46A-A5D16540A6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5203" y="1349811"/>
            <a:ext cx="311689" cy="31168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885453" cy="400110"/>
          </a:xfrm>
          <a:prstGeom prst="rect">
            <a:avLst/>
          </a:prstGeom>
          <a:solidFill>
            <a:srgbClr val="1A4B8C"/>
          </a:solidFill>
        </p:spPr>
        <p:txBody>
          <a:bodyPr wrap="none">
            <a:spAutoFit/>
          </a:bodyPr>
          <a:lstStyle/>
          <a:p>
            <a:pPr algn="l"/>
            <a:r>
              <a:rPr sz="2000" b="1" dirty="0">
                <a:solidFill>
                  <a:srgbClr val="FFFFFF"/>
                </a:solidFill>
              </a:rPr>
              <a:t>   2  </a:t>
            </a:r>
            <a:r>
              <a:rPr sz="2000" b="1" dirty="0" err="1">
                <a:solidFill>
                  <a:srgbClr val="FFFFFF"/>
                </a:solidFill>
              </a:rPr>
              <a:t>練習與複習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0000" y="1080000"/>
            <a:ext cx="8184000" cy="34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dirty="0">
                <a:solidFill>
                  <a:srgbClr val="1A237E"/>
                </a:solidFill>
              </a:rPr>
              <a:t>Q1.  密碼句「I_Love_Taiwan_2026!」比「ILT26!」</a:t>
            </a:r>
            <a:r>
              <a:rPr sz="1500" b="1" dirty="0" err="1">
                <a:solidFill>
                  <a:srgbClr val="1A237E"/>
                </a:solidFill>
              </a:rPr>
              <a:t>安全，主要原因是</a:t>
            </a:r>
            <a:r>
              <a:rPr sz="15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00" y="144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A. 有驚嘆號比較安全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710000"/>
            <a:ext cx="8024000" cy="260000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300" b="1" dirty="0">
                <a:solidFill>
                  <a:srgbClr val="1B5E20"/>
                </a:solidFill>
              </a:rPr>
              <a:t>✓  B. </a:t>
            </a:r>
            <a:r>
              <a:rPr sz="1300" b="1" dirty="0" err="1">
                <a:solidFill>
                  <a:srgbClr val="1B5E20"/>
                </a:solidFill>
              </a:rPr>
              <a:t>長度更長，暴力破解難度呈指數級成長</a:t>
            </a:r>
            <a:endParaRPr sz="13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C. 用了底線符號所以更複雜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250000"/>
            <a:ext cx="8024000" cy="2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>
                <a:solidFill>
                  <a:srgbClr val="333333"/>
                </a:solidFill>
              </a:rPr>
              <a:t>    D. 包含年份數字所以更難猜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540000"/>
            <a:ext cx="8024000" cy="461665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解析：密碼安全的關鍵在長度，不是複雜度。每增加一個字元，破解難度是指數成長。12 </a:t>
            </a:r>
            <a:r>
              <a:rPr sz="1200" i="1" dirty="0" err="1">
                <a:solidFill>
                  <a:srgbClr val="4E342E"/>
                </a:solidFill>
                <a:highlight>
                  <a:srgbClr val="FFFF00"/>
                </a:highlight>
              </a:rPr>
              <a:t>碼以上的密碼可能需要數百年才能破解</a:t>
            </a:r>
            <a:r>
              <a:rPr sz="1200" i="1" dirty="0">
                <a:solidFill>
                  <a:srgbClr val="4E342E"/>
                </a:solidFill>
                <a:highlight>
                  <a:srgbClr val="FFFF00"/>
                </a:highlight>
              </a:rPr>
              <a:t>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4883500"/>
            <a:ext cx="9144000" cy="26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000">
                <a:solidFill>
                  <a:srgbClr val="757575"/>
                </a:solidFill>
              </a:rPr>
              <a:t>數位生活中的資安自我保護　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857250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" name="Shape 1"/>
          <p:cNvSpPr/>
          <p:nvPr/>
        </p:nvSpPr>
        <p:spPr>
          <a:xfrm>
            <a:off x="0" y="850106"/>
            <a:ext cx="9144000" cy="7144"/>
          </a:xfrm>
          <a:prstGeom prst="rect">
            <a:avLst/>
          </a:prstGeom>
          <a:solidFill>
            <a:srgbClr val="E2E8F0"/>
          </a:solidFill>
          <a:ln/>
        </p:spPr>
      </p:sp>
      <p:sp>
        <p:nvSpPr>
          <p:cNvPr id="5" name="Text 2"/>
          <p:cNvSpPr/>
          <p:nvPr/>
        </p:nvSpPr>
        <p:spPr>
          <a:xfrm>
            <a:off x="285750" y="334819"/>
            <a:ext cx="5093494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定期巡檢：掌握帳號的登入動態</a:t>
            </a:r>
            <a:endParaRPr lang="en-US" sz="24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285750" y="1285875"/>
            <a:ext cx="2471738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 01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85750" y="1537692"/>
            <a:ext cx="428625" cy="428625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22" y="1666280"/>
            <a:ext cx="192881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85750" y="2180630"/>
            <a:ext cx="247173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檢查登入裝置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285750" y="2587823"/>
            <a:ext cx="2471738" cy="424668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定期查看 Google、FB 或 Apple 的「登入活動」。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85750" y="3059311"/>
            <a:ext cx="3181512" cy="203069"/>
          </a:xfrm>
          <a:prstGeom prst="rect">
            <a:avLst/>
          </a:prstGeom>
          <a:noFill/>
          <a:ln/>
        </p:spPr>
        <p:txBody>
          <a:bodyPr wrap="non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核對登入地點、時間與裝置型號是否正確。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285750" y="3359348"/>
            <a:ext cx="3027624" cy="203069"/>
          </a:xfrm>
          <a:prstGeom prst="rect">
            <a:avLst/>
          </a:prstGeom>
          <a:noFill/>
          <a:ln/>
        </p:spPr>
        <p:txBody>
          <a:bodyPr wrap="non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若發現不明地點的登入，立即採取行動。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3" name="Shape 9"/>
          <p:cNvSpPr/>
          <p:nvPr/>
        </p:nvSpPr>
        <p:spPr>
          <a:xfrm>
            <a:off x="285750" y="4302323"/>
            <a:ext cx="2471738" cy="412552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14" name="Shape 10"/>
          <p:cNvSpPr/>
          <p:nvPr/>
        </p:nvSpPr>
        <p:spPr>
          <a:xfrm>
            <a:off x="285750" y="4302323"/>
            <a:ext cx="28575" cy="412552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2587823"/>
            <a:ext cx="100013" cy="150019"/>
          </a:xfrm>
          <a:prstGeom prst="rect">
            <a:avLst/>
          </a:prstGeom>
        </p:spPr>
      </p:pic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3059311"/>
            <a:ext cx="100013" cy="150019"/>
          </a:xfrm>
          <a:prstGeom prst="rect">
            <a:avLst/>
          </a:prstGeom>
        </p:spPr>
      </p:pic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50" y="3359348"/>
            <a:ext cx="100013" cy="15001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428625" y="4445198"/>
            <a:ext cx="218598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MONITOR ACTIVITY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3336131" y="1285875"/>
            <a:ext cx="2471738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 02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0" name="Shape 13"/>
          <p:cNvSpPr/>
          <p:nvPr/>
        </p:nvSpPr>
        <p:spPr>
          <a:xfrm>
            <a:off x="3336131" y="1537692"/>
            <a:ext cx="428625" cy="428625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21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3288" y="1666280"/>
            <a:ext cx="214313" cy="171450"/>
          </a:xfrm>
          <a:prstGeom prst="rect">
            <a:avLst/>
          </a:prstGeom>
        </p:spPr>
      </p:pic>
      <p:sp>
        <p:nvSpPr>
          <p:cNvPr id="22" name="Text 14"/>
          <p:cNvSpPr/>
          <p:nvPr/>
        </p:nvSpPr>
        <p:spPr>
          <a:xfrm>
            <a:off x="3336131" y="2180630"/>
            <a:ext cx="247173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移除不明授權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3" name="Text 15"/>
          <p:cNvSpPr/>
          <p:nvPr/>
        </p:nvSpPr>
        <p:spPr>
          <a:xfrm>
            <a:off x="3336131" y="2587823"/>
            <a:ext cx="3027624" cy="203069"/>
          </a:xfrm>
          <a:prstGeom prst="rect">
            <a:avLst/>
          </a:prstGeom>
          <a:noFill/>
          <a:ln/>
        </p:spPr>
        <p:txBody>
          <a:bodyPr wrap="non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強制登出已不再使用的舊手機或舊電腦。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4" name="Text 16"/>
          <p:cNvSpPr/>
          <p:nvPr/>
        </p:nvSpPr>
        <p:spPr>
          <a:xfrm>
            <a:off x="3336131" y="2887861"/>
            <a:ext cx="2471738" cy="424668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清理在公用電腦或他人裝置上留下的登入紀錄。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3336131" y="3359348"/>
            <a:ext cx="3027624" cy="203069"/>
          </a:xfrm>
          <a:prstGeom prst="rect">
            <a:avLst/>
          </a:prstGeom>
          <a:noFill/>
          <a:ln/>
        </p:spPr>
        <p:txBody>
          <a:bodyPr wrap="non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確保只有你目前持有的裝置具備存取權。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26" name="Shape 18"/>
          <p:cNvSpPr/>
          <p:nvPr/>
        </p:nvSpPr>
        <p:spPr>
          <a:xfrm>
            <a:off x="3336131" y="4302323"/>
            <a:ext cx="2471738" cy="412552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27" name="Shape 19"/>
          <p:cNvSpPr/>
          <p:nvPr/>
        </p:nvSpPr>
        <p:spPr>
          <a:xfrm>
            <a:off x="3336131" y="4302323"/>
            <a:ext cx="28575" cy="412552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28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131" y="2587823"/>
            <a:ext cx="100013" cy="150019"/>
          </a:xfrm>
          <a:prstGeom prst="rect">
            <a:avLst/>
          </a:prstGeom>
        </p:spPr>
      </p:pic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131" y="2887861"/>
            <a:ext cx="100013" cy="150019"/>
          </a:xfrm>
          <a:prstGeom prst="rect">
            <a:avLst/>
          </a:prstGeom>
        </p:spPr>
      </p:pic>
      <p:pic>
        <p:nvPicPr>
          <p:cNvPr id="30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6131" y="3359348"/>
            <a:ext cx="100013" cy="150019"/>
          </a:xfrm>
          <a:prstGeom prst="rect">
            <a:avLst/>
          </a:prstGeom>
        </p:spPr>
      </p:pic>
      <p:sp>
        <p:nvSpPr>
          <p:cNvPr id="31" name="Text 20"/>
          <p:cNvSpPr/>
          <p:nvPr/>
        </p:nvSpPr>
        <p:spPr>
          <a:xfrm>
            <a:off x="3479006" y="4445198"/>
            <a:ext cx="218598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SECURE ACCESS POINTS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2" name="Text 21"/>
          <p:cNvSpPr/>
          <p:nvPr/>
        </p:nvSpPr>
        <p:spPr>
          <a:xfrm>
            <a:off x="6386513" y="1285875"/>
            <a:ext cx="2471738" cy="138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900" b="1" kern="0" spc="2" dirty="0">
                <a:solidFill>
                  <a:srgbClr val="F59E0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STEP 03</a:t>
            </a:r>
            <a:endParaRPr lang="en-US" sz="9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3" name="Shape 22"/>
          <p:cNvSpPr/>
          <p:nvPr/>
        </p:nvSpPr>
        <p:spPr>
          <a:xfrm>
            <a:off x="6386513" y="1537692"/>
            <a:ext cx="428625" cy="428625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34" name="Image 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5100" y="1666280"/>
            <a:ext cx="171450" cy="171450"/>
          </a:xfrm>
          <a:prstGeom prst="rect">
            <a:avLst/>
          </a:prstGeom>
        </p:spPr>
      </p:pic>
      <p:sp>
        <p:nvSpPr>
          <p:cNvPr id="35" name="Text 23"/>
          <p:cNvSpPr/>
          <p:nvPr/>
        </p:nvSpPr>
        <p:spPr>
          <a:xfrm>
            <a:off x="6386513" y="2180630"/>
            <a:ext cx="2471738" cy="2462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撤銷第三方應用</a:t>
            </a:r>
            <a:endParaRPr lang="en-US" sz="16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6" name="Text 24"/>
          <p:cNvSpPr/>
          <p:nvPr/>
        </p:nvSpPr>
        <p:spPr>
          <a:xfrm>
            <a:off x="6386513" y="2587823"/>
            <a:ext cx="2471738" cy="424668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檢查哪些 APP 或網站具有你的帳號存取權限。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7" name="Text 25"/>
          <p:cNvSpPr/>
          <p:nvPr/>
        </p:nvSpPr>
        <p:spPr>
          <a:xfrm>
            <a:off x="6386513" y="3059311"/>
            <a:ext cx="2471738" cy="424668"/>
          </a:xfrm>
          <a:prstGeom prst="rect">
            <a:avLst/>
          </a:prstGeom>
          <a:noFill/>
          <a:ln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撤銷不再使用或來源不明的第三方工具授權。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8" name="Text 26"/>
          <p:cNvSpPr/>
          <p:nvPr/>
        </p:nvSpPr>
        <p:spPr>
          <a:xfrm>
            <a:off x="6386513" y="3530798"/>
            <a:ext cx="2719847" cy="203069"/>
          </a:xfrm>
          <a:prstGeom prst="rect">
            <a:avLst/>
          </a:prstGeom>
          <a:noFill/>
          <a:ln/>
        </p:spPr>
        <p:txBody>
          <a:bodyPr wrap="none" lIns="255143" tIns="0" rIns="0" bIns="0" rtlCol="0" anchor="t">
            <a:sp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solidFill>
                  <a:srgbClr val="475569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防止過度授權導致的資料間接外洩。</a:t>
            </a:r>
            <a:endParaRPr lang="en-US" sz="12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sp>
        <p:nvSpPr>
          <p:cNvPr id="39" name="Shape 27"/>
          <p:cNvSpPr/>
          <p:nvPr/>
        </p:nvSpPr>
        <p:spPr>
          <a:xfrm>
            <a:off x="6386513" y="4302323"/>
            <a:ext cx="2471738" cy="412552"/>
          </a:xfrm>
          <a:prstGeom prst="rect">
            <a:avLst/>
          </a:prstGeom>
          <a:solidFill>
            <a:srgbClr val="F8FAFC"/>
          </a:solidFill>
          <a:ln/>
        </p:spPr>
      </p:sp>
      <p:sp>
        <p:nvSpPr>
          <p:cNvPr id="40" name="Shape 28"/>
          <p:cNvSpPr/>
          <p:nvPr/>
        </p:nvSpPr>
        <p:spPr>
          <a:xfrm>
            <a:off x="6386513" y="4302323"/>
            <a:ext cx="28575" cy="412552"/>
          </a:xfrm>
          <a:prstGeom prst="rect">
            <a:avLst/>
          </a:prstGeom>
          <a:solidFill>
            <a:srgbClr val="1E293B"/>
          </a:solidFill>
          <a:ln/>
        </p:spPr>
      </p:sp>
      <p:pic>
        <p:nvPicPr>
          <p:cNvPr id="41" name="Image 10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513" y="2587823"/>
            <a:ext cx="100013" cy="150019"/>
          </a:xfrm>
          <a:prstGeom prst="rect">
            <a:avLst/>
          </a:prstGeom>
        </p:spPr>
      </p:pic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513" y="3059311"/>
            <a:ext cx="100013" cy="150019"/>
          </a:xfrm>
          <a:prstGeom prst="rect">
            <a:avLst/>
          </a:prstGeom>
        </p:spPr>
      </p:pic>
      <p:pic>
        <p:nvPicPr>
          <p:cNvPr id="43" name="Image 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513" y="3530798"/>
            <a:ext cx="100013" cy="150019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6529388" y="4445198"/>
            <a:ext cx="2185988" cy="153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sz="1000" kern="0" spc="1" dirty="0">
                <a:solidFill>
                  <a:srgbClr val="1E293B"/>
                </a:solidFill>
                <a:latin typeface="Cascadia Mono SemiBold" panose="020B0609020000020004" pitchFamily="49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CONTROL INTEGRATIONS</a:t>
            </a:r>
            <a:endParaRPr lang="en-US" sz="1000" dirty="0">
              <a:latin typeface="Cascadia Mono SemiBold" panose="020B0609020000020004" pitchFamily="49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13191</TotalTime>
  <Words>1536</Words>
  <Application>Microsoft Office PowerPoint</Application>
  <PresentationFormat>如螢幕大小 (16:9)</PresentationFormat>
  <Paragraphs>256</Paragraphs>
  <Slides>14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Aptos</vt:lpstr>
      <vt:lpstr>Inter Medium</vt:lpstr>
      <vt:lpstr>Arial</vt:lpstr>
      <vt:lpstr>Calibri</vt:lpstr>
      <vt:lpstr>Cascadia Mono SemiBold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杜若慈</cp:lastModifiedBy>
  <cp:revision>7</cp:revision>
  <dcterms:created xsi:type="dcterms:W3CDTF">2026-04-29T03:45:56Z</dcterms:created>
  <dcterms:modified xsi:type="dcterms:W3CDTF">2026-08-05T02:35:34Z</dcterms:modified>
</cp:coreProperties>
</file>