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165E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7152" autoAdjust="0"/>
  </p:normalViewPr>
  <p:slideViewPr>
    <p:cSldViewPr snapToGrid="0" snapToObjects="1">
      <p:cViewPr varScale="1">
        <p:scale>
          <a:sx n="81" d="100"/>
          <a:sy n="81" d="100"/>
        </p:scale>
        <p:origin x="72" y="5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055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接下來進入密碼安全這個單元。</a:t>
            </a:r>
          </a:p>
          <a:p>
            <a:endParaRPr dirty="0"/>
          </a:p>
          <a:p>
            <a:r>
              <a:rPr dirty="0"/>
              <a:t>密碼是數位世界的第一道防線，但也是最常被忽略的一道。很多人知道密碼很重要，但實際上仍然重複使用、設太短，或直接記在不安全的地方。</a:t>
            </a:r>
          </a:p>
          <a:p>
            <a:endParaRPr dirty="0"/>
          </a:p>
          <a:p>
            <a:r>
              <a:rPr dirty="0"/>
              <a:t>這個單元從攻擊方式、弱密碼的真實風險、密碼句的做法、密碼管理工具，到外洩後的應變，建立完整的密碼保護觀念。</a:t>
            </a:r>
          </a:p>
          <a:p>
            <a:endParaRPr dirty="0"/>
          </a:p>
          <a:p>
            <a:r>
              <a:rPr dirty="0"/>
              <a:t>重點不是叫大家死背一堆亂碼，而是學會用密碼句、避免重複密碼，必要時用密碼管理工具幫你記。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人腦很難記住幾十組又長又不一樣的密碼，這時候密碼管理工具就派上用場了。</a:t>
            </a:r>
          </a:p>
          <a:p>
            <a:endParaRPr dirty="0"/>
          </a:p>
          <a:p>
            <a:r>
              <a:rPr dirty="0"/>
              <a:t>它的功能是：幫你產生 20 碼以上的隨機強密碼、加密保存所有密碼、跨裝置同步，登入時自動填入。你只需要記住一組主密碼，其他全部交給工具。</a:t>
            </a:r>
          </a:p>
          <a:p>
            <a:endParaRPr dirty="0"/>
          </a:p>
          <a:p>
            <a:r>
              <a:rPr dirty="0"/>
              <a:t>常見的選項有 Bitwarden（免費開源，推薦新手）、1Password、LastPass。</a:t>
            </a:r>
          </a:p>
          <a:p>
            <a:endParaRPr dirty="0"/>
          </a:p>
          <a:p>
            <a:r>
              <a:rPr dirty="0"/>
              <a:t>密碼管理工具最大的價值不是方便，而是讓你真正做到每個帳號不同密碼，這才是降低骨牌效應最實際的方式。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很多人會問：把密碼放進一個工具，那個工具被駭了怎麼辦？</a:t>
            </a:r>
          </a:p>
          <a:p>
            <a:endParaRPr dirty="0"/>
          </a:p>
          <a:p>
            <a:r>
              <a:rPr dirty="0"/>
              <a:t>這是合理的擔心，但要比較的基準是：你現在的替代方案是什麼？如果是重複使用弱密碼，那使用加密的密碼管理工具幾乎一定更安全。</a:t>
            </a:r>
          </a:p>
          <a:p>
            <a:endParaRPr dirty="0"/>
          </a:p>
          <a:p>
            <a:r>
              <a:rPr dirty="0"/>
              <a:t>密碼管理工具用零知識加密，也就是服務商的伺服器看不到你的密碼明文，解密只在你的裝置本地端完成。即使服務商資料庫外洩，攻擊者拿到的也是加密資料。</a:t>
            </a:r>
          </a:p>
          <a:p>
            <a:endParaRPr dirty="0"/>
          </a:p>
          <a:p>
            <a:r>
              <a:rPr dirty="0"/>
              <a:t>關鍵是：主密碼要夠強，密碼管理工具本身也要開 2FA。這兩件事做到，它就是一個非常可靠的保護工具。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密碼管理工具的「零知識加密」代表什麼？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服務商的伺服器無法看到你的密碼明文，解密只在你的裝置本地端完成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解析：零知識加密（</a:t>
            </a:r>
            <a:r>
              <a:rPr lang="en-US" altLang="zh-TW" sz="1200" b="0" i="1" dirty="0">
                <a:solidFill>
                  <a:srgbClr val="4E342E"/>
                </a:solidFill>
              </a:rPr>
              <a:t>Zero-Knowledge</a:t>
            </a:r>
            <a:r>
              <a:rPr lang="zh-TW" altLang="en-US" sz="1200" b="0" i="1" dirty="0">
                <a:solidFill>
                  <a:srgbClr val="4E342E"/>
                </a:solidFill>
              </a:rPr>
              <a:t>）讓即使服務商資料庫外洩，攻擊者拿到的也是無法直接使用的加密資料。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266073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接下來進入二階段驗證，也就是 2FA 的單元。</a:t>
            </a:r>
          </a:p>
          <a:p>
            <a:endParaRPr dirty="0"/>
          </a:p>
          <a:p>
            <a:r>
              <a:rPr dirty="0"/>
              <a:t>核心概念很簡單：密碼不能再單獨承擔所有安全責任，我們需要多一道可以證明「真的是本人」的關卡。</a:t>
            </a:r>
          </a:p>
          <a:p>
            <a:endParaRPr dirty="0"/>
          </a:p>
          <a:p>
            <a:r>
              <a:rPr dirty="0"/>
              <a:t>2FA 把帳號從單門鎖升級成雙門鎖。即使第一道密碼被偷，攻擊者還要通過第二道驗證，才能真正進入帳號。</a:t>
            </a:r>
          </a:p>
          <a:p>
            <a:endParaRPr dirty="0"/>
          </a:p>
          <a:p>
            <a:r>
              <a:rPr dirty="0"/>
              <a:t>先問大家：你的 Email、社群或 Apple、Google 帳號，現在有沒有開啟二階段驗證？如果只能先開一個，你會選哪個？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為什麼密碼單獨撐不住，需要 2FA？因為密碼面臨三種越來越大的壓力。</a:t>
            </a:r>
          </a:p>
          <a:p>
            <a:endParaRPr dirty="0"/>
          </a:p>
          <a:p>
            <a:r>
              <a:rPr dirty="0"/>
              <a:t>第一，暴力破解，現代 GPU 每秒可以嘗試幾十億次組合，短密碼很快就被試出來。第二，撞庫攻擊，外洩的帳密清單會被拿來自動測試所有其他平台。第三，大規模資料外洩，每年有大量帳密流入暗網，你可能都不知道某個你用過的網站已經洩漏了。</a:t>
            </a:r>
          </a:p>
          <a:p>
            <a:endParaRPr dirty="0"/>
          </a:p>
          <a:p>
            <a:r>
              <a:rPr dirty="0"/>
              <a:t>在這三種壓力下，密碼被拿到的風險其實不低。2FA 的目的，就是在密碼失守後，還有最後一道防線。</a:t>
            </a:r>
          </a:p>
          <a:p>
            <a:endParaRPr dirty="0"/>
          </a:p>
          <a:p>
            <a:r>
              <a:rPr dirty="0"/>
              <a:t>Email、社群、雲端和金融帳號，請優先開啟驗證器 App 的 2FA。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2FA 的運作方式可以用兩個步驟理解。</a:t>
            </a:r>
          </a:p>
          <a:p>
            <a:endParaRPr dirty="0"/>
          </a:p>
          <a:p>
            <a:r>
              <a:rPr dirty="0"/>
              <a:t>第一步，你輸入帳號和密碼，也就是「你知道的東西」。第二步，系統要求你輸入第二道驗證碼，來自你「擁有的東西」，例如你手機上的驗證器 App、簡訊驗證碼，或硬體金鑰。</a:t>
            </a:r>
          </a:p>
          <a:p>
            <a:endParaRPr dirty="0"/>
          </a:p>
          <a:p>
            <a:r>
              <a:rPr dirty="0"/>
              <a:t>兩者都通過，才授權登入。就算密碼外洩，攻擊者沒有你的手機或金鑰，還是進不來。</a:t>
            </a:r>
          </a:p>
          <a:p>
            <a:endParaRPr dirty="0"/>
          </a:p>
          <a:p>
            <a:r>
              <a:rPr dirty="0"/>
              <a:t>這種設計讓「知道密碼」和「能夠登入」變成兩件事，大幅降低密碼單點外洩的風險。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192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並不是所有 2FA 都一樣，安全程度有差異。</a:t>
            </a:r>
          </a:p>
          <a:p>
            <a:endParaRPr dirty="0"/>
          </a:p>
          <a:p>
            <a:r>
              <a:rPr dirty="0"/>
              <a:t>簡訊驗證碼最方便，但安全性最低，因為有 SIM 卡劫持和簡訊攔截的風險。驗證器 App 安全性明顯更高，是大多數使用者最好的平衡點。硬體金鑰安全性最高，抗釣魚能力最強，但有成本，也需要隨身攜帶。</a:t>
            </a:r>
          </a:p>
          <a:p>
            <a:endParaRPr dirty="0"/>
          </a:p>
          <a:p>
            <a:r>
              <a:rPr dirty="0"/>
              <a:t>實務建議是這樣的：一般帳號至少開簡訊 2FA，這已經比完全沒有好很多；重要帳號，像 Email、銀行、雲端，優先改用驗證器 App；如果是企業帳號或高價值帳號，可以考慮導入硬體金鑰。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驗證器 App 使用的是 TOTP，也就是基於時間的一次性密碼。每 30 秒產生一組新的 6 位數代碼，逾時就自動失效。</a:t>
            </a:r>
          </a:p>
          <a:p>
            <a:endParaRPr dirty="0"/>
          </a:p>
          <a:p>
            <a:r>
              <a:rPr dirty="0"/>
              <a:t>它比簡訊安全的原因是：代碼在你的手機本地端產生，不需要透過電信網路傳送。簡訊在傳輸過程中有被攔截的風險，TOTP 沒有這個問題。</a:t>
            </a:r>
          </a:p>
          <a:p>
            <a:endParaRPr dirty="0"/>
          </a:p>
          <a:p>
            <a:r>
              <a:rPr dirty="0"/>
              <a:t>常見的選項有 Google Authenticator、Microsoft Authenticator 和 Authy。Authy 有多裝置同步功能，對備援管理比較方便。</a:t>
            </a:r>
          </a:p>
          <a:p>
            <a:endParaRPr dirty="0"/>
          </a:p>
          <a:p>
            <a:r>
              <a:rPr dirty="0"/>
              <a:t>在飛機上、沒有網路的情況下，驗證器 App 也能正常產生代碼，這是簡訊驗證碼做不到的。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1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簡訊驗證雖然比沒有 2FA 好，但它有三個盲點要知道。</a:t>
            </a:r>
          </a:p>
          <a:p>
            <a:endParaRPr dirty="0"/>
          </a:p>
          <a:p>
            <a:r>
              <a:rPr dirty="0"/>
              <a:t>第一是 SIM 卡劫持，攻擊者可能冒充本人向電信商補辦門號，把你的號碼轉移到他的 SIM 卡，這樣簡訊就直接傳到他那裡。第二是網路層級攔截，在某些技術條件下，簡訊傳輸可以被攔截。第三是社交工程，假客服打電話來說需要驗證碼，你說出來就全倒了。</a:t>
            </a:r>
          </a:p>
          <a:p>
            <a:endParaRPr dirty="0"/>
          </a:p>
          <a:p>
            <a:r>
              <a:rPr dirty="0"/>
              <a:t>所以：只要平台支援，優先選驗證器 App。簡訊可以當備援，但重要帳號，特別是銀行和 Email，不建議只靠簡訊作為唯一的第二因素。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13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用 Google 帳號示範一遍 2FA 的設定流程，讓大家知道有多快。</a:t>
            </a:r>
          </a:p>
          <a:p>
            <a:endParaRPr dirty="0"/>
          </a:p>
          <a:p>
            <a:r>
              <a:rPr dirty="0"/>
              <a:t>步驟一，登入 Google 帳號，點右上角頭像，進入「管理 Google 帳戶」。步驟二，點「安全性」，找到「兩步驟驗證」，點「開始使用」。步驟三，選擇「驗證器 App」，在手機安裝 Google Authenticator，掃描 QR Code，輸入 6 位數代碼完成綁定。</a:t>
            </a:r>
          </a:p>
          <a:p>
            <a:endParaRPr dirty="0"/>
          </a:p>
          <a:p>
            <a:r>
              <a:rPr dirty="0"/>
              <a:t>整個過程大約五分鐘。</a:t>
            </a:r>
          </a:p>
          <a:p>
            <a:endParaRPr dirty="0"/>
          </a:p>
          <a:p>
            <a:r>
              <a:rPr dirty="0"/>
              <a:t>設定完成後，有一件事很多人忘記做但非常重要：下載備用驗證碼。手機遺失時，備用驗證碼可能是你唯一能登入的方式。請列印或存到安全的離線位置。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32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密碼是你在數位世界的鑰匙。鑰匙被複製，門就開了。</a:t>
            </a:r>
          </a:p>
          <a:p>
            <a:endParaRPr dirty="0"/>
          </a:p>
          <a:p>
            <a:r>
              <a:rPr dirty="0"/>
              <a:t>更重要的是：Email 和雲端帳號的密碼，影響範圍不只是那一個服務，因為大多數其他平台都用 Email 來重設密碼。Email 密碼一旦失守，攻擊者可以重設你幾乎所有帳號的密碼。</a:t>
            </a:r>
          </a:p>
          <a:p>
            <a:endParaRPr dirty="0"/>
          </a:p>
          <a:p>
            <a:r>
              <a:rPr dirty="0"/>
              <a:t>所以 Email 的密碼安全等級，要比你其他任何帳號都高。</a:t>
            </a:r>
          </a:p>
          <a:p>
            <a:endParaRPr dirty="0"/>
          </a:p>
          <a:p>
            <a:r>
              <a:rPr dirty="0"/>
              <a:t>這個單元會帶你建立三個可以執行的習慣：密碼夠長、每個帳號不重複、必要時用密碼管理工具。不需要記住一堆複雜字串，而是用對方法。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驗證器 </a:t>
            </a:r>
            <a:r>
              <a:rPr lang="en-US" altLang="zh-TW" sz="1200" b="0" dirty="0">
                <a:solidFill>
                  <a:srgbClr val="1A237E"/>
                </a:solidFill>
              </a:rPr>
              <a:t>App </a:t>
            </a:r>
            <a:r>
              <a:rPr lang="zh-TW" altLang="en-US" sz="1200" b="0" dirty="0">
                <a:solidFill>
                  <a:srgbClr val="1A237E"/>
                </a:solidFill>
              </a:rPr>
              <a:t>比簡訊 </a:t>
            </a:r>
            <a:r>
              <a:rPr lang="en-US" altLang="zh-TW" sz="1200" b="0" dirty="0">
                <a:solidFill>
                  <a:srgbClr val="1A237E"/>
                </a:solidFill>
              </a:rPr>
              <a:t>2FA </a:t>
            </a:r>
            <a:r>
              <a:rPr lang="zh-TW" altLang="en-US" sz="1200" b="0" dirty="0">
                <a:solidFill>
                  <a:srgbClr val="1A237E"/>
                </a:solidFill>
              </a:rPr>
              <a:t>更安全，主要原因是？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驗證代碼在手機本地端生成，不經過電信網路，不怕簡訊攔截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</a:t>
            </a:r>
            <a:r>
              <a:rPr lang="en-US" altLang="zh-TW" sz="1200" b="0" i="1" dirty="0">
                <a:solidFill>
                  <a:srgbClr val="4E342E"/>
                </a:solidFill>
              </a:rPr>
              <a:t>TOTP</a:t>
            </a:r>
            <a:r>
              <a:rPr lang="zh-TW" altLang="en-US" sz="1200" b="0" i="1" dirty="0">
                <a:solidFill>
                  <a:srgbClr val="4E342E"/>
                </a:solidFill>
              </a:rPr>
              <a:t> 驗證器每 </a:t>
            </a:r>
            <a:r>
              <a:rPr lang="en-US" altLang="zh-TW" sz="1200" b="0" i="1" dirty="0">
                <a:solidFill>
                  <a:srgbClr val="4E342E"/>
                </a:solidFill>
              </a:rPr>
              <a:t>30 </a:t>
            </a:r>
            <a:r>
              <a:rPr lang="zh-TW" altLang="en-US" sz="1200" b="0" i="1" dirty="0">
                <a:solidFill>
                  <a:srgbClr val="4E342E"/>
                </a:solidFill>
              </a:rPr>
              <a:t>秒在本地端生成代碼，不需要傳送，</a:t>
            </a:r>
            <a:r>
              <a:rPr lang="en-US" altLang="zh-TW" sz="1200" b="0" i="1" dirty="0">
                <a:solidFill>
                  <a:srgbClr val="4E342E"/>
                </a:solidFill>
              </a:rPr>
              <a:t>SIM</a:t>
            </a:r>
            <a:r>
              <a:rPr lang="zh-TW" altLang="en-US" sz="1200" b="0" i="1" dirty="0">
                <a:solidFill>
                  <a:srgbClr val="4E342E"/>
                </a:solidFill>
              </a:rPr>
              <a:t> 卡劫持或簡訊攔截對它無效。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2.  </a:t>
            </a:r>
            <a:r>
              <a:rPr lang="zh-TW" altLang="en-US" sz="1200" b="0" dirty="0">
                <a:solidFill>
                  <a:srgbClr val="1A237E"/>
                </a:solidFill>
              </a:rPr>
              <a:t>設定 </a:t>
            </a:r>
            <a:r>
              <a:rPr lang="en-US" altLang="zh-TW" sz="1200" b="0" dirty="0">
                <a:solidFill>
                  <a:srgbClr val="1A237E"/>
                </a:solidFill>
              </a:rPr>
              <a:t>2FA </a:t>
            </a:r>
            <a:r>
              <a:rPr lang="zh-TW" altLang="en-US" sz="1200" b="0" dirty="0">
                <a:solidFill>
                  <a:srgbClr val="1A237E"/>
                </a:solidFill>
              </a:rPr>
              <a:t>後，最容易被忽略但非常重要的一步是？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下載或列印備用驗證碼，存放在安全的離線位置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解析：手機遺失時，備用驗證碼是你唯一能登入的方式。不要只存在同一個帳號的雲端裡，要有離線備份。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36098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如果懷疑密碼外洩，處理順序要快，不能等。</a:t>
            </a:r>
          </a:p>
          <a:p>
            <a:endParaRPr dirty="0"/>
          </a:p>
          <a:p>
            <a:r>
              <a:rPr dirty="0"/>
              <a:t>第一，立即修改受影響帳號的密碼；第二，如果其他平台用過同一組密碼，全部換掉，不能只換一個；第三，強制登出所有裝置，切斷攻擊者現有的登入；第四，開啟 2FA；第五，檢查備援信箱、電話和登入紀錄有沒有被改動。</a:t>
            </a:r>
          </a:p>
          <a:p>
            <a:endParaRPr dirty="0"/>
          </a:p>
          <a:p>
            <a:r>
              <a:rPr dirty="0"/>
              <a:t>如果涉及銀行、電商或政府帳號，同步聯絡客服或相關單位。</a:t>
            </a:r>
          </a:p>
          <a:p>
            <a:endParaRPr dirty="0"/>
          </a:p>
          <a:p>
            <a:r>
              <a:rPr dirty="0"/>
              <a:t>資安事件的止損，最重要的是速度。每多等一分鐘，攻擊者就多一分鐘可以操作你的帳號。平時先熟悉這個流程，真正遇到時才不會慌。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這裡給大家一份可以定期自我檢查的清單。</a:t>
            </a:r>
          </a:p>
          <a:p>
            <a:endParaRPr dirty="0"/>
          </a:p>
          <a:p>
            <a:r>
              <a:rPr dirty="0"/>
              <a:t>每一項都可以問自己：重要帳號密碼有沒有 8 碼以上？每個帳號有沒有用獨立的密碼？Email、銀行、社群這些核心帳號有沒有開 2FA？最近有沒有看過一次登入活動？登入前有沒有確認網址正確？有沒有開始用密碼管理工具？</a:t>
            </a:r>
          </a:p>
          <a:p>
            <a:endParaRPr dirty="0"/>
          </a:p>
          <a:p>
            <a:r>
              <a:rPr dirty="0"/>
              <a:t>這些問題不需要每天做，但每隔一兩個月回來問一次，可以讓你及早發現問題、及早補強。</a:t>
            </a:r>
          </a:p>
          <a:p>
            <a:endParaRPr dirty="0"/>
          </a:p>
          <a:p>
            <a:r>
              <a:rPr dirty="0"/>
              <a:t>資安不是一次性的設定，而是定期回來看一眼的習慣。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密碼安全單元的結論是這樣：資安不只是技術問題，更是習慣問題。</a:t>
            </a:r>
          </a:p>
          <a:p>
            <a:endParaRPr dirty="0"/>
          </a:p>
          <a:p>
            <a:r>
              <a:rPr dirty="0"/>
              <a:t>密碼是第一道防線，卻也是最容易被偷懶對待的一環。很多攻擊成功，不是技術太強，而是我們給了攻擊者太容易進入的門。</a:t>
            </a:r>
          </a:p>
          <a:p>
            <a:endParaRPr dirty="0"/>
          </a:p>
          <a:p>
            <a:r>
              <a:rPr dirty="0"/>
              <a:t>請大家把今天聽到的轉成行動：從最重要的幾個帳號開始，Email、雲端、銀行、社群，修改弱密碼、開啟 2FA、把重複使用的密碼逐步換掉。</a:t>
            </a:r>
          </a:p>
          <a:p>
            <a:endParaRPr dirty="0"/>
          </a:p>
          <a:p>
            <a:r>
              <a:rPr dirty="0"/>
              <a:t>不需要一次做完，但要從今天開始做第一件。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2FA 是保護帳號的利器，但它有一個雙面刃：如果手機遺失、損壞或換機失敗，原本保護你的機制可能變成你自己進不了帳號的障礙。</a:t>
            </a:r>
          </a:p>
          <a:p>
            <a:endParaRPr dirty="0"/>
          </a:p>
          <a:p>
            <a:r>
              <a:rPr dirty="0"/>
              <a:t>解決方法是在設定 2FA 時就把備援準備好。系統會給你一組備用驗證碼，通常是 10 組一次性代碼。請下載或列印，存放在安全的離線位置，例如加密的 USB 或實體保險箱。</a:t>
            </a:r>
          </a:p>
          <a:p>
            <a:endParaRPr dirty="0"/>
          </a:p>
          <a:p>
            <a:r>
              <a:rPr dirty="0"/>
              <a:t>最重要的是：不要只存在你用同一個帳號登入的雲端裡，因為帳號出問題時，雲端也可能同時進不去。</a:t>
            </a:r>
          </a:p>
          <a:p>
            <a:endParaRPr dirty="0"/>
          </a:p>
          <a:p>
            <a:r>
              <a:rPr dirty="0"/>
              <a:t>換手機之前，也要先確認已把驗證器轉移到新手機，不要先清掉舊手機。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7358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2FA 有三個地雷，避開它們才能讓 2FA 真正保護你。</a:t>
            </a:r>
          </a:p>
          <a:p>
            <a:endParaRPr dirty="0"/>
          </a:p>
          <a:p>
            <a:r>
              <a:rPr dirty="0"/>
              <a:t>第一，絕不分享驗證碼。官方客服、銀行、任何人，都不會要你提供驗證碼。有人要你說出來，100% 是詐騙，直接掛電話。第二，換手機前務必先轉移驗證器，再清除舊手機，順序不能反。第三，沒有主動登入卻收到驗證請求，不要按允許，這代表有人拿著你的密碼在嘗試登入，密碼可能已經外洩，要立刻去官方網站改密碼。</a:t>
            </a:r>
          </a:p>
          <a:p>
            <a:endParaRPr dirty="0"/>
          </a:p>
          <a:p>
            <a:r>
              <a:rPr dirty="0"/>
              <a:t>如果突然收到不明的驗證請求，第一步是：直接去官方網站改密碼，然後查看登入紀錄。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93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2FA 不是加分選項，而是現在數位生活的必要防護。</a:t>
            </a:r>
          </a:p>
          <a:p>
            <a:endParaRPr dirty="0"/>
          </a:p>
          <a:p>
            <a:r>
              <a:rPr dirty="0"/>
              <a:t>密碼的防護已不足以應對現代的威脅，我們需要多一道關卡。把所有支援 2FA 的平台都加進來，Email、社群、雲端、銀行、常用購物平台。</a:t>
            </a:r>
          </a:p>
          <a:p>
            <a:endParaRPr dirty="0"/>
          </a:p>
          <a:p>
            <a:r>
              <a:rPr dirty="0"/>
              <a:t>行動的優先順序：先開最重要帳號的 2FA；把簡訊驗證逐步換成驗證器 App；確認備用驗證碼已妥善保存，不在同一個帳號裡。</a:t>
            </a:r>
          </a:p>
          <a:p>
            <a:endParaRPr dirty="0"/>
          </a:p>
          <a:p>
            <a:r>
              <a:rPr dirty="0"/>
              <a:t>這樣才能做到：帳號有保護，但自己不會被鎖在門外。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464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發現密碼可能外洩時，緊急應變的第一步是？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立即修改受影響帳號的密碼，同時更換所有用相同密碼的帳號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解析：資安事件的止損關鍵是速度。每多等一分鐘，攻擊者就多一分鐘可以操作。同一組密碼的帳號全部都要換，不能只換一個。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0055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駭客破解密碼，主要靠四種方法，不是靠「猜」。</a:t>
            </a:r>
          </a:p>
          <a:p>
            <a:endParaRPr dirty="0"/>
          </a:p>
          <a:p>
            <a:r>
              <a:rPr dirty="0"/>
              <a:t>暴力破解，用程式自動嘗試所有字元組合，直到猜中為止；字典攻擊，用預先準備好的常見密碼庫快速比對，123456、password 這類幾乎瞬間就被試出來；釣魚攻擊，做假登入頁面讓你自己把密碼輸進去；資料外洩後的撞庫，拿其他網站洩漏的帳密清單，去嘗試登入你其他的帳號。</a:t>
            </a:r>
          </a:p>
          <a:p>
            <a:endParaRPr dirty="0"/>
          </a:p>
          <a:p>
            <a:r>
              <a:rPr dirty="0"/>
              <a:t>最後這種特別危險，因為你甚至不會知道某個你久沒登入的小論壇已經外洩了。</a:t>
            </a:r>
          </a:p>
          <a:p>
            <a:endParaRPr dirty="0"/>
          </a:p>
          <a:p>
            <a:r>
              <a:rPr dirty="0"/>
              <a:t>這就是為什麼密碼不能重複用：任何一個地方外洩，攻擊者就會拿同一組去試你所有的帳號。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看一個讓人印象深刻的數字：破解「123456」或「password」，需要不到 0.001 秒。現代高階顯示卡每秒可以嘗試三百億次密碼組合。</a:t>
            </a:r>
          </a:p>
          <a:p>
            <a:endParaRPr dirty="0"/>
          </a:p>
          <a:p>
            <a:r>
              <a:rPr dirty="0"/>
              <a:t>這不是要嚇大家，而是讓你理解：弱密碼在現代算力下幾乎等於沒有防線。</a:t>
            </a:r>
          </a:p>
          <a:p>
            <a:endParaRPr dirty="0"/>
          </a:p>
          <a:p>
            <a:r>
              <a:rPr dirty="0"/>
              <a:t>核心觀念是：長度比複雜度更重要。與其設一組很難記的 8 碼複雜密碼，不如設計一組 12 碼以上、好記但不容易猜到的密碼句。每增加一個字元，破解難度是指數級成長，不是線性增加。</a:t>
            </a:r>
          </a:p>
          <a:p>
            <a:endParaRPr dirty="0"/>
          </a:p>
          <a:p>
            <a:r>
              <a:rPr dirty="0"/>
              <a:t>短密碼加大小寫符號，不如長密碼加正常詞組。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列出幾個大家可能正在做、但在威脅帳號安全的密碼習慣。</a:t>
            </a:r>
          </a:p>
          <a:p>
            <a:endParaRPr dirty="0"/>
          </a:p>
          <a:p>
            <a:r>
              <a:rPr dirty="0"/>
              <a:t>使用 123456、password、qwerty 這類常見密碼，是駭客字典的首選。把生日、電話、姓名放進密碼，這些資訊在社群上通常都能找到。跨平台重複使用同一組密碼，是骨牌效應的根源。把密碼記在未加密的手機記事本，或貼在螢幕旁邊的便條紙。在公用電腦儲存密碼。</a:t>
            </a:r>
          </a:p>
          <a:p>
            <a:endParaRPr dirty="0"/>
          </a:p>
          <a:p>
            <a:r>
              <a:rPr dirty="0"/>
              <a:t>最危險的是骨牌效應那個習慣。攻擊者不用攻破你最重要的帳號，他只需要找到你用同一組密碼的任意一個弱點，然後嘗試登入你所有的其他帳號。一個漏掉，全部跟著倒。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「撞庫攻擊」能成功，根本原因是？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使用者在不同平台重複使用同一組帳號密碼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解析：撞庫攻擊利用的是「骨牌效應」：任一小網站外洩，攻擊者拿同一組帳密去試你所有其他帳號。密碼不重複才能根本防禦。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32689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打造強密碼有三個核心原則。</a:t>
            </a:r>
          </a:p>
          <a:p>
            <a:endParaRPr dirty="0"/>
          </a:p>
          <a:p>
            <a:r>
              <a:rPr dirty="0"/>
              <a:t>第一，長度至上：至少 8 碼，往 12 碼以上走，長度是對抗暴力破解最有效的武器。第二，增加複雜度：混合大小寫、數字和符號，避免連續字元或鍵盤排列順序。第三，獨一無二：每個帳號用不同的密碼，這樣任何一個平台外洩，影響只限於那一個帳號。</a:t>
            </a:r>
          </a:p>
          <a:p>
            <a:endParaRPr dirty="0"/>
          </a:p>
          <a:p>
            <a:r>
              <a:rPr dirty="0"/>
              <a:t>可以用風險分級來管理：Email、銀行、雲端、社群這四類帳號用最強的密碼加 2FA；一般低風險的服務，密碼也不應該和重要帳號重複。</a:t>
            </a:r>
          </a:p>
          <a:p>
            <a:endParaRPr dirty="0"/>
          </a:p>
          <a:p>
            <a:r>
              <a:rPr dirty="0"/>
              <a:t>如果記不住那麼多組不同的密碼，密碼管理工具就是答案，後面會介紹。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密碼句的設定方式，示範一遍。</a:t>
            </a:r>
          </a:p>
          <a:p>
            <a:endParaRPr dirty="0"/>
          </a:p>
          <a:p>
            <a:r>
              <a:rPr dirty="0"/>
              <a:t>第一步，想一句你記得住、但別人猜不到的話，例如「我最愛台灣 2026 年！」第二步，把這句話轉成英文或拼音組合，例如 I Love Taiwan 2026。第三步，加入底線、符號和調整大小寫，例如 I_Love_Taiwan_2026!</a:t>
            </a:r>
          </a:p>
          <a:p>
            <a:endParaRPr dirty="0"/>
          </a:p>
          <a:p>
            <a:r>
              <a:rPr dirty="0"/>
              <a:t>這組密碼有 18 個字元，包含大小寫、底線、數字和驚嘆號，破解需要非常長的時間，但你不需要死背。</a:t>
            </a:r>
          </a:p>
          <a:p>
            <a:endParaRPr dirty="0"/>
          </a:p>
          <a:p>
            <a:r>
              <a:rPr dirty="0"/>
              <a:t>每個人可以用這個方法，針對不同帳號設計不同的密碼句，例如用不同的句子代入相同的格式，讓每組密碼都獨立但你記得住。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下列哪一組密碼最符合「打造強密碼三原則」？</a:t>
            </a:r>
          </a:p>
          <a:p>
            <a:r>
              <a:rPr lang="zh-TW" altLang="en-US" b="0" dirty="0"/>
              <a:t>答案 </a:t>
            </a:r>
            <a:r>
              <a:rPr lang="en-US" altLang="zh-TW" sz="1200" b="0" dirty="0">
                <a:solidFill>
                  <a:srgbClr val="1B5E20"/>
                </a:solidFill>
              </a:rPr>
              <a:t>C. I_Study_Security_2026!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解析：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I_Study_Security_2026! 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有長度（超過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12 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碼）、複雜度（大小寫、底線、數字、驚嘆號）、且是獨一的密碼句，完全符合三原則。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738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jpe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943600" cy="2246654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5936456" y="0"/>
            <a:ext cx="7144" cy="224665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1933299"/>
            <a:ext cx="4800600" cy="1615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kern="0" spc="2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SECURITY DEEP DIVE</a:t>
            </a:r>
            <a:endParaRPr lang="en-US" sz="105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14375" y="2222621"/>
            <a:ext cx="4800600" cy="4469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300" b="1" kern="0" spc="-1" dirty="0" err="1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密碼安全</a:t>
            </a:r>
            <a:endParaRPr lang="en-US" sz="33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14375" y="2919886"/>
            <a:ext cx="4800600" cy="531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6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從弱點分析到最強防護守則
打造數位世界的第一道堅實防線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F60C38B1-6E1A-3185-4801-C0906EF3EB27}"/>
              </a:ext>
            </a:extLst>
          </p:cNvPr>
          <p:cNvGrpSpPr/>
          <p:nvPr/>
        </p:nvGrpSpPr>
        <p:grpSpPr>
          <a:xfrm>
            <a:off x="5943600" y="1436919"/>
            <a:ext cx="3200400" cy="2714625"/>
            <a:chOff x="5943600" y="1436919"/>
            <a:chExt cx="3200400" cy="2714625"/>
          </a:xfrm>
        </p:grpSpPr>
        <p:sp>
          <p:nvSpPr>
            <p:cNvPr id="8" name="Shape 5"/>
            <p:cNvSpPr/>
            <p:nvPr/>
          </p:nvSpPr>
          <p:spPr>
            <a:xfrm>
              <a:off x="5943600" y="1436919"/>
              <a:ext cx="3200400" cy="2714625"/>
            </a:xfrm>
            <a:prstGeom prst="rect">
              <a:avLst/>
            </a:prstGeom>
            <a:solidFill>
              <a:srgbClr val="F8FAFC"/>
            </a:solidFill>
            <a:ln/>
          </p:spPr>
        </p:sp>
        <p:pic>
          <p:nvPicPr>
            <p:cNvPr id="9" name="Image 1" descr="preencoded.png"/>
            <p:cNvPicPr>
              <a:picLocks noChangeAspect="1"/>
            </p:cNvPicPr>
            <p:nvPr/>
          </p:nvPicPr>
          <p:blipFill>
            <a:blip r:embed="rId4">
              <a:alphaModFix amt="10000"/>
            </a:blip>
            <a:stretch>
              <a:fillRect/>
            </a:stretch>
          </p:blipFill>
          <p:spPr>
            <a:xfrm rot="-600000">
              <a:off x="6423654" y="3172850"/>
              <a:ext cx="571500" cy="571500"/>
            </a:xfrm>
            <a:prstGeom prst="rect">
              <a:avLst/>
            </a:prstGeom>
          </p:spPr>
        </p:pic>
        <p:sp>
          <p:nvSpPr>
            <p:cNvPr id="10" name="Shape 6"/>
            <p:cNvSpPr/>
            <p:nvPr/>
          </p:nvSpPr>
          <p:spPr>
            <a:xfrm>
              <a:off x="6543675" y="1436919"/>
              <a:ext cx="2000250" cy="2714625"/>
            </a:xfrm>
            <a:prstGeom prst="rect">
              <a:avLst/>
            </a:prstGeom>
            <a:solidFill>
              <a:srgbClr val="FFFFFF"/>
            </a:solidFill>
            <a:ln w="9144">
              <a:solidFill>
                <a:srgbClr val="E2E8F0"/>
              </a:solidFill>
              <a:prstDash val="solid"/>
            </a:ln>
          </p:spPr>
        </p:sp>
        <p:pic>
          <p:nvPicPr>
            <p:cNvPr id="11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86613" y="2059848"/>
              <a:ext cx="714375" cy="714375"/>
            </a:xfrm>
            <a:prstGeom prst="rect">
              <a:avLst/>
            </a:prstGeom>
          </p:spPr>
        </p:pic>
        <p:sp>
          <p:nvSpPr>
            <p:cNvPr id="12" name="Text 7"/>
            <p:cNvSpPr/>
            <p:nvPr/>
          </p:nvSpPr>
          <p:spPr>
            <a:xfrm>
              <a:off x="7167860" y="2988536"/>
              <a:ext cx="751880" cy="45454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ctr">
                <a:lnSpc>
                  <a:spcPct val="112000"/>
                </a:lnSpc>
                <a:buNone/>
              </a:pPr>
              <a:r>
                <a:rPr lang="en-US" sz="900" b="1" dirty="0">
                  <a:solidFill>
                    <a:srgbClr val="0F172A"/>
                  </a:solidFill>
                  <a:latin typeface="Cascadia Mono SemiBold" panose="020B0609020000020004" pitchFamily="49" charset="0"/>
                  <a:ea typeface="Cascadia Mono SemiBold" panose="020B0609020000020004" pitchFamily="49" charset="0"/>
                  <a:cs typeface="Cascadia Mono SemiBold" panose="020B0609020000020004" pitchFamily="49" charset="0"/>
                </a:rPr>
                <a:t>PASSWORD
PROTECTION
GUIDE</a:t>
              </a:r>
              <a:endParaRPr lang="en-US" sz="900" dirty="0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263426"/>
            <a:ext cx="4179094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讓專業工具幫你記住所有密碼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71501" y="1071211"/>
            <a:ext cx="4336256" cy="6007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6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人腦難以記住數十組強大且不同的密碼，這時你需要「密碼管理工具」作為你的數位保險箱。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744D2CFF-93BC-31DA-4A50-8AC067C9ABEF}"/>
              </a:ext>
            </a:extLst>
          </p:cNvPr>
          <p:cNvGrpSpPr/>
          <p:nvPr/>
        </p:nvGrpSpPr>
        <p:grpSpPr>
          <a:xfrm>
            <a:off x="571500" y="2353866"/>
            <a:ext cx="342900" cy="342900"/>
            <a:chOff x="571500" y="2353866"/>
            <a:chExt cx="342900" cy="342900"/>
          </a:xfrm>
        </p:grpSpPr>
        <p:sp>
          <p:nvSpPr>
            <p:cNvPr id="7" name="Shape 4"/>
            <p:cNvSpPr/>
            <p:nvPr/>
          </p:nvSpPr>
          <p:spPr>
            <a:xfrm>
              <a:off x="571500" y="2353866"/>
              <a:ext cx="342900" cy="342900"/>
            </a:xfrm>
            <a:prstGeom prst="rect">
              <a:avLst/>
            </a:prstGeom>
            <a:solidFill>
              <a:srgbClr val="059669"/>
            </a:solidFill>
            <a:ln/>
          </p:spPr>
        </p:sp>
        <p:pic>
          <p:nvPicPr>
            <p:cNvPr id="8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583" y="2453878"/>
              <a:ext cx="160734" cy="142875"/>
            </a:xfrm>
            <a:prstGeom prst="rect">
              <a:avLst/>
            </a:prstGeom>
          </p:spPr>
        </p:pic>
      </p:grpSp>
      <p:sp>
        <p:nvSpPr>
          <p:cNvPr id="9" name="Text 5"/>
          <p:cNvSpPr/>
          <p:nvPr/>
        </p:nvSpPr>
        <p:spPr>
          <a:xfrm>
            <a:off x="1092994" y="2353866"/>
            <a:ext cx="363438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自動產生隨機密碼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092994" y="2639616"/>
            <a:ext cx="4336257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一鍵生成 20 碼以上、包含各種字元的超強密碼，徹底杜絕弱密碼風險。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80A6FBCE-B1A7-0D81-267B-B1ED13779A00}"/>
              </a:ext>
            </a:extLst>
          </p:cNvPr>
          <p:cNvGrpSpPr/>
          <p:nvPr/>
        </p:nvGrpSpPr>
        <p:grpSpPr>
          <a:xfrm>
            <a:off x="571500" y="3084159"/>
            <a:ext cx="342900" cy="342900"/>
            <a:chOff x="571500" y="3025378"/>
            <a:chExt cx="342900" cy="342900"/>
          </a:xfrm>
        </p:grpSpPr>
        <p:sp>
          <p:nvSpPr>
            <p:cNvPr id="11" name="Shape 7"/>
            <p:cNvSpPr/>
            <p:nvPr/>
          </p:nvSpPr>
          <p:spPr>
            <a:xfrm>
              <a:off x="571500" y="3025378"/>
              <a:ext cx="342900" cy="342900"/>
            </a:xfrm>
            <a:prstGeom prst="rect">
              <a:avLst/>
            </a:prstGeom>
            <a:solidFill>
              <a:srgbClr val="059669"/>
            </a:solidFill>
            <a:ln/>
          </p:spPr>
        </p:sp>
        <p:pic>
          <p:nvPicPr>
            <p:cNvPr id="12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2583" y="3125391"/>
              <a:ext cx="160734" cy="142875"/>
            </a:xfrm>
            <a:prstGeom prst="rect">
              <a:avLst/>
            </a:prstGeom>
          </p:spPr>
        </p:pic>
      </p:grpSp>
      <p:sp>
        <p:nvSpPr>
          <p:cNvPr id="13" name="Text 8"/>
          <p:cNvSpPr/>
          <p:nvPr/>
        </p:nvSpPr>
        <p:spPr>
          <a:xfrm>
            <a:off x="1092994" y="3118995"/>
            <a:ext cx="38147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加密儲存與主密碼機制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1092994" y="3404745"/>
            <a:ext cx="3814763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所有密碼皆經過高強度加密，你只需要記住一組「主密碼」即可解鎖所有帳號。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5D796FF0-9572-0AC2-F6E2-62A218FA7334}"/>
              </a:ext>
            </a:extLst>
          </p:cNvPr>
          <p:cNvGrpSpPr/>
          <p:nvPr/>
        </p:nvGrpSpPr>
        <p:grpSpPr>
          <a:xfrm>
            <a:off x="571500" y="3979370"/>
            <a:ext cx="342900" cy="342900"/>
            <a:chOff x="571500" y="3868341"/>
            <a:chExt cx="342900" cy="342900"/>
          </a:xfrm>
        </p:grpSpPr>
        <p:sp>
          <p:nvSpPr>
            <p:cNvPr id="15" name="Shape 10"/>
            <p:cNvSpPr/>
            <p:nvPr/>
          </p:nvSpPr>
          <p:spPr>
            <a:xfrm>
              <a:off x="571500" y="3868341"/>
              <a:ext cx="342900" cy="342900"/>
            </a:xfrm>
            <a:prstGeom prst="rect">
              <a:avLst/>
            </a:prstGeom>
            <a:solidFill>
              <a:srgbClr val="059669"/>
            </a:solidFill>
            <a:ln/>
          </p:spPr>
        </p:sp>
        <p:pic>
          <p:nvPicPr>
            <p:cNvPr id="16" name="Image 3" descr="preencode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1513" y="3968353"/>
              <a:ext cx="142875" cy="142875"/>
            </a:xfrm>
            <a:prstGeom prst="rect">
              <a:avLst/>
            </a:prstGeom>
          </p:spPr>
        </p:pic>
      </p:grpSp>
      <p:sp>
        <p:nvSpPr>
          <p:cNvPr id="17" name="Text 11"/>
          <p:cNvSpPr/>
          <p:nvPr/>
        </p:nvSpPr>
        <p:spPr>
          <a:xfrm>
            <a:off x="1092994" y="3979370"/>
            <a:ext cx="365760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跨裝置同步與自動填入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1092995" y="4265120"/>
            <a:ext cx="4393406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支援手機、電腦與瀏覽器同步，登入網站時自動填入帳密，安全又便利。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Shape 13"/>
          <p:cNvSpPr/>
          <p:nvPr/>
        </p:nvSpPr>
        <p:spPr>
          <a:xfrm>
            <a:off x="5486400" y="857250"/>
            <a:ext cx="3657600" cy="428625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0" name="Text 14"/>
          <p:cNvSpPr/>
          <p:nvPr/>
        </p:nvSpPr>
        <p:spPr>
          <a:xfrm>
            <a:off x="5915025" y="1535376"/>
            <a:ext cx="280035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2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MARKET LEADERS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5915025" y="1805053"/>
            <a:ext cx="2800350" cy="8272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業界推薦
密碼管理工具</a:t>
            </a:r>
            <a:endParaRPr lang="en-US" sz="28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6279356" y="2858030"/>
            <a:ext cx="952184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1Password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6279355" y="3483108"/>
            <a:ext cx="2048215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Bitwarden (開源首選)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6279356" y="4133190"/>
            <a:ext cx="846386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LastPass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431891" y="158229"/>
            <a:ext cx="8572500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密碼管理工具真的安全嗎？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28625" y="635554"/>
            <a:ext cx="8572500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0B05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雖然沒有絕對的安全，但使用加密管理工具遠比「重複使用弱密碼」安全得多。</a:t>
            </a:r>
          </a:p>
        </p:txBody>
      </p:sp>
      <p:sp>
        <p:nvSpPr>
          <p:cNvPr id="7" name="Shape 4"/>
          <p:cNvSpPr/>
          <p:nvPr/>
        </p:nvSpPr>
        <p:spPr>
          <a:xfrm>
            <a:off x="0" y="857250"/>
            <a:ext cx="4568428" cy="34825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8" name="Shape 5"/>
          <p:cNvSpPr/>
          <p:nvPr/>
        </p:nvSpPr>
        <p:spPr>
          <a:xfrm>
            <a:off x="0" y="1198364"/>
            <a:ext cx="4568428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9" name="Text 6"/>
          <p:cNvSpPr/>
          <p:nvPr/>
        </p:nvSpPr>
        <p:spPr>
          <a:xfrm>
            <a:off x="-100165" y="818552"/>
            <a:ext cx="4568428" cy="442172"/>
          </a:xfrm>
          <a:prstGeom prst="rect">
            <a:avLst/>
          </a:prstGeom>
          <a:noFill/>
          <a:ln/>
        </p:spPr>
        <p:txBody>
          <a:bodyPr wrap="square" lIns="510286" tIns="127508" rIns="510286" bIns="127508" rtlCol="0" anchor="t">
            <a:spAutoFit/>
          </a:bodyPr>
          <a:lstStyle/>
          <a:p>
            <a:pPr marL="0" indent="0" algn="l">
              <a:buNone/>
            </a:pPr>
            <a:r>
              <a:rPr lang="en-US" sz="1200" b="1" kern="0" spc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INTERNAL PROTECTION MECHANISMS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428624" y="1803546"/>
            <a:ext cx="314343" cy="28575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243" y="1882127"/>
            <a:ext cx="123772" cy="12858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57250" y="1832121"/>
            <a:ext cx="361101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零知識證明 (Zero-Knowledge)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28624" y="2196452"/>
            <a:ext cx="4082527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服務商在伺服器端完全無法看到你的密碼明文。所有的加密與解密過程都在你的裝置本地端完成。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428624" y="3779686"/>
            <a:ext cx="314343" cy="28575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243" y="3858267"/>
            <a:ext cx="123772" cy="12858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57250" y="3808261"/>
            <a:ext cx="177751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主密碼本地加密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428624" y="4172592"/>
            <a:ext cx="4082527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你的密碼庫是由你的「主密碼」生成的金鑰進行加密。即使服務商的資料庫外洩，駭客拿到的也只是無法破解的亂碼。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4575572" y="857250"/>
            <a:ext cx="4568428" cy="34825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9" name="Shape 14"/>
          <p:cNvSpPr/>
          <p:nvPr/>
        </p:nvSpPr>
        <p:spPr>
          <a:xfrm>
            <a:off x="4575572" y="1198364"/>
            <a:ext cx="4568428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0" name="Text 15"/>
          <p:cNvSpPr/>
          <p:nvPr/>
        </p:nvSpPr>
        <p:spPr>
          <a:xfrm>
            <a:off x="4575572" y="857250"/>
            <a:ext cx="4568428" cy="442172"/>
          </a:xfrm>
          <a:prstGeom prst="rect">
            <a:avLst/>
          </a:prstGeom>
          <a:noFill/>
          <a:ln/>
        </p:spPr>
        <p:txBody>
          <a:bodyPr wrap="square" lIns="510286" tIns="127508" rIns="510286" bIns="127508" rtlCol="0" anchor="t">
            <a:spAutoFit/>
          </a:bodyPr>
          <a:lstStyle/>
          <a:p>
            <a:pPr marL="0" indent="0" algn="l">
              <a:buNone/>
            </a:pPr>
            <a:r>
              <a:rPr lang="en-US" sz="1200" b="1" kern="0" spc="1" dirty="0">
                <a:solidFill>
                  <a:srgbClr val="0F172A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USER SECURITY RESPONSIBILITY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5004196" y="1803546"/>
            <a:ext cx="314343" cy="28575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22" name="Text 17"/>
          <p:cNvSpPr/>
          <p:nvPr/>
        </p:nvSpPr>
        <p:spPr>
          <a:xfrm>
            <a:off x="5432822" y="1832121"/>
            <a:ext cx="3443064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搭配 2FA 是最高準則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5004196" y="2196452"/>
            <a:ext cx="4082527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為你的密碼管理工具本身開啟 </a:t>
            </a:r>
            <a:r>
              <a:rPr lang="en-US" sz="1400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二階段驗證 (2FA)</a:t>
            </a: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。這是防止主密碼不慎外洩時的最後一道防線。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4" name="Shape 19"/>
          <p:cNvSpPr/>
          <p:nvPr/>
        </p:nvSpPr>
        <p:spPr>
          <a:xfrm>
            <a:off x="5004196" y="3779686"/>
            <a:ext cx="314343" cy="285750"/>
          </a:xfrm>
          <a:prstGeom prst="rect">
            <a:avLst/>
          </a:prstGeom>
          <a:solidFill>
            <a:srgbClr val="059669"/>
          </a:solidFill>
          <a:ln/>
        </p:spPr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2777" y="3858267"/>
            <a:ext cx="141455" cy="128588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5432822" y="3808261"/>
            <a:ext cx="203144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主密碼的絕對保護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7" name="Text 21"/>
          <p:cNvSpPr/>
          <p:nvPr/>
        </p:nvSpPr>
        <p:spPr>
          <a:xfrm>
            <a:off x="5004196" y="4172592"/>
            <a:ext cx="4082527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主密碼是你唯一的鑰匙。請務必設定一組極強的密碼句，並確保這組密碼 </a:t>
            </a:r>
            <a:r>
              <a:rPr lang="en-US" sz="1400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絕不與其他任何帳號重複</a:t>
            </a: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31" name="圖形 30" descr="電腦 以實心填滿">
            <a:extLst>
              <a:ext uri="{FF2B5EF4-FFF2-40B4-BE49-F238E27FC236}">
                <a16:creationId xmlns:a16="http://schemas.microsoft.com/office/drawing/2014/main" id="{520785E7-69F1-A642-23BA-2BC819FCE8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41089" y="1848194"/>
            <a:ext cx="233175" cy="21196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3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8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密碼管理工具的「零知識加密」代表什麼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44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工具完全不記住任何密碼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71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服務商的伺服器無法看到你的密碼明文，解密只在你的裝置本地端完成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9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只有你知道自己的密碼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25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加密需要零次運算所以很快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540000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解析：零知識加密（Zero-Knowledge）讓即使服務商資料庫外洩，攻擊者拿到的也是無法直接使用的加密資料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59511E82-E744-B698-4C0C-4A159D704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4375" y="1619790"/>
            <a:ext cx="4343400" cy="107722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700" kern="0" spc="4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MODULE 05 — ADVANCED VERIFICATION</a:t>
            </a:r>
            <a:endParaRPr lang="en-US" sz="7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14375" y="1889467"/>
            <a:ext cx="4343400" cy="4469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300" b="1" kern="0" spc="-1" dirty="0" err="1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二階段驗證</a:t>
            </a:r>
            <a:r>
              <a:rPr lang="en-US" sz="3300" b="1" kern="0" spc="-1" dirty="0">
                <a:solidFill>
                  <a:srgbClr val="F8FAFC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sz="3300" b="1" kern="0" spc="-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(2FA)</a:t>
            </a:r>
            <a:endParaRPr lang="en-US" sz="33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14375" y="2769964"/>
            <a:ext cx="3571875" cy="531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打造帳號防彈衣：
全面解讀 2FA 運作與防護實戰</a:t>
            </a:r>
          </a:p>
        </p:txBody>
      </p:sp>
      <p:sp>
        <p:nvSpPr>
          <p:cNvPr id="6" name="Shape 10">
            <a:extLst>
              <a:ext uri="{FF2B5EF4-FFF2-40B4-BE49-F238E27FC236}">
                <a16:creationId xmlns:a16="http://schemas.microsoft.com/office/drawing/2014/main" id="{36DC5B78-E4E5-FD4E-A110-3F76F3160C19}"/>
              </a:ext>
            </a:extLst>
          </p:cNvPr>
          <p:cNvSpPr/>
          <p:nvPr/>
        </p:nvSpPr>
        <p:spPr>
          <a:xfrm>
            <a:off x="5486400" y="1050636"/>
            <a:ext cx="3657600" cy="2786063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Shape 15">
            <a:extLst>
              <a:ext uri="{FF2B5EF4-FFF2-40B4-BE49-F238E27FC236}">
                <a16:creationId xmlns:a16="http://schemas.microsoft.com/office/drawing/2014/main" id="{3201FC96-813F-6352-D769-9CEAEDFEFDC6}"/>
              </a:ext>
            </a:extLst>
          </p:cNvPr>
          <p:cNvSpPr/>
          <p:nvPr/>
        </p:nvSpPr>
        <p:spPr>
          <a:xfrm>
            <a:off x="6088121" y="1328534"/>
            <a:ext cx="2348252" cy="2141082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</p:sp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8F09CAC7-CD50-B2FB-4CE2-111E88C86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282" y="1955930"/>
            <a:ext cx="603836" cy="805115"/>
          </a:xfrm>
          <a:prstGeom prst="rect">
            <a:avLst/>
          </a:prstGeom>
        </p:spPr>
      </p:pic>
      <p:sp>
        <p:nvSpPr>
          <p:cNvPr id="9" name="Text 16">
            <a:extLst>
              <a:ext uri="{FF2B5EF4-FFF2-40B4-BE49-F238E27FC236}">
                <a16:creationId xmlns:a16="http://schemas.microsoft.com/office/drawing/2014/main" id="{DD70A46E-1B92-26E9-1F6D-6C280DFFC028}"/>
              </a:ext>
            </a:extLst>
          </p:cNvPr>
          <p:cNvSpPr/>
          <p:nvPr/>
        </p:nvSpPr>
        <p:spPr>
          <a:xfrm>
            <a:off x="7013282" y="2927434"/>
            <a:ext cx="641201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二階段驗證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3" name="Text 19"/>
          <p:cNvSpPr/>
          <p:nvPr/>
        </p:nvSpPr>
        <p:spPr>
          <a:xfrm>
            <a:off x="1214438" y="3368194"/>
            <a:ext cx="65" cy="181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endParaRPr lang="en-US" sz="1000" dirty="0"/>
          </a:p>
        </p:txBody>
      </p:sp>
      <p:sp>
        <p:nvSpPr>
          <p:cNvPr id="31" name="Shape 26"/>
          <p:cNvSpPr/>
          <p:nvPr/>
        </p:nvSpPr>
        <p:spPr>
          <a:xfrm>
            <a:off x="5963807" y="1361582"/>
            <a:ext cx="7144" cy="3781918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40" name="Text 2">
            <a:extLst>
              <a:ext uri="{FF2B5EF4-FFF2-40B4-BE49-F238E27FC236}">
                <a16:creationId xmlns:a16="http://schemas.microsoft.com/office/drawing/2014/main" id="{CEF598BD-34CD-4E85-F74F-B9765B85A540}"/>
              </a:ext>
            </a:extLst>
          </p:cNvPr>
          <p:cNvSpPr/>
          <p:nvPr/>
        </p:nvSpPr>
        <p:spPr>
          <a:xfrm>
            <a:off x="571499" y="263426"/>
            <a:ext cx="7070271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傳統密碼防線的崩潰：為什麼你需要 2FA？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41" name="Shape 3">
            <a:extLst>
              <a:ext uri="{FF2B5EF4-FFF2-40B4-BE49-F238E27FC236}">
                <a16:creationId xmlns:a16="http://schemas.microsoft.com/office/drawing/2014/main" id="{F0FEAC25-DFF1-D73E-871D-F7D5B1E680B3}"/>
              </a:ext>
            </a:extLst>
          </p:cNvPr>
          <p:cNvSpPr/>
          <p:nvPr/>
        </p:nvSpPr>
        <p:spPr>
          <a:xfrm>
            <a:off x="357188" y="1285875"/>
            <a:ext cx="457200" cy="457200"/>
          </a:xfrm>
          <a:prstGeom prst="rect">
            <a:avLst/>
          </a:prstGeom>
          <a:solidFill>
            <a:schemeClr val="bg1"/>
          </a:solidFill>
          <a:ln w="9144">
            <a:solidFill>
              <a:srgbClr val="22D3EE"/>
            </a:solidFill>
            <a:prstDash val="solid"/>
          </a:ln>
        </p:spPr>
      </p:sp>
      <p:pic>
        <p:nvPicPr>
          <p:cNvPr id="42" name="Image 1" descr="preencoded.png">
            <a:extLst>
              <a:ext uri="{FF2B5EF4-FFF2-40B4-BE49-F238E27FC236}">
                <a16:creationId xmlns:a16="http://schemas.microsoft.com/office/drawing/2014/main" id="{BE514E76-B995-78BC-5131-A2D9FF291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1414463"/>
            <a:ext cx="200025" cy="200025"/>
          </a:xfrm>
          <a:prstGeom prst="rect">
            <a:avLst/>
          </a:prstGeom>
        </p:spPr>
      </p:pic>
      <p:sp>
        <p:nvSpPr>
          <p:cNvPr id="43" name="Text 4">
            <a:extLst>
              <a:ext uri="{FF2B5EF4-FFF2-40B4-BE49-F238E27FC236}">
                <a16:creationId xmlns:a16="http://schemas.microsoft.com/office/drawing/2014/main" id="{DB69BC2D-F0C5-607A-3C47-37DBEE5894DD}"/>
              </a:ext>
            </a:extLst>
          </p:cNvPr>
          <p:cNvSpPr/>
          <p:nvPr/>
        </p:nvSpPr>
        <p:spPr>
          <a:xfrm>
            <a:off x="357188" y="1957388"/>
            <a:ext cx="2328863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暴力破解攻擊</a:t>
            </a:r>
            <a:endParaRPr lang="en-US" sz="2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44" name="Text 5">
            <a:extLst>
              <a:ext uri="{FF2B5EF4-FFF2-40B4-BE49-F238E27FC236}">
                <a16:creationId xmlns:a16="http://schemas.microsoft.com/office/drawing/2014/main" id="{EC2F26C5-6422-5E76-FF6A-8D049244C51E}"/>
              </a:ext>
            </a:extLst>
          </p:cNvPr>
          <p:cNvSpPr/>
          <p:nvPr/>
        </p:nvSpPr>
        <p:spPr>
          <a:xfrm>
            <a:off x="285344" y="2348508"/>
            <a:ext cx="2328863" cy="52565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現代 GPU 的運算能力可每秒嘗試數十億次組合。</a:t>
            </a:r>
          </a:p>
        </p:txBody>
      </p:sp>
      <p:sp>
        <p:nvSpPr>
          <p:cNvPr id="45" name="Text 6">
            <a:extLst>
              <a:ext uri="{FF2B5EF4-FFF2-40B4-BE49-F238E27FC236}">
                <a16:creationId xmlns:a16="http://schemas.microsoft.com/office/drawing/2014/main" id="{723F7817-AA7E-E62C-B77B-3D3C66C89FAE}"/>
              </a:ext>
            </a:extLst>
          </p:cNvPr>
          <p:cNvSpPr/>
          <p:nvPr/>
        </p:nvSpPr>
        <p:spPr>
          <a:xfrm>
            <a:off x="285344" y="2913176"/>
            <a:ext cx="2328863" cy="52565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常見的 8 碼弱密碼可在極短時間內被攻破。</a:t>
            </a:r>
          </a:p>
        </p:txBody>
      </p:sp>
      <p:sp>
        <p:nvSpPr>
          <p:cNvPr id="46" name="Text 7">
            <a:extLst>
              <a:ext uri="{FF2B5EF4-FFF2-40B4-BE49-F238E27FC236}">
                <a16:creationId xmlns:a16="http://schemas.microsoft.com/office/drawing/2014/main" id="{B8592D58-38AF-F6AE-ECFE-24C4117EBF07}"/>
              </a:ext>
            </a:extLst>
          </p:cNvPr>
          <p:cNvSpPr/>
          <p:nvPr/>
        </p:nvSpPr>
        <p:spPr>
          <a:xfrm>
            <a:off x="285344" y="3538802"/>
            <a:ext cx="3403368" cy="249877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自動化工具會掃描所有可能的字元組合。</a:t>
            </a:r>
          </a:p>
        </p:txBody>
      </p:sp>
      <p:sp>
        <p:nvSpPr>
          <p:cNvPr id="47" name="Shape 8">
            <a:extLst>
              <a:ext uri="{FF2B5EF4-FFF2-40B4-BE49-F238E27FC236}">
                <a16:creationId xmlns:a16="http://schemas.microsoft.com/office/drawing/2014/main" id="{D890B773-5726-76DD-9925-203F086980CD}"/>
              </a:ext>
            </a:extLst>
          </p:cNvPr>
          <p:cNvSpPr/>
          <p:nvPr/>
        </p:nvSpPr>
        <p:spPr>
          <a:xfrm>
            <a:off x="357188" y="4141589"/>
            <a:ext cx="2328863" cy="573286"/>
          </a:xfrm>
          <a:prstGeom prst="rect">
            <a:avLst/>
          </a:prstGeom>
          <a:solidFill>
            <a:srgbClr val="F59E0B">
              <a:alpha val="10000"/>
            </a:srgbClr>
          </a:solidFill>
          <a:ln/>
        </p:spPr>
      </p:sp>
      <p:sp>
        <p:nvSpPr>
          <p:cNvPr id="48" name="Shape 9">
            <a:extLst>
              <a:ext uri="{FF2B5EF4-FFF2-40B4-BE49-F238E27FC236}">
                <a16:creationId xmlns:a16="http://schemas.microsoft.com/office/drawing/2014/main" id="{549BE81C-74B4-6220-0844-7E82A10A8383}"/>
              </a:ext>
            </a:extLst>
          </p:cNvPr>
          <p:cNvSpPr/>
          <p:nvPr/>
        </p:nvSpPr>
        <p:spPr>
          <a:xfrm>
            <a:off x="357188" y="4141589"/>
            <a:ext cx="21431" cy="57328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49" name="Text 13">
            <a:extLst>
              <a:ext uri="{FF2B5EF4-FFF2-40B4-BE49-F238E27FC236}">
                <a16:creationId xmlns:a16="http://schemas.microsoft.com/office/drawing/2014/main" id="{EF3F0686-57D5-D369-00CA-32D8BE7DBF38}"/>
              </a:ext>
            </a:extLst>
          </p:cNvPr>
          <p:cNvSpPr/>
          <p:nvPr/>
        </p:nvSpPr>
        <p:spPr>
          <a:xfrm>
            <a:off x="500063" y="4284464"/>
            <a:ext cx="2043113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9E0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Seconds to Hours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0" name="Text 14">
            <a:extLst>
              <a:ext uri="{FF2B5EF4-FFF2-40B4-BE49-F238E27FC236}">
                <a16:creationId xmlns:a16="http://schemas.microsoft.com/office/drawing/2014/main" id="{D5EC9EDE-005F-2E6C-3134-0351A61BC23B}"/>
              </a:ext>
            </a:extLst>
          </p:cNvPr>
          <p:cNvSpPr/>
          <p:nvPr/>
        </p:nvSpPr>
        <p:spPr>
          <a:xfrm>
            <a:off x="500063" y="4466630"/>
            <a:ext cx="2043113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800" kern="0" spc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TIME TO CRACK 8-CHAR PASSWORD</a:t>
            </a:r>
            <a:endParaRPr lang="en-US" sz="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1" name="Shape 15">
            <a:extLst>
              <a:ext uri="{FF2B5EF4-FFF2-40B4-BE49-F238E27FC236}">
                <a16:creationId xmlns:a16="http://schemas.microsoft.com/office/drawing/2014/main" id="{92B9FFAD-F68D-CBEB-DC54-36BFDB824D2B}"/>
              </a:ext>
            </a:extLst>
          </p:cNvPr>
          <p:cNvSpPr/>
          <p:nvPr/>
        </p:nvSpPr>
        <p:spPr>
          <a:xfrm>
            <a:off x="3407569" y="1285875"/>
            <a:ext cx="457200" cy="457200"/>
          </a:xfrm>
          <a:prstGeom prst="rect">
            <a:avLst/>
          </a:prstGeom>
          <a:solidFill>
            <a:schemeClr val="bg1"/>
          </a:solidFill>
          <a:ln w="9144">
            <a:solidFill>
              <a:srgbClr val="22D3EE"/>
            </a:solidFill>
            <a:prstDash val="solid"/>
          </a:ln>
        </p:spPr>
      </p:sp>
      <p:pic>
        <p:nvPicPr>
          <p:cNvPr id="52" name="Image 2" descr="preencoded.png">
            <a:extLst>
              <a:ext uri="{FF2B5EF4-FFF2-40B4-BE49-F238E27FC236}">
                <a16:creationId xmlns:a16="http://schemas.microsoft.com/office/drawing/2014/main" id="{190BA311-6CBD-8BA8-EA4E-96E66FC37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8658" y="1414463"/>
            <a:ext cx="175022" cy="200025"/>
          </a:xfrm>
          <a:prstGeom prst="rect">
            <a:avLst/>
          </a:prstGeom>
        </p:spPr>
      </p:pic>
      <p:sp>
        <p:nvSpPr>
          <p:cNvPr id="53" name="Shape 20">
            <a:extLst>
              <a:ext uri="{FF2B5EF4-FFF2-40B4-BE49-F238E27FC236}">
                <a16:creationId xmlns:a16="http://schemas.microsoft.com/office/drawing/2014/main" id="{21F2E678-5A60-8669-CC73-FD9F16987A1F}"/>
              </a:ext>
            </a:extLst>
          </p:cNvPr>
          <p:cNvSpPr/>
          <p:nvPr/>
        </p:nvSpPr>
        <p:spPr>
          <a:xfrm>
            <a:off x="3407569" y="4141589"/>
            <a:ext cx="2328863" cy="573286"/>
          </a:xfrm>
          <a:prstGeom prst="rect">
            <a:avLst/>
          </a:prstGeom>
          <a:solidFill>
            <a:srgbClr val="F59E0B">
              <a:alpha val="10000"/>
            </a:srgbClr>
          </a:solidFill>
          <a:ln/>
        </p:spPr>
      </p:sp>
      <p:sp>
        <p:nvSpPr>
          <p:cNvPr id="54" name="Shape 21">
            <a:extLst>
              <a:ext uri="{FF2B5EF4-FFF2-40B4-BE49-F238E27FC236}">
                <a16:creationId xmlns:a16="http://schemas.microsoft.com/office/drawing/2014/main" id="{2A016603-04E7-6D5F-A081-14CB1089F390}"/>
              </a:ext>
            </a:extLst>
          </p:cNvPr>
          <p:cNvSpPr/>
          <p:nvPr/>
        </p:nvSpPr>
        <p:spPr>
          <a:xfrm>
            <a:off x="3407569" y="4141589"/>
            <a:ext cx="21431" cy="57328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55" name="Text 25">
            <a:extLst>
              <a:ext uri="{FF2B5EF4-FFF2-40B4-BE49-F238E27FC236}">
                <a16:creationId xmlns:a16="http://schemas.microsoft.com/office/drawing/2014/main" id="{175E2BAD-6187-39E9-F8DB-BE9936544695}"/>
              </a:ext>
            </a:extLst>
          </p:cNvPr>
          <p:cNvSpPr/>
          <p:nvPr/>
        </p:nvSpPr>
        <p:spPr>
          <a:xfrm>
            <a:off x="3550444" y="4284464"/>
            <a:ext cx="2043113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9E0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Billions+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6" name="Text 26">
            <a:extLst>
              <a:ext uri="{FF2B5EF4-FFF2-40B4-BE49-F238E27FC236}">
                <a16:creationId xmlns:a16="http://schemas.microsoft.com/office/drawing/2014/main" id="{D1E434D7-3C7F-31A9-13B6-141E9504A8EB}"/>
              </a:ext>
            </a:extLst>
          </p:cNvPr>
          <p:cNvSpPr/>
          <p:nvPr/>
        </p:nvSpPr>
        <p:spPr>
          <a:xfrm>
            <a:off x="3550444" y="4526332"/>
            <a:ext cx="2043113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800" kern="0" spc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CREDENTIALS LEAKED ANNUALLY</a:t>
            </a:r>
            <a:endParaRPr lang="en-US" sz="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7" name="Shape 27">
            <a:extLst>
              <a:ext uri="{FF2B5EF4-FFF2-40B4-BE49-F238E27FC236}">
                <a16:creationId xmlns:a16="http://schemas.microsoft.com/office/drawing/2014/main" id="{CF81D7B5-5303-61B5-2D65-78D6AB538E3F}"/>
              </a:ext>
            </a:extLst>
          </p:cNvPr>
          <p:cNvSpPr/>
          <p:nvPr/>
        </p:nvSpPr>
        <p:spPr>
          <a:xfrm>
            <a:off x="6457950" y="1285875"/>
            <a:ext cx="457200" cy="457200"/>
          </a:xfrm>
          <a:prstGeom prst="rect">
            <a:avLst/>
          </a:prstGeom>
          <a:solidFill>
            <a:schemeClr val="bg1"/>
          </a:solidFill>
          <a:ln w="9144">
            <a:solidFill>
              <a:srgbClr val="22D3EE"/>
            </a:solidFill>
            <a:prstDash val="solid"/>
          </a:ln>
        </p:spPr>
      </p:sp>
      <p:sp>
        <p:nvSpPr>
          <p:cNvPr id="58" name="Text 28">
            <a:extLst>
              <a:ext uri="{FF2B5EF4-FFF2-40B4-BE49-F238E27FC236}">
                <a16:creationId xmlns:a16="http://schemas.microsoft.com/office/drawing/2014/main" id="{20CFDC81-C027-B9AB-28E2-A2BEE83FB920}"/>
              </a:ext>
            </a:extLst>
          </p:cNvPr>
          <p:cNvSpPr/>
          <p:nvPr/>
        </p:nvSpPr>
        <p:spPr>
          <a:xfrm>
            <a:off x="6457950" y="1957388"/>
            <a:ext cx="2328863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撞庫攻擊風險</a:t>
            </a:r>
            <a:endParaRPr lang="en-US" sz="2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9" name="Text 29">
            <a:extLst>
              <a:ext uri="{FF2B5EF4-FFF2-40B4-BE49-F238E27FC236}">
                <a16:creationId xmlns:a16="http://schemas.microsoft.com/office/drawing/2014/main" id="{EB8EC8EF-138A-E13A-38D3-1E39B9C4762F}"/>
              </a:ext>
            </a:extLst>
          </p:cNvPr>
          <p:cNvSpPr/>
          <p:nvPr/>
        </p:nvSpPr>
        <p:spPr>
          <a:xfrm>
            <a:off x="6386106" y="2348508"/>
            <a:ext cx="2328863" cy="52565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駭客利用外洩的密碼清單，自動嘗試登入其他平台。</a:t>
            </a:r>
          </a:p>
        </p:txBody>
      </p:sp>
      <p:sp>
        <p:nvSpPr>
          <p:cNvPr id="60" name="Text 30">
            <a:extLst>
              <a:ext uri="{FF2B5EF4-FFF2-40B4-BE49-F238E27FC236}">
                <a16:creationId xmlns:a16="http://schemas.microsoft.com/office/drawing/2014/main" id="{73150E7D-B318-9A79-CDC7-F7EF3602D9D0}"/>
              </a:ext>
            </a:extLst>
          </p:cNvPr>
          <p:cNvSpPr/>
          <p:nvPr/>
        </p:nvSpPr>
        <p:spPr>
          <a:xfrm>
            <a:off x="6386106" y="2913176"/>
            <a:ext cx="2328863" cy="52565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只要你重複使用密碼，單點突破即全盤淪陷。</a:t>
            </a:r>
          </a:p>
        </p:txBody>
      </p:sp>
      <p:sp>
        <p:nvSpPr>
          <p:cNvPr id="61" name="Text 31">
            <a:extLst>
              <a:ext uri="{FF2B5EF4-FFF2-40B4-BE49-F238E27FC236}">
                <a16:creationId xmlns:a16="http://schemas.microsoft.com/office/drawing/2014/main" id="{48C1CC90-BD51-2541-AEFB-84B8424E7D6B}"/>
              </a:ext>
            </a:extLst>
          </p:cNvPr>
          <p:cNvSpPr/>
          <p:nvPr/>
        </p:nvSpPr>
        <p:spPr>
          <a:xfrm>
            <a:off x="6386106" y="3538802"/>
            <a:ext cx="2715032" cy="52565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這是目前最普遍且成功的帳號入侵手段。</a:t>
            </a:r>
          </a:p>
        </p:txBody>
      </p:sp>
      <p:sp>
        <p:nvSpPr>
          <p:cNvPr id="62" name="Shape 32">
            <a:extLst>
              <a:ext uri="{FF2B5EF4-FFF2-40B4-BE49-F238E27FC236}">
                <a16:creationId xmlns:a16="http://schemas.microsoft.com/office/drawing/2014/main" id="{83D9BFA9-50F4-B52B-B1D9-864C0151524A}"/>
              </a:ext>
            </a:extLst>
          </p:cNvPr>
          <p:cNvSpPr/>
          <p:nvPr/>
        </p:nvSpPr>
        <p:spPr>
          <a:xfrm>
            <a:off x="6457950" y="4141589"/>
            <a:ext cx="2328863" cy="573286"/>
          </a:xfrm>
          <a:prstGeom prst="rect">
            <a:avLst/>
          </a:prstGeom>
          <a:solidFill>
            <a:srgbClr val="F59E0B">
              <a:alpha val="10000"/>
            </a:srgbClr>
          </a:solidFill>
          <a:ln/>
        </p:spPr>
      </p:sp>
      <p:sp>
        <p:nvSpPr>
          <p:cNvPr id="63" name="Shape 33">
            <a:extLst>
              <a:ext uri="{FF2B5EF4-FFF2-40B4-BE49-F238E27FC236}">
                <a16:creationId xmlns:a16="http://schemas.microsoft.com/office/drawing/2014/main" id="{0A080E4B-E089-0279-4D0E-A3F085121C28}"/>
              </a:ext>
            </a:extLst>
          </p:cNvPr>
          <p:cNvSpPr/>
          <p:nvPr/>
        </p:nvSpPr>
        <p:spPr>
          <a:xfrm>
            <a:off x="6457950" y="4141589"/>
            <a:ext cx="21431" cy="57328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64" name="Text 37">
            <a:extLst>
              <a:ext uri="{FF2B5EF4-FFF2-40B4-BE49-F238E27FC236}">
                <a16:creationId xmlns:a16="http://schemas.microsoft.com/office/drawing/2014/main" id="{94A176A1-DB2B-A887-8C2D-03AE0F5C1133}"/>
              </a:ext>
            </a:extLst>
          </p:cNvPr>
          <p:cNvSpPr/>
          <p:nvPr/>
        </p:nvSpPr>
        <p:spPr>
          <a:xfrm>
            <a:off x="6686550" y="4284464"/>
            <a:ext cx="2043113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9E0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Credential Stuffing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5" name="Text 38">
            <a:extLst>
              <a:ext uri="{FF2B5EF4-FFF2-40B4-BE49-F238E27FC236}">
                <a16:creationId xmlns:a16="http://schemas.microsoft.com/office/drawing/2014/main" id="{25D466AA-06CC-6A75-FA44-8776204259CA}"/>
              </a:ext>
            </a:extLst>
          </p:cNvPr>
          <p:cNvSpPr/>
          <p:nvPr/>
        </p:nvSpPr>
        <p:spPr>
          <a:xfrm>
            <a:off x="6718445" y="4529156"/>
            <a:ext cx="2043113" cy="123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800" kern="0" spc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MOST COMMON BREACH VECTOR</a:t>
            </a:r>
            <a:endParaRPr lang="en-US" sz="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0" name="Text 17">
            <a:extLst>
              <a:ext uri="{FF2B5EF4-FFF2-40B4-BE49-F238E27FC236}">
                <a16:creationId xmlns:a16="http://schemas.microsoft.com/office/drawing/2014/main" id="{0197000A-E29E-C054-4F85-A080F1C82F27}"/>
              </a:ext>
            </a:extLst>
          </p:cNvPr>
          <p:cNvSpPr/>
          <p:nvPr/>
        </p:nvSpPr>
        <p:spPr>
          <a:xfrm>
            <a:off x="3335725" y="2348508"/>
            <a:ext cx="2328863" cy="52565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每年全球有數十億筆帳密資料從大型平台流出。</a:t>
            </a:r>
          </a:p>
        </p:txBody>
      </p:sp>
      <p:sp>
        <p:nvSpPr>
          <p:cNvPr id="71" name="Text 18">
            <a:extLst>
              <a:ext uri="{FF2B5EF4-FFF2-40B4-BE49-F238E27FC236}">
                <a16:creationId xmlns:a16="http://schemas.microsoft.com/office/drawing/2014/main" id="{8061071F-FD50-66E2-FA1A-C76A37B8E98F}"/>
              </a:ext>
            </a:extLst>
          </p:cNvPr>
          <p:cNvSpPr/>
          <p:nvPr/>
        </p:nvSpPr>
        <p:spPr>
          <a:xfrm>
            <a:off x="3335725" y="2913176"/>
            <a:ext cx="2328863" cy="80143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外洩的資料會在暗網 (Dark Web) 被打包販售。</a:t>
            </a:r>
          </a:p>
        </p:txBody>
      </p:sp>
      <p:sp>
        <p:nvSpPr>
          <p:cNvPr id="72" name="Text 19">
            <a:extLst>
              <a:ext uri="{FF2B5EF4-FFF2-40B4-BE49-F238E27FC236}">
                <a16:creationId xmlns:a16="http://schemas.microsoft.com/office/drawing/2014/main" id="{3E3ACB58-1547-0731-8CC6-94FC2145519C}"/>
              </a:ext>
            </a:extLst>
          </p:cNvPr>
          <p:cNvSpPr/>
          <p:nvPr/>
        </p:nvSpPr>
        <p:spPr>
          <a:xfrm>
            <a:off x="3335725" y="3538802"/>
            <a:ext cx="2328863" cy="525657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你的密碼可能早已不是秘密，而是公開資訊。</a:t>
            </a:r>
          </a:p>
        </p:txBody>
      </p:sp>
      <p:sp>
        <p:nvSpPr>
          <p:cNvPr id="73" name="Text 10">
            <a:extLst>
              <a:ext uri="{FF2B5EF4-FFF2-40B4-BE49-F238E27FC236}">
                <a16:creationId xmlns:a16="http://schemas.microsoft.com/office/drawing/2014/main" id="{143AC73C-BB4B-E0F3-C95E-2CA99D0E2289}"/>
              </a:ext>
            </a:extLst>
          </p:cNvPr>
          <p:cNvSpPr/>
          <p:nvPr/>
        </p:nvSpPr>
        <p:spPr>
          <a:xfrm>
            <a:off x="285344" y="2390145"/>
            <a:ext cx="84960" cy="1445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00" dirty="0">
                <a:solidFill>
                  <a:srgbClr val="F59E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▶</a:t>
            </a:r>
            <a:endParaRPr lang="en-US" sz="800" dirty="0"/>
          </a:p>
        </p:txBody>
      </p:sp>
      <p:sp>
        <p:nvSpPr>
          <p:cNvPr id="74" name="Text 11">
            <a:extLst>
              <a:ext uri="{FF2B5EF4-FFF2-40B4-BE49-F238E27FC236}">
                <a16:creationId xmlns:a16="http://schemas.microsoft.com/office/drawing/2014/main" id="{B84D3DC7-1D36-3821-7964-9573F21684C1}"/>
              </a:ext>
            </a:extLst>
          </p:cNvPr>
          <p:cNvSpPr/>
          <p:nvPr/>
        </p:nvSpPr>
        <p:spPr>
          <a:xfrm>
            <a:off x="285344" y="2841596"/>
            <a:ext cx="84960" cy="1445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00" dirty="0">
                <a:solidFill>
                  <a:srgbClr val="F59E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▶</a:t>
            </a:r>
            <a:endParaRPr lang="en-US" sz="800" dirty="0"/>
          </a:p>
        </p:txBody>
      </p:sp>
      <p:sp>
        <p:nvSpPr>
          <p:cNvPr id="75" name="Text 12">
            <a:extLst>
              <a:ext uri="{FF2B5EF4-FFF2-40B4-BE49-F238E27FC236}">
                <a16:creationId xmlns:a16="http://schemas.microsoft.com/office/drawing/2014/main" id="{948F669D-92AF-DFF4-10F0-8FEB695DBE36}"/>
              </a:ext>
            </a:extLst>
          </p:cNvPr>
          <p:cNvSpPr/>
          <p:nvPr/>
        </p:nvSpPr>
        <p:spPr>
          <a:xfrm>
            <a:off x="285344" y="3293048"/>
            <a:ext cx="84960" cy="1445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00" dirty="0">
                <a:solidFill>
                  <a:srgbClr val="F59E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▶</a:t>
            </a:r>
            <a:endParaRPr lang="en-US" sz="800" dirty="0"/>
          </a:p>
        </p:txBody>
      </p:sp>
      <p:sp>
        <p:nvSpPr>
          <p:cNvPr id="76" name="Text 22">
            <a:extLst>
              <a:ext uri="{FF2B5EF4-FFF2-40B4-BE49-F238E27FC236}">
                <a16:creationId xmlns:a16="http://schemas.microsoft.com/office/drawing/2014/main" id="{A04E15B0-6CF1-8167-0EB4-189A34542B67}"/>
              </a:ext>
            </a:extLst>
          </p:cNvPr>
          <p:cNvSpPr/>
          <p:nvPr/>
        </p:nvSpPr>
        <p:spPr>
          <a:xfrm>
            <a:off x="3335725" y="2390145"/>
            <a:ext cx="84960" cy="1445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00" dirty="0">
                <a:solidFill>
                  <a:srgbClr val="F59E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▶</a:t>
            </a:r>
            <a:endParaRPr lang="en-US" sz="800" dirty="0"/>
          </a:p>
        </p:txBody>
      </p:sp>
      <p:sp>
        <p:nvSpPr>
          <p:cNvPr id="77" name="Text 23">
            <a:extLst>
              <a:ext uri="{FF2B5EF4-FFF2-40B4-BE49-F238E27FC236}">
                <a16:creationId xmlns:a16="http://schemas.microsoft.com/office/drawing/2014/main" id="{C9ED8A58-5594-D094-7B18-B631E37D4B5E}"/>
              </a:ext>
            </a:extLst>
          </p:cNvPr>
          <p:cNvSpPr/>
          <p:nvPr/>
        </p:nvSpPr>
        <p:spPr>
          <a:xfrm>
            <a:off x="3335725" y="2841596"/>
            <a:ext cx="84960" cy="1445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00" dirty="0">
                <a:solidFill>
                  <a:srgbClr val="F59E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▶</a:t>
            </a:r>
            <a:endParaRPr lang="en-US" sz="800" dirty="0"/>
          </a:p>
        </p:txBody>
      </p:sp>
      <p:sp>
        <p:nvSpPr>
          <p:cNvPr id="78" name="Text 24">
            <a:extLst>
              <a:ext uri="{FF2B5EF4-FFF2-40B4-BE49-F238E27FC236}">
                <a16:creationId xmlns:a16="http://schemas.microsoft.com/office/drawing/2014/main" id="{DD2AE296-19D6-8BAD-E7C4-4D5260C1D154}"/>
              </a:ext>
            </a:extLst>
          </p:cNvPr>
          <p:cNvSpPr/>
          <p:nvPr/>
        </p:nvSpPr>
        <p:spPr>
          <a:xfrm>
            <a:off x="3335725" y="3293048"/>
            <a:ext cx="84960" cy="1445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00" dirty="0">
                <a:solidFill>
                  <a:srgbClr val="F59E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▶</a:t>
            </a:r>
            <a:endParaRPr lang="en-US" sz="800" dirty="0"/>
          </a:p>
        </p:txBody>
      </p:sp>
      <p:sp>
        <p:nvSpPr>
          <p:cNvPr id="79" name="Text 34">
            <a:extLst>
              <a:ext uri="{FF2B5EF4-FFF2-40B4-BE49-F238E27FC236}">
                <a16:creationId xmlns:a16="http://schemas.microsoft.com/office/drawing/2014/main" id="{47F8CE8D-16DB-2C44-A163-561640CCD186}"/>
              </a:ext>
            </a:extLst>
          </p:cNvPr>
          <p:cNvSpPr/>
          <p:nvPr/>
        </p:nvSpPr>
        <p:spPr>
          <a:xfrm>
            <a:off x="6386106" y="2390145"/>
            <a:ext cx="84960" cy="1445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00" dirty="0">
                <a:solidFill>
                  <a:srgbClr val="F59E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▶</a:t>
            </a:r>
            <a:endParaRPr lang="en-US" sz="800" dirty="0"/>
          </a:p>
        </p:txBody>
      </p:sp>
      <p:sp>
        <p:nvSpPr>
          <p:cNvPr id="80" name="Text 35">
            <a:extLst>
              <a:ext uri="{FF2B5EF4-FFF2-40B4-BE49-F238E27FC236}">
                <a16:creationId xmlns:a16="http://schemas.microsoft.com/office/drawing/2014/main" id="{9DA2517D-6E2D-63E1-69CF-10AB01A4A681}"/>
              </a:ext>
            </a:extLst>
          </p:cNvPr>
          <p:cNvSpPr/>
          <p:nvPr/>
        </p:nvSpPr>
        <p:spPr>
          <a:xfrm>
            <a:off x="6386106" y="2841596"/>
            <a:ext cx="84960" cy="1445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00" dirty="0">
                <a:solidFill>
                  <a:srgbClr val="F59E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▶</a:t>
            </a:r>
            <a:endParaRPr lang="en-US" sz="800" dirty="0"/>
          </a:p>
        </p:txBody>
      </p:sp>
      <p:sp>
        <p:nvSpPr>
          <p:cNvPr id="81" name="Text 36">
            <a:extLst>
              <a:ext uri="{FF2B5EF4-FFF2-40B4-BE49-F238E27FC236}">
                <a16:creationId xmlns:a16="http://schemas.microsoft.com/office/drawing/2014/main" id="{9EC45C49-7671-1557-94DE-1CC6B4E7708A}"/>
              </a:ext>
            </a:extLst>
          </p:cNvPr>
          <p:cNvSpPr/>
          <p:nvPr/>
        </p:nvSpPr>
        <p:spPr>
          <a:xfrm>
            <a:off x="6386106" y="3293048"/>
            <a:ext cx="84960" cy="1445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800" dirty="0">
                <a:solidFill>
                  <a:srgbClr val="F59E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▶</a:t>
            </a:r>
            <a:endParaRPr lang="en-US" sz="800" dirty="0"/>
          </a:p>
        </p:txBody>
      </p:sp>
      <p:sp>
        <p:nvSpPr>
          <p:cNvPr id="82" name="Shape 26">
            <a:extLst>
              <a:ext uri="{FF2B5EF4-FFF2-40B4-BE49-F238E27FC236}">
                <a16:creationId xmlns:a16="http://schemas.microsoft.com/office/drawing/2014/main" id="{22842C73-43DC-D5BF-7341-AE6A5C0008AC}"/>
              </a:ext>
            </a:extLst>
          </p:cNvPr>
          <p:cNvSpPr/>
          <p:nvPr/>
        </p:nvSpPr>
        <p:spPr>
          <a:xfrm>
            <a:off x="2941946" y="1357231"/>
            <a:ext cx="7144" cy="3781918"/>
          </a:xfrm>
          <a:prstGeom prst="rect">
            <a:avLst/>
          </a:prstGeom>
          <a:solidFill>
            <a:srgbClr val="E2E8F0"/>
          </a:solidFill>
          <a:ln/>
        </p:spPr>
      </p:sp>
      <p:pic>
        <p:nvPicPr>
          <p:cNvPr id="86" name="圖形 85" descr="足球 以實心填滿">
            <a:extLst>
              <a:ext uri="{FF2B5EF4-FFF2-40B4-BE49-F238E27FC236}">
                <a16:creationId xmlns:a16="http://schemas.microsoft.com/office/drawing/2014/main" id="{E56D723B-D9D1-1DBD-A824-E463628FD2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38378" y="1367128"/>
            <a:ext cx="296343" cy="296343"/>
          </a:xfrm>
          <a:prstGeom prst="rect">
            <a:avLst/>
          </a:prstGeom>
        </p:spPr>
      </p:pic>
      <p:sp>
        <p:nvSpPr>
          <p:cNvPr id="2" name="Text 4">
            <a:extLst>
              <a:ext uri="{FF2B5EF4-FFF2-40B4-BE49-F238E27FC236}">
                <a16:creationId xmlns:a16="http://schemas.microsoft.com/office/drawing/2014/main" id="{4BC19049-2F10-8A45-04BA-22F9B7197699}"/>
              </a:ext>
            </a:extLst>
          </p:cNvPr>
          <p:cNvSpPr/>
          <p:nvPr/>
        </p:nvSpPr>
        <p:spPr>
          <a:xfrm>
            <a:off x="3315579" y="1955899"/>
            <a:ext cx="2328863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TW" altLang="en-US" sz="20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大規模資料外洩</a:t>
            </a:r>
            <a:endParaRPr lang="en-US" sz="2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矩形 99">
            <a:extLst>
              <a:ext uri="{FF2B5EF4-FFF2-40B4-BE49-F238E27FC236}">
                <a16:creationId xmlns:a16="http://schemas.microsoft.com/office/drawing/2014/main" id="{1B70DF1E-7DFE-28D0-667E-BAAD6A8BF1ED}"/>
              </a:ext>
            </a:extLst>
          </p:cNvPr>
          <p:cNvSpPr/>
          <p:nvPr/>
        </p:nvSpPr>
        <p:spPr>
          <a:xfrm>
            <a:off x="5003147" y="1459535"/>
            <a:ext cx="3167743" cy="7782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398D9BF4-AD79-193B-C2FF-B79B9E3D4D9B}"/>
              </a:ext>
            </a:extLst>
          </p:cNvPr>
          <p:cNvSpPr/>
          <p:nvPr/>
        </p:nvSpPr>
        <p:spPr>
          <a:xfrm>
            <a:off x="755541" y="1470563"/>
            <a:ext cx="3167743" cy="7782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3" name="Text 19"/>
          <p:cNvSpPr/>
          <p:nvPr/>
        </p:nvSpPr>
        <p:spPr>
          <a:xfrm>
            <a:off x="1214438" y="3368194"/>
            <a:ext cx="65" cy="1453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endParaRPr lang="en-US" sz="800" dirty="0"/>
          </a:p>
        </p:txBody>
      </p:sp>
      <p:sp>
        <p:nvSpPr>
          <p:cNvPr id="83" name="Text 2">
            <a:extLst>
              <a:ext uri="{FF2B5EF4-FFF2-40B4-BE49-F238E27FC236}">
                <a16:creationId xmlns:a16="http://schemas.microsoft.com/office/drawing/2014/main" id="{3216A759-760C-5A72-94C9-18535D758616}"/>
              </a:ext>
            </a:extLst>
          </p:cNvPr>
          <p:cNvSpPr/>
          <p:nvPr/>
        </p:nvSpPr>
        <p:spPr>
          <a:xfrm>
            <a:off x="417398" y="316527"/>
            <a:ext cx="8001000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多一道關卡，多一萬倍安全：2FA 的核心定義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84" name="Image 1" descr="preencoded.png">
            <a:extLst>
              <a:ext uri="{FF2B5EF4-FFF2-40B4-BE49-F238E27FC236}">
                <a16:creationId xmlns:a16="http://schemas.microsoft.com/office/drawing/2014/main" id="{B8841E0D-00AF-2329-56D0-6A7DCC005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554" y="1682681"/>
            <a:ext cx="285750" cy="285750"/>
          </a:xfrm>
          <a:prstGeom prst="rect">
            <a:avLst/>
          </a:prstGeom>
        </p:spPr>
      </p:pic>
      <p:sp>
        <p:nvSpPr>
          <p:cNvPr id="85" name="Text 4">
            <a:extLst>
              <a:ext uri="{FF2B5EF4-FFF2-40B4-BE49-F238E27FC236}">
                <a16:creationId xmlns:a16="http://schemas.microsoft.com/office/drawing/2014/main" id="{0462DFB3-5419-B572-9EC3-3D1B2D1D62AF}"/>
              </a:ext>
            </a:extLst>
          </p:cNvPr>
          <p:cNvSpPr/>
          <p:nvPr/>
        </p:nvSpPr>
        <p:spPr>
          <a:xfrm>
            <a:off x="1319897" y="1620173"/>
            <a:ext cx="1267681" cy="1268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700" b="1" kern="0" spc="1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SOMETHING YOU KNOW</a:t>
            </a:r>
            <a:endParaRPr lang="en-US" sz="700" dirty="0"/>
          </a:p>
        </p:txBody>
      </p:sp>
      <p:sp>
        <p:nvSpPr>
          <p:cNvPr id="86" name="Text 5">
            <a:extLst>
              <a:ext uri="{FF2B5EF4-FFF2-40B4-BE49-F238E27FC236}">
                <a16:creationId xmlns:a16="http://schemas.microsoft.com/office/drawing/2014/main" id="{4A94C02A-7BA7-AF5F-C124-B71A7DB05908}"/>
              </a:ext>
            </a:extLst>
          </p:cNvPr>
          <p:cNvSpPr/>
          <p:nvPr/>
        </p:nvSpPr>
        <p:spPr>
          <a:xfrm>
            <a:off x="1319897" y="1782694"/>
            <a:ext cx="138499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第一道：密碼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87" name="Image 2" descr="preencoded.png">
            <a:extLst>
              <a:ext uri="{FF2B5EF4-FFF2-40B4-BE49-F238E27FC236}">
                <a16:creationId xmlns:a16="http://schemas.microsoft.com/office/drawing/2014/main" id="{578740A2-50A2-6D1E-9887-5C4914F2B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627" y="1746975"/>
            <a:ext cx="200025" cy="228600"/>
          </a:xfrm>
          <a:prstGeom prst="rect">
            <a:avLst/>
          </a:prstGeom>
        </p:spPr>
      </p:pic>
      <p:sp>
        <p:nvSpPr>
          <p:cNvPr id="88" name="Text 7">
            <a:extLst>
              <a:ext uri="{FF2B5EF4-FFF2-40B4-BE49-F238E27FC236}">
                <a16:creationId xmlns:a16="http://schemas.microsoft.com/office/drawing/2014/main" id="{28153711-87F3-94CF-80AD-D1651B2FD7A8}"/>
              </a:ext>
            </a:extLst>
          </p:cNvPr>
          <p:cNvSpPr/>
          <p:nvPr/>
        </p:nvSpPr>
        <p:spPr>
          <a:xfrm>
            <a:off x="5420410" y="1613030"/>
            <a:ext cx="1371600" cy="126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700" b="1" kern="0" spc="1" dirty="0">
                <a:solidFill>
                  <a:srgbClr val="22D3EE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SOMETHING YOU HAVE</a:t>
            </a:r>
            <a:endParaRPr lang="en-US" sz="700" dirty="0"/>
          </a:p>
        </p:txBody>
      </p:sp>
      <p:sp>
        <p:nvSpPr>
          <p:cNvPr id="89" name="Text 8">
            <a:extLst>
              <a:ext uri="{FF2B5EF4-FFF2-40B4-BE49-F238E27FC236}">
                <a16:creationId xmlns:a16="http://schemas.microsoft.com/office/drawing/2014/main" id="{6FE92C34-C659-2285-A6A3-95B971743B00}"/>
              </a:ext>
            </a:extLst>
          </p:cNvPr>
          <p:cNvSpPr/>
          <p:nvPr/>
        </p:nvSpPr>
        <p:spPr>
          <a:xfrm>
            <a:off x="5420409" y="1775550"/>
            <a:ext cx="227171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第二道：驗證因素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90" name="Shape 9">
            <a:extLst>
              <a:ext uri="{FF2B5EF4-FFF2-40B4-BE49-F238E27FC236}">
                <a16:creationId xmlns:a16="http://schemas.microsoft.com/office/drawing/2014/main" id="{99B5A79F-A377-8E89-E01B-9749136E7686}"/>
              </a:ext>
            </a:extLst>
          </p:cNvPr>
          <p:cNvSpPr/>
          <p:nvPr/>
        </p:nvSpPr>
        <p:spPr>
          <a:xfrm>
            <a:off x="998429" y="3202514"/>
            <a:ext cx="7286625" cy="7144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91" name="Shape 10">
            <a:extLst>
              <a:ext uri="{FF2B5EF4-FFF2-40B4-BE49-F238E27FC236}">
                <a16:creationId xmlns:a16="http://schemas.microsoft.com/office/drawing/2014/main" id="{F3E5580B-C39E-A62C-DD39-1D711E886F7D}"/>
              </a:ext>
            </a:extLst>
          </p:cNvPr>
          <p:cNvSpPr/>
          <p:nvPr/>
        </p:nvSpPr>
        <p:spPr>
          <a:xfrm>
            <a:off x="1591360" y="2952483"/>
            <a:ext cx="500063" cy="500063"/>
          </a:xfrm>
          <a:prstGeom prst="rect">
            <a:avLst/>
          </a:prstGeom>
          <a:solidFill>
            <a:schemeClr val="bg1"/>
          </a:solidFill>
          <a:ln w="18288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zh-TW" altLang="en-US" dirty="0"/>
          </a:p>
        </p:txBody>
      </p:sp>
      <p:pic>
        <p:nvPicPr>
          <p:cNvPr id="92" name="Image 3" descr="preencoded.png">
            <a:extLst>
              <a:ext uri="{FF2B5EF4-FFF2-40B4-BE49-F238E27FC236}">
                <a16:creationId xmlns:a16="http://schemas.microsoft.com/office/drawing/2014/main" id="{F3243A7D-E943-1D6B-2D3D-BC99EA6D6C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4950" y="3116789"/>
            <a:ext cx="192881" cy="171450"/>
          </a:xfrm>
          <a:prstGeom prst="rect">
            <a:avLst/>
          </a:prstGeom>
        </p:spPr>
      </p:pic>
      <p:sp>
        <p:nvSpPr>
          <p:cNvPr id="93" name="Text 12">
            <a:extLst>
              <a:ext uri="{FF2B5EF4-FFF2-40B4-BE49-F238E27FC236}">
                <a16:creationId xmlns:a16="http://schemas.microsoft.com/office/drawing/2014/main" id="{1A9A0364-F31D-60FC-B7A0-7C35CC596A41}"/>
              </a:ext>
            </a:extLst>
          </p:cNvPr>
          <p:cNvSpPr/>
          <p:nvPr/>
        </p:nvSpPr>
        <p:spPr>
          <a:xfrm>
            <a:off x="515442" y="3902790"/>
            <a:ext cx="2526099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使用者在登入頁面輸入帳號與正確的第一道密碼。</a:t>
            </a:r>
          </a:p>
        </p:txBody>
      </p:sp>
      <p:sp>
        <p:nvSpPr>
          <p:cNvPr id="94" name="Shape 13">
            <a:extLst>
              <a:ext uri="{FF2B5EF4-FFF2-40B4-BE49-F238E27FC236}">
                <a16:creationId xmlns:a16="http://schemas.microsoft.com/office/drawing/2014/main" id="{F2DB9FA3-4315-68F8-818F-C36BB5F8F6CF}"/>
              </a:ext>
            </a:extLst>
          </p:cNvPr>
          <p:cNvSpPr/>
          <p:nvPr/>
        </p:nvSpPr>
        <p:spPr>
          <a:xfrm>
            <a:off x="4391710" y="2952483"/>
            <a:ext cx="500063" cy="500063"/>
          </a:xfrm>
          <a:prstGeom prst="rect">
            <a:avLst/>
          </a:prstGeom>
          <a:solidFill>
            <a:schemeClr val="bg1"/>
          </a:solidFill>
          <a:ln w="18288">
            <a:solidFill>
              <a:srgbClr val="22D3EE"/>
            </a:solidFill>
            <a:prstDash val="solid"/>
          </a:ln>
        </p:spPr>
      </p:sp>
      <p:sp>
        <p:nvSpPr>
          <p:cNvPr id="95" name="Text 15">
            <a:extLst>
              <a:ext uri="{FF2B5EF4-FFF2-40B4-BE49-F238E27FC236}">
                <a16:creationId xmlns:a16="http://schemas.microsoft.com/office/drawing/2014/main" id="{BEE1A1D5-4D1C-0DCD-20F2-5D24D0D2F226}"/>
              </a:ext>
            </a:extLst>
          </p:cNvPr>
          <p:cNvSpPr/>
          <p:nvPr/>
        </p:nvSpPr>
        <p:spPr>
          <a:xfrm>
            <a:off x="3522723" y="3909746"/>
            <a:ext cx="2319168" cy="7539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系統偵測到第一道驗證成功，隨即要求輸入第二道動態驗證碼。</a:t>
            </a:r>
          </a:p>
        </p:txBody>
      </p:sp>
      <p:sp>
        <p:nvSpPr>
          <p:cNvPr id="96" name="Shape 16">
            <a:extLst>
              <a:ext uri="{FF2B5EF4-FFF2-40B4-BE49-F238E27FC236}">
                <a16:creationId xmlns:a16="http://schemas.microsoft.com/office/drawing/2014/main" id="{D17B95CA-02A4-F8E8-2CB1-5DC868D65370}"/>
              </a:ext>
            </a:extLst>
          </p:cNvPr>
          <p:cNvSpPr/>
          <p:nvPr/>
        </p:nvSpPr>
        <p:spPr>
          <a:xfrm>
            <a:off x="7192060" y="2952483"/>
            <a:ext cx="500063" cy="500063"/>
          </a:xfrm>
          <a:prstGeom prst="rect">
            <a:avLst/>
          </a:prstGeom>
          <a:solidFill>
            <a:schemeClr val="bg1"/>
          </a:solidFill>
          <a:ln w="18288">
            <a:solidFill>
              <a:srgbClr val="22D3EE"/>
            </a:solidFill>
            <a:prstDash val="solid"/>
          </a:ln>
        </p:spPr>
      </p:sp>
      <p:pic>
        <p:nvPicPr>
          <p:cNvPr id="97" name="Image 4" descr="preencoded.png">
            <a:extLst>
              <a:ext uri="{FF2B5EF4-FFF2-40B4-BE49-F238E27FC236}">
                <a16:creationId xmlns:a16="http://schemas.microsoft.com/office/drawing/2014/main" id="{3A5558C3-A747-8641-F880-E564752DF3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935" y="3116789"/>
            <a:ext cx="214313" cy="171450"/>
          </a:xfrm>
          <a:prstGeom prst="rect">
            <a:avLst/>
          </a:prstGeom>
        </p:spPr>
      </p:pic>
      <p:sp>
        <p:nvSpPr>
          <p:cNvPr id="98" name="Text 18">
            <a:extLst>
              <a:ext uri="{FF2B5EF4-FFF2-40B4-BE49-F238E27FC236}">
                <a16:creationId xmlns:a16="http://schemas.microsoft.com/office/drawing/2014/main" id="{20F0BBC3-7442-E168-4BCE-B2634D94BA94}"/>
              </a:ext>
            </a:extLst>
          </p:cNvPr>
          <p:cNvSpPr/>
          <p:nvPr/>
        </p:nvSpPr>
        <p:spPr>
          <a:xfrm>
            <a:off x="6323073" y="3909746"/>
            <a:ext cx="2319168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兩者皆正確，系統確認身份為本人，授權登入存取。</a:t>
            </a:r>
          </a:p>
        </p:txBody>
      </p:sp>
      <p:pic>
        <p:nvPicPr>
          <p:cNvPr id="102" name="圖形 101" descr="轉換 以實心填滿">
            <a:extLst>
              <a:ext uri="{FF2B5EF4-FFF2-40B4-BE49-F238E27FC236}">
                <a16:creationId xmlns:a16="http://schemas.microsoft.com/office/drawing/2014/main" id="{7AE992FE-111E-0FCD-9B67-F460703F33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64938" y="3043567"/>
            <a:ext cx="332182" cy="33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339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70" name="Text 4">
            <a:extLst>
              <a:ext uri="{FF2B5EF4-FFF2-40B4-BE49-F238E27FC236}">
                <a16:creationId xmlns:a16="http://schemas.microsoft.com/office/drawing/2014/main" id="{0DEC61AE-3CF8-646A-9371-5E79994A3B93}"/>
              </a:ext>
            </a:extLst>
          </p:cNvPr>
          <p:cNvSpPr/>
          <p:nvPr/>
        </p:nvSpPr>
        <p:spPr>
          <a:xfrm>
            <a:off x="575072" y="1269910"/>
            <a:ext cx="1428750" cy="590931"/>
          </a:xfrm>
          <a:prstGeom prst="rect">
            <a:avLst/>
          </a:prstGeom>
          <a:noFill/>
          <a:ln/>
        </p:spPr>
        <p:txBody>
          <a:bodyPr wrap="square" lIns="212598" tIns="212598" rIns="212598" bIns="212598" rtlCol="0" anchor="ctr">
            <a:sp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8FAFC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比較維度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1" name="Text 5">
            <a:extLst>
              <a:ext uri="{FF2B5EF4-FFF2-40B4-BE49-F238E27FC236}">
                <a16:creationId xmlns:a16="http://schemas.microsoft.com/office/drawing/2014/main" id="{D127BEA4-429B-6D4B-A111-C55995980BE7}"/>
              </a:ext>
            </a:extLst>
          </p:cNvPr>
          <p:cNvSpPr/>
          <p:nvPr/>
        </p:nvSpPr>
        <p:spPr>
          <a:xfrm>
            <a:off x="2003822" y="1269910"/>
            <a:ext cx="2042526" cy="590931"/>
          </a:xfrm>
          <a:prstGeom prst="rect">
            <a:avLst/>
          </a:prstGeom>
          <a:noFill/>
          <a:ln/>
        </p:spPr>
        <p:txBody>
          <a:bodyPr wrap="square" lIns="212598" tIns="212598" rIns="212598" bIns="212598" rtlCol="0" anchor="ctr">
            <a:sp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8FAFC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簡訊驗證 (SMS)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3" name="Text 9">
            <a:extLst>
              <a:ext uri="{FF2B5EF4-FFF2-40B4-BE49-F238E27FC236}">
                <a16:creationId xmlns:a16="http://schemas.microsoft.com/office/drawing/2014/main" id="{943BBFC0-D0F2-25D2-38DE-3D1EA13B46D4}"/>
              </a:ext>
            </a:extLst>
          </p:cNvPr>
          <p:cNvSpPr/>
          <p:nvPr/>
        </p:nvSpPr>
        <p:spPr>
          <a:xfrm>
            <a:off x="4572829" y="1494830"/>
            <a:ext cx="1267976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8FAFC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驗證器 APP (TOTP)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4" name="Text 10">
            <a:extLst>
              <a:ext uri="{FF2B5EF4-FFF2-40B4-BE49-F238E27FC236}">
                <a16:creationId xmlns:a16="http://schemas.microsoft.com/office/drawing/2014/main" id="{D2E8991D-544E-79E3-2538-30F7AFC87A90}"/>
              </a:ext>
            </a:extLst>
          </p:cNvPr>
          <p:cNvSpPr/>
          <p:nvPr/>
        </p:nvSpPr>
        <p:spPr>
          <a:xfrm>
            <a:off x="6367286" y="1269910"/>
            <a:ext cx="2201642" cy="590931"/>
          </a:xfrm>
          <a:prstGeom prst="rect">
            <a:avLst/>
          </a:prstGeom>
          <a:noFill/>
          <a:ln/>
        </p:spPr>
        <p:txBody>
          <a:bodyPr wrap="square" lIns="212598" tIns="212598" rIns="212598" bIns="212598" rtlCol="0" anchor="ctr">
            <a:sp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8FAFC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實體金鑰 (FIDO2)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99" name="Text 2">
            <a:extLst>
              <a:ext uri="{FF2B5EF4-FFF2-40B4-BE49-F238E27FC236}">
                <a16:creationId xmlns:a16="http://schemas.microsoft.com/office/drawing/2014/main" id="{BDC5F105-B68D-6F72-D6A4-26DFAC3038E2}"/>
              </a:ext>
            </a:extLst>
          </p:cNvPr>
          <p:cNvSpPr/>
          <p:nvPr/>
        </p:nvSpPr>
        <p:spPr>
          <a:xfrm>
            <a:off x="527045" y="263426"/>
            <a:ext cx="8213271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latin typeface="Cascadia Code SemiLight" panose="020B0609020000020004" pitchFamily="49" charset="0"/>
                <a:ea typeface="Cascadia Code SemiLight" panose="020B0609020000020004" pitchFamily="49" charset="0"/>
                <a:cs typeface="Cascadia Code SemiLight" panose="020B0609020000020004" pitchFamily="49" charset="0"/>
              </a:rPr>
              <a:t>並非所有 2FA 都一樣：安全性與便利性的權衡</a:t>
            </a:r>
            <a:endParaRPr lang="en-US" sz="2800" dirty="0">
              <a:latin typeface="Cascadia Code SemiLight" panose="020B0609020000020004" pitchFamily="49" charset="0"/>
              <a:ea typeface="Cascadia Code SemiLight" panose="020B0609020000020004" pitchFamily="49" charset="0"/>
              <a:cs typeface="Cascadia Code SemiLight" panose="020B0609020000020004" pitchFamily="49" charset="0"/>
            </a:endParaRPr>
          </a:p>
        </p:txBody>
      </p:sp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9C3290BB-1DF5-617C-D942-C337ADDFD70D}"/>
              </a:ext>
            </a:extLst>
          </p:cNvPr>
          <p:cNvSpPr txBox="1"/>
          <p:nvPr/>
        </p:nvSpPr>
        <p:spPr>
          <a:xfrm>
            <a:off x="4533687" y="1216269"/>
            <a:ext cx="112793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altLang="zh-TW" sz="1000" b="1" kern="0" spc="1" dirty="0">
                <a:solidFill>
                  <a:srgbClr val="0F172A"/>
                </a:solidFill>
                <a:highlight>
                  <a:srgbClr val="FFFF00"/>
                </a:highligh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BEST BALANCE</a:t>
            </a:r>
            <a:endParaRPr lang="en-US" altLang="zh-TW" sz="1000" dirty="0">
              <a:highlight>
                <a:srgbClr val="FFFF00"/>
              </a:highlight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graphicFrame>
        <p:nvGraphicFramePr>
          <p:cNvPr id="104" name="表格 103">
            <a:extLst>
              <a:ext uri="{FF2B5EF4-FFF2-40B4-BE49-F238E27FC236}">
                <a16:creationId xmlns:a16="http://schemas.microsoft.com/office/drawing/2014/main" id="{B482A156-338D-B960-F7F2-B8FA53B5EF14}"/>
              </a:ext>
            </a:extLst>
          </p:cNvPr>
          <p:cNvGraphicFramePr>
            <a:graphicFrameLocks noGrp="1"/>
          </p:cNvGraphicFramePr>
          <p:nvPr/>
        </p:nvGraphicFramePr>
        <p:xfrm>
          <a:off x="527045" y="1473270"/>
          <a:ext cx="7460891" cy="271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9018">
                  <a:extLst>
                    <a:ext uri="{9D8B030D-6E8A-4147-A177-3AD203B41FA5}">
                      <a16:colId xmlns:a16="http://schemas.microsoft.com/office/drawing/2014/main" val="1793541613"/>
                    </a:ext>
                  </a:extLst>
                </a:gridCol>
                <a:gridCol w="1967291">
                  <a:extLst>
                    <a:ext uri="{9D8B030D-6E8A-4147-A177-3AD203B41FA5}">
                      <a16:colId xmlns:a16="http://schemas.microsoft.com/office/drawing/2014/main" val="2111487884"/>
                    </a:ext>
                  </a:extLst>
                </a:gridCol>
                <a:gridCol w="1967291">
                  <a:extLst>
                    <a:ext uri="{9D8B030D-6E8A-4147-A177-3AD203B41FA5}">
                      <a16:colId xmlns:a16="http://schemas.microsoft.com/office/drawing/2014/main" val="1159972570"/>
                    </a:ext>
                  </a:extLst>
                </a:gridCol>
                <a:gridCol w="1967291">
                  <a:extLst>
                    <a:ext uri="{9D8B030D-6E8A-4147-A177-3AD203B41FA5}">
                      <a16:colId xmlns:a16="http://schemas.microsoft.com/office/drawing/2014/main" val="4231470582"/>
                    </a:ext>
                  </a:extLst>
                </a:gridCol>
              </a:tblGrid>
              <a:tr h="5260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 err="1">
                          <a:solidFill>
                            <a:srgbClr val="F8FAFC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比較維度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 err="1">
                          <a:solidFill>
                            <a:srgbClr val="F8FAFC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簡訊驗證</a:t>
                      </a:r>
                      <a:r>
                        <a:rPr lang="en-US" altLang="zh-TW" sz="1400" b="1" dirty="0">
                          <a:solidFill>
                            <a:srgbClr val="F8FAFC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 (SMS)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 err="1">
                          <a:solidFill>
                            <a:srgbClr val="F8FAFC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驗證器</a:t>
                      </a:r>
                      <a:r>
                        <a:rPr lang="en-US" altLang="zh-TW" sz="1400" b="1" dirty="0">
                          <a:solidFill>
                            <a:srgbClr val="F8FAFC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 APP (TOTP)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 err="1">
                          <a:solidFill>
                            <a:srgbClr val="F8FAFC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實體金鑰</a:t>
                      </a:r>
                      <a:r>
                        <a:rPr lang="en-US" altLang="zh-TW" sz="1400" b="1" dirty="0">
                          <a:solidFill>
                            <a:srgbClr val="F8FAFC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 (FIDO2)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708823"/>
                  </a:ext>
                </a:extLst>
              </a:tr>
              <a:tr h="3539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err="1">
                          <a:solidFill>
                            <a:srgbClr val="22D3EE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安全性等級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低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中 — 高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最高</a:t>
                      </a:r>
                      <a:endParaRPr lang="zh-TW" altLang="en-US" sz="1400" dirty="0">
                        <a:latin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9070497"/>
                  </a:ext>
                </a:extLst>
              </a:tr>
              <a:tr h="6109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err="1">
                          <a:solidFill>
                            <a:srgbClr val="22D3EE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使用便利性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極高</a:t>
                      </a:r>
                      <a:r>
                        <a:rPr lang="en-US" altLang="zh-TW" sz="1400" b="1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 (</a:t>
                      </a:r>
                      <a:r>
                        <a:rPr lang="en-US" altLang="zh-TW" sz="1400" b="1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免安裝</a:t>
                      </a:r>
                      <a:r>
                        <a:rPr lang="en-US" altLang="zh-TW" sz="1400" b="1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)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中 (</a:t>
                      </a:r>
                      <a:r>
                        <a:rPr lang="en-US" altLang="zh-TW" sz="1400" b="1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需安裝</a:t>
                      </a:r>
                      <a:r>
                        <a:rPr lang="en-US" altLang="zh-TW" sz="1400" b="1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 APP)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低 (</a:t>
                      </a:r>
                      <a:r>
                        <a:rPr lang="en-US" altLang="zh-TW" sz="1400" b="1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需隨身攜帶</a:t>
                      </a:r>
                      <a:r>
                        <a:rPr lang="en-US" altLang="zh-TW" sz="1400" b="1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)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2055395"/>
                  </a:ext>
                </a:extLst>
              </a:tr>
              <a:tr h="6109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err="1">
                          <a:solidFill>
                            <a:srgbClr val="22D3EE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主要風險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SIM </a:t>
                      </a:r>
                      <a:r>
                        <a:rPr lang="en-US" altLang="zh-TW" sz="1400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卡劫持</a:t>
                      </a:r>
                      <a:r>
                        <a:rPr lang="en-US" altLang="zh-TW" sz="1400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 / </a:t>
                      </a:r>
                      <a:r>
                        <a:rPr lang="en-US" altLang="zh-TW" sz="1400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攔截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手機遺失</a:t>
                      </a:r>
                      <a:r>
                        <a:rPr lang="en-US" altLang="zh-TW" sz="1400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 / </a:t>
                      </a:r>
                      <a:r>
                        <a:rPr lang="en-US" altLang="zh-TW" sz="1400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換機轉移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硬體成本</a:t>
                      </a:r>
                      <a:r>
                        <a:rPr lang="en-US" altLang="zh-TW" sz="1400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 / </a:t>
                      </a:r>
                      <a:r>
                        <a:rPr lang="en-US" altLang="zh-TW" sz="1400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遺失風險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492626"/>
                  </a:ext>
                </a:extLst>
              </a:tr>
              <a:tr h="6109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err="1">
                          <a:solidFill>
                            <a:srgbClr val="22D3EE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防釣魚能力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無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部分</a:t>
                      </a:r>
                      <a:r>
                        <a:rPr lang="en-US" altLang="zh-TW" sz="1400" b="1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 (</a:t>
                      </a:r>
                      <a:r>
                        <a:rPr lang="en-US" altLang="zh-TW" sz="1400" b="1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需手動核對</a:t>
                      </a:r>
                      <a:r>
                        <a:rPr lang="en-US" altLang="zh-TW" sz="1400" b="1" dirty="0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)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dirty="0" err="1">
                          <a:solidFill>
                            <a:srgbClr val="94A3B8"/>
                          </a:solidFill>
                          <a:latin typeface="Cascadia Code SemiBold" panose="020B0609020000020004" pitchFamily="49" charset="0"/>
                          <a:ea typeface="Cascadia Code SemiBold" panose="020B0609020000020004" pitchFamily="49" charset="0"/>
                          <a:cs typeface="Cascadia Code SemiBold" panose="020B0609020000020004" pitchFamily="49" charset="0"/>
                        </a:rPr>
                        <a:t>完全免疫</a:t>
                      </a:r>
                      <a:endParaRPr lang="en-US" altLang="zh-TW" sz="1400" dirty="0">
                        <a:latin typeface="Cascadia Code SemiBold" panose="020B0609020000020004" pitchFamily="49" charset="0"/>
                        <a:ea typeface="Cascadia Code SemiBold" panose="020B0609020000020004" pitchFamily="49" charset="0"/>
                        <a:cs typeface="Cascadia Code SemiBold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793169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6" name="Text 2">
            <a:extLst>
              <a:ext uri="{FF2B5EF4-FFF2-40B4-BE49-F238E27FC236}">
                <a16:creationId xmlns:a16="http://schemas.microsoft.com/office/drawing/2014/main" id="{9DBFD198-8167-30FD-FA76-E398A5736F97}"/>
              </a:ext>
            </a:extLst>
          </p:cNvPr>
          <p:cNvSpPr/>
          <p:nvPr/>
        </p:nvSpPr>
        <p:spPr>
          <a:xfrm>
            <a:off x="571500" y="263426"/>
            <a:ext cx="8389620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離線生成的數位密鑰：驗證器 APP 為什麼更安全？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7" name="Shape 3">
            <a:extLst>
              <a:ext uri="{FF2B5EF4-FFF2-40B4-BE49-F238E27FC236}">
                <a16:creationId xmlns:a16="http://schemas.microsoft.com/office/drawing/2014/main" id="{3C5A9A14-B565-DE45-5909-93736F85DB38}"/>
              </a:ext>
            </a:extLst>
          </p:cNvPr>
          <p:cNvSpPr/>
          <p:nvPr/>
        </p:nvSpPr>
        <p:spPr>
          <a:xfrm>
            <a:off x="1196578" y="1319649"/>
            <a:ext cx="2339578" cy="2265162"/>
          </a:xfrm>
          <a:prstGeom prst="ellipse">
            <a:avLst/>
          </a:prstGeom>
          <a:solidFill>
            <a:srgbClr val="000000">
              <a:alpha val="0"/>
            </a:srgbClr>
          </a:solidFill>
          <a:ln w="18288">
            <a:solidFill>
              <a:srgbClr val="22D3EE"/>
            </a:solidFill>
            <a:prstDash val="solid"/>
          </a:ln>
        </p:spPr>
      </p:sp>
      <p:sp>
        <p:nvSpPr>
          <p:cNvPr id="28" name="Text 4">
            <a:extLst>
              <a:ext uri="{FF2B5EF4-FFF2-40B4-BE49-F238E27FC236}">
                <a16:creationId xmlns:a16="http://schemas.microsoft.com/office/drawing/2014/main" id="{85A8B376-ED23-4F69-C213-7A902275A6AB}"/>
              </a:ext>
            </a:extLst>
          </p:cNvPr>
          <p:cNvSpPr/>
          <p:nvPr/>
        </p:nvSpPr>
        <p:spPr>
          <a:xfrm>
            <a:off x="1243277" y="1988095"/>
            <a:ext cx="2246179" cy="615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4000" b="1" kern="0" spc="4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842 915</a:t>
            </a:r>
            <a:endParaRPr lang="en-US" sz="4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9" name="Text 5">
            <a:extLst>
              <a:ext uri="{FF2B5EF4-FFF2-40B4-BE49-F238E27FC236}">
                <a16:creationId xmlns:a16="http://schemas.microsoft.com/office/drawing/2014/main" id="{0F33D938-F38D-D58B-8ECB-8863C782531B}"/>
              </a:ext>
            </a:extLst>
          </p:cNvPr>
          <p:cNvSpPr/>
          <p:nvPr/>
        </p:nvSpPr>
        <p:spPr>
          <a:xfrm>
            <a:off x="1814740" y="2665980"/>
            <a:ext cx="1103251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50" kern="0" spc="2" dirty="0">
                <a:solidFill>
                  <a:srgbClr val="F59E0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EXPIRES IN 30S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61A9E226-1905-D1C2-8813-84F9F2AC2A41}"/>
              </a:ext>
            </a:extLst>
          </p:cNvPr>
          <p:cNvSpPr/>
          <p:nvPr/>
        </p:nvSpPr>
        <p:spPr>
          <a:xfrm>
            <a:off x="1476698" y="3703837"/>
            <a:ext cx="1779333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20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TOTP 運作原理</a:t>
            </a:r>
            <a:endParaRPr lang="en-US" sz="2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1" name="Text 7">
            <a:extLst>
              <a:ext uri="{FF2B5EF4-FFF2-40B4-BE49-F238E27FC236}">
                <a16:creationId xmlns:a16="http://schemas.microsoft.com/office/drawing/2014/main" id="{6D828AC7-B83F-FAE6-C3F5-0085B6E2EC49}"/>
              </a:ext>
            </a:extLst>
          </p:cNvPr>
          <p:cNvSpPr/>
          <p:nvPr/>
        </p:nvSpPr>
        <p:spPr>
          <a:xfrm>
            <a:off x="884036" y="4078390"/>
            <a:ext cx="2964656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基於時間的演算法，每 30 秒自動生成一組全新驗證碼，逾時即失效。</a:t>
            </a:r>
          </a:p>
        </p:txBody>
      </p:sp>
      <p:sp>
        <p:nvSpPr>
          <p:cNvPr id="32" name="Shape 8">
            <a:extLst>
              <a:ext uri="{FF2B5EF4-FFF2-40B4-BE49-F238E27FC236}">
                <a16:creationId xmlns:a16="http://schemas.microsoft.com/office/drawing/2014/main" id="{E2A5F549-EAC8-DCC0-1FE5-790E2CFAB2A2}"/>
              </a:ext>
            </a:extLst>
          </p:cNvPr>
          <p:cNvSpPr/>
          <p:nvPr/>
        </p:nvSpPr>
        <p:spPr>
          <a:xfrm>
            <a:off x="4686300" y="1715421"/>
            <a:ext cx="342900" cy="328612"/>
          </a:xfrm>
          <a:prstGeom prst="rect">
            <a:avLst/>
          </a:prstGeom>
          <a:solidFill>
            <a:srgbClr val="1E293B"/>
          </a:solidFill>
          <a:ln w="9144">
            <a:solidFill>
              <a:srgbClr val="22D3EE"/>
            </a:solidFill>
            <a:prstDash val="solid"/>
          </a:ln>
        </p:spPr>
      </p:sp>
      <p:pic>
        <p:nvPicPr>
          <p:cNvPr id="33" name="Image 1" descr="preencoded.png">
            <a:extLst>
              <a:ext uri="{FF2B5EF4-FFF2-40B4-BE49-F238E27FC236}">
                <a16:creationId xmlns:a16="http://schemas.microsoft.com/office/drawing/2014/main" id="{1036DFC5-72BA-C0E7-ACB0-752DE40A1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452" y="1801146"/>
            <a:ext cx="205383" cy="164306"/>
          </a:xfrm>
          <a:prstGeom prst="rect">
            <a:avLst/>
          </a:prstGeom>
        </p:spPr>
      </p:pic>
      <p:sp>
        <p:nvSpPr>
          <p:cNvPr id="34" name="Text 9">
            <a:extLst>
              <a:ext uri="{FF2B5EF4-FFF2-40B4-BE49-F238E27FC236}">
                <a16:creationId xmlns:a16="http://schemas.microsoft.com/office/drawing/2014/main" id="{315279FA-0CB8-51C1-2B47-47D256AD8F80}"/>
              </a:ext>
            </a:extLst>
          </p:cNvPr>
          <p:cNvSpPr/>
          <p:nvPr/>
        </p:nvSpPr>
        <p:spPr>
          <a:xfrm>
            <a:off x="5207794" y="1701133"/>
            <a:ext cx="3364706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完全離線生成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5" name="Text 10">
            <a:extLst>
              <a:ext uri="{FF2B5EF4-FFF2-40B4-BE49-F238E27FC236}">
                <a16:creationId xmlns:a16="http://schemas.microsoft.com/office/drawing/2014/main" id="{574D58DE-020E-A03C-8A8F-1FE117178347}"/>
              </a:ext>
            </a:extLst>
          </p:cNvPr>
          <p:cNvSpPr/>
          <p:nvPr/>
        </p:nvSpPr>
        <p:spPr>
          <a:xfrm>
            <a:off x="5207794" y="1965452"/>
            <a:ext cx="3364706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不需連接網路或電信訊號，即使在飛航模式或國外旅遊時也能正常使用。</a:t>
            </a:r>
          </a:p>
        </p:txBody>
      </p:sp>
      <p:sp>
        <p:nvSpPr>
          <p:cNvPr id="36" name="Shape 11">
            <a:extLst>
              <a:ext uri="{FF2B5EF4-FFF2-40B4-BE49-F238E27FC236}">
                <a16:creationId xmlns:a16="http://schemas.microsoft.com/office/drawing/2014/main" id="{28A4C607-26B0-1DF3-DCA4-A325772A7906}"/>
              </a:ext>
            </a:extLst>
          </p:cNvPr>
          <p:cNvSpPr/>
          <p:nvPr/>
        </p:nvSpPr>
        <p:spPr>
          <a:xfrm>
            <a:off x="4686300" y="2646759"/>
            <a:ext cx="342900" cy="328612"/>
          </a:xfrm>
          <a:prstGeom prst="rect">
            <a:avLst/>
          </a:prstGeom>
          <a:solidFill>
            <a:srgbClr val="1E293B"/>
          </a:solidFill>
          <a:ln w="9144">
            <a:solidFill>
              <a:srgbClr val="22D3EE"/>
            </a:solidFill>
            <a:prstDash val="solid"/>
          </a:ln>
        </p:spPr>
      </p:sp>
      <p:pic>
        <p:nvPicPr>
          <p:cNvPr id="37" name="Image 2" descr="preencoded.png">
            <a:extLst>
              <a:ext uri="{FF2B5EF4-FFF2-40B4-BE49-F238E27FC236}">
                <a16:creationId xmlns:a16="http://schemas.microsoft.com/office/drawing/2014/main" id="{160A22B2-0178-56E9-C1A6-952FFBD402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921" y="2720648"/>
            <a:ext cx="232173" cy="185738"/>
          </a:xfrm>
          <a:prstGeom prst="rect">
            <a:avLst/>
          </a:prstGeom>
        </p:spPr>
      </p:pic>
      <p:sp>
        <p:nvSpPr>
          <p:cNvPr id="38" name="Text 12">
            <a:extLst>
              <a:ext uri="{FF2B5EF4-FFF2-40B4-BE49-F238E27FC236}">
                <a16:creationId xmlns:a16="http://schemas.microsoft.com/office/drawing/2014/main" id="{82B510C7-8AC4-37BB-B04C-F61E86DA7D64}"/>
              </a:ext>
            </a:extLst>
          </p:cNvPr>
          <p:cNvSpPr/>
          <p:nvPr/>
        </p:nvSpPr>
        <p:spPr>
          <a:xfrm>
            <a:off x="5207794" y="2646759"/>
            <a:ext cx="3364706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抗攔截攻擊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FBC91772-61F5-7722-14FF-5AA58644E580}"/>
              </a:ext>
            </a:extLst>
          </p:cNvPr>
          <p:cNvSpPr/>
          <p:nvPr/>
        </p:nvSpPr>
        <p:spPr>
          <a:xfrm>
            <a:off x="5207794" y="2911078"/>
            <a:ext cx="3364706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驗證碼直接在手機本地端生成，駭客無法透過電信網路攔截簡訊來竊取代碼。</a:t>
            </a:r>
          </a:p>
        </p:txBody>
      </p:sp>
      <p:sp>
        <p:nvSpPr>
          <p:cNvPr id="40" name="Text 14">
            <a:extLst>
              <a:ext uri="{FF2B5EF4-FFF2-40B4-BE49-F238E27FC236}">
                <a16:creationId xmlns:a16="http://schemas.microsoft.com/office/drawing/2014/main" id="{CBB840AE-F52D-F1B0-BC4F-5F3FF073C3AC}"/>
              </a:ext>
            </a:extLst>
          </p:cNvPr>
          <p:cNvSpPr/>
          <p:nvPr/>
        </p:nvSpPr>
        <p:spPr>
          <a:xfrm>
            <a:off x="4732017" y="3727158"/>
            <a:ext cx="3886200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kern="0" spc="1" dirty="0">
                <a:solidFill>
                  <a:srgbClr val="F59E0B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RECOMMENDED TOOLS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41" name="Image 3" descr="preencoded.png">
            <a:extLst>
              <a:ext uri="{FF2B5EF4-FFF2-40B4-BE49-F238E27FC236}">
                <a16:creationId xmlns:a16="http://schemas.microsoft.com/office/drawing/2014/main" id="{0B1908BC-ED87-1CF8-3BAC-E92E92969A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8385" y="4024031"/>
            <a:ext cx="140293" cy="148234"/>
          </a:xfrm>
          <a:prstGeom prst="rect">
            <a:avLst/>
          </a:prstGeom>
        </p:spPr>
      </p:pic>
      <p:sp>
        <p:nvSpPr>
          <p:cNvPr id="42" name="Text 15">
            <a:extLst>
              <a:ext uri="{FF2B5EF4-FFF2-40B4-BE49-F238E27FC236}">
                <a16:creationId xmlns:a16="http://schemas.microsoft.com/office/drawing/2014/main" id="{DAB611DE-0D2E-7227-BB2D-43DEEDCBA942}"/>
              </a:ext>
            </a:extLst>
          </p:cNvPr>
          <p:cNvSpPr/>
          <p:nvPr/>
        </p:nvSpPr>
        <p:spPr>
          <a:xfrm>
            <a:off x="4962698" y="4010682"/>
            <a:ext cx="1570943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Google Authenticator</a:t>
            </a:r>
          </a:p>
        </p:txBody>
      </p:sp>
      <p:pic>
        <p:nvPicPr>
          <p:cNvPr id="43" name="Image 4" descr="preencoded.png">
            <a:extLst>
              <a:ext uri="{FF2B5EF4-FFF2-40B4-BE49-F238E27FC236}">
                <a16:creationId xmlns:a16="http://schemas.microsoft.com/office/drawing/2014/main" id="{E5DD246B-0F53-DB1F-04BB-5828FE15D4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1854" y="4277649"/>
            <a:ext cx="140293" cy="160336"/>
          </a:xfrm>
          <a:prstGeom prst="rect">
            <a:avLst/>
          </a:prstGeom>
        </p:spPr>
      </p:pic>
      <p:sp>
        <p:nvSpPr>
          <p:cNvPr id="44" name="Text 16">
            <a:extLst>
              <a:ext uri="{FF2B5EF4-FFF2-40B4-BE49-F238E27FC236}">
                <a16:creationId xmlns:a16="http://schemas.microsoft.com/office/drawing/2014/main" id="{AEC12F13-A176-7605-555A-E19889E236E7}"/>
              </a:ext>
            </a:extLst>
          </p:cNvPr>
          <p:cNvSpPr/>
          <p:nvPr/>
        </p:nvSpPr>
        <p:spPr>
          <a:xfrm>
            <a:off x="4962698" y="4270745"/>
            <a:ext cx="1806585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Microsoft Authenticator</a:t>
            </a:r>
          </a:p>
        </p:txBody>
      </p:sp>
      <p:pic>
        <p:nvPicPr>
          <p:cNvPr id="45" name="Image 5" descr="preencoded.png">
            <a:extLst>
              <a:ext uri="{FF2B5EF4-FFF2-40B4-BE49-F238E27FC236}">
                <a16:creationId xmlns:a16="http://schemas.microsoft.com/office/drawing/2014/main" id="{CC1657B9-6379-258E-9577-2E18474B23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8385" y="4557580"/>
            <a:ext cx="160336" cy="160336"/>
          </a:xfrm>
          <a:prstGeom prst="rect">
            <a:avLst/>
          </a:prstGeom>
        </p:spPr>
      </p:pic>
      <p:sp>
        <p:nvSpPr>
          <p:cNvPr id="46" name="Text 17">
            <a:extLst>
              <a:ext uri="{FF2B5EF4-FFF2-40B4-BE49-F238E27FC236}">
                <a16:creationId xmlns:a16="http://schemas.microsoft.com/office/drawing/2014/main" id="{1AA991A0-4C7E-0645-32E8-F9F59D18F939}"/>
              </a:ext>
            </a:extLst>
          </p:cNvPr>
          <p:cNvSpPr/>
          <p:nvPr/>
        </p:nvSpPr>
        <p:spPr>
          <a:xfrm>
            <a:off x="4962698" y="4530808"/>
            <a:ext cx="392736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5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Authy</a:t>
            </a:r>
          </a:p>
        </p:txBody>
      </p:sp>
    </p:spTree>
    <p:extLst>
      <p:ext uri="{BB962C8B-B14F-4D97-AF65-F5344CB8AC3E}">
        <p14:creationId xmlns:p14="http://schemas.microsoft.com/office/powerpoint/2010/main" val="1702885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13">
            <a:extLst>
              <a:ext uri="{FF2B5EF4-FFF2-40B4-BE49-F238E27FC236}">
                <a16:creationId xmlns:a16="http://schemas.microsoft.com/office/drawing/2014/main" id="{F2AE00A3-365C-71BC-6E59-77F5574DF979}"/>
              </a:ext>
            </a:extLst>
          </p:cNvPr>
          <p:cNvSpPr/>
          <p:nvPr/>
        </p:nvSpPr>
        <p:spPr>
          <a:xfrm>
            <a:off x="0" y="4605058"/>
            <a:ext cx="9144000" cy="538442"/>
          </a:xfrm>
          <a:prstGeom prst="rect">
            <a:avLst/>
          </a:prstGeom>
          <a:solidFill>
            <a:srgbClr val="1E293B"/>
          </a:solidFill>
          <a:ln/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E6953165-B560-20CF-7CE9-D3E8DC850393}"/>
              </a:ext>
            </a:extLst>
          </p:cNvPr>
          <p:cNvSpPr/>
          <p:nvPr/>
        </p:nvSpPr>
        <p:spPr>
          <a:xfrm>
            <a:off x="571500" y="263426"/>
            <a:ext cx="7357654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簡訊驗證 (SMS) 的盲點：它真的安全嗎？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A617F894-353C-6050-F422-D6FBE0A0F263}"/>
              </a:ext>
            </a:extLst>
          </p:cNvPr>
          <p:cNvSpPr/>
          <p:nvPr/>
        </p:nvSpPr>
        <p:spPr>
          <a:xfrm>
            <a:off x="448625" y="1488346"/>
            <a:ext cx="457200" cy="457200"/>
          </a:xfrm>
          <a:prstGeom prst="rect">
            <a:avLst/>
          </a:prstGeom>
          <a:solidFill>
            <a:srgbClr val="F59E0B">
              <a:alpha val="10000"/>
            </a:srgbClr>
          </a:solidFill>
          <a:ln w="9144">
            <a:solidFill>
              <a:srgbClr val="F59E0B"/>
            </a:solidFill>
            <a:prstDash val="solid"/>
          </a:ln>
        </p:spPr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287ACC9C-4D9E-A4AC-85BF-F368E291F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274" y="1616934"/>
            <a:ext cx="150019" cy="200025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2B91E261-CB80-7D6F-59DE-6144F9AA86F2}"/>
              </a:ext>
            </a:extLst>
          </p:cNvPr>
          <p:cNvSpPr/>
          <p:nvPr/>
        </p:nvSpPr>
        <p:spPr>
          <a:xfrm>
            <a:off x="448625" y="2159859"/>
            <a:ext cx="23288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SIM 卡劫持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Shape 9">
            <a:extLst>
              <a:ext uri="{FF2B5EF4-FFF2-40B4-BE49-F238E27FC236}">
                <a16:creationId xmlns:a16="http://schemas.microsoft.com/office/drawing/2014/main" id="{7A4055D2-67D7-05A0-E434-0439921060F4}"/>
              </a:ext>
            </a:extLst>
          </p:cNvPr>
          <p:cNvSpPr/>
          <p:nvPr/>
        </p:nvSpPr>
        <p:spPr>
          <a:xfrm>
            <a:off x="3407569" y="1488346"/>
            <a:ext cx="457200" cy="457200"/>
          </a:xfrm>
          <a:prstGeom prst="rect">
            <a:avLst/>
          </a:prstGeom>
          <a:solidFill>
            <a:srgbClr val="F59E0B">
              <a:alpha val="10000"/>
            </a:srgbClr>
          </a:solidFill>
          <a:ln w="9144">
            <a:solidFill>
              <a:srgbClr val="F59E0B"/>
            </a:solidFill>
            <a:prstDash val="solid"/>
          </a:ln>
        </p:spPr>
      </p:sp>
      <p:pic>
        <p:nvPicPr>
          <p:cNvPr id="11" name="Image 2" descr="preencoded.png">
            <a:extLst>
              <a:ext uri="{FF2B5EF4-FFF2-40B4-BE49-F238E27FC236}">
                <a16:creationId xmlns:a16="http://schemas.microsoft.com/office/drawing/2014/main" id="{F2D4D1A0-97B3-D50F-039E-62DDA10FE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3655" y="1616934"/>
            <a:ext cx="225028" cy="200025"/>
          </a:xfrm>
          <a:prstGeom prst="rect">
            <a:avLst/>
          </a:prstGeom>
        </p:spPr>
      </p:pic>
      <p:sp>
        <p:nvSpPr>
          <p:cNvPr id="12" name="Text 10">
            <a:extLst>
              <a:ext uri="{FF2B5EF4-FFF2-40B4-BE49-F238E27FC236}">
                <a16:creationId xmlns:a16="http://schemas.microsoft.com/office/drawing/2014/main" id="{35E18CAB-A154-8654-EDEA-EC5E03BDDDAF}"/>
              </a:ext>
            </a:extLst>
          </p:cNvPr>
          <p:cNvSpPr/>
          <p:nvPr/>
        </p:nvSpPr>
        <p:spPr>
          <a:xfrm>
            <a:off x="3407568" y="2159859"/>
            <a:ext cx="23288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惡意攔截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5" name="Shape 15">
            <a:extLst>
              <a:ext uri="{FF2B5EF4-FFF2-40B4-BE49-F238E27FC236}">
                <a16:creationId xmlns:a16="http://schemas.microsoft.com/office/drawing/2014/main" id="{652752EF-3C36-BC32-D8E2-348AE6AF73AC}"/>
              </a:ext>
            </a:extLst>
          </p:cNvPr>
          <p:cNvSpPr/>
          <p:nvPr/>
        </p:nvSpPr>
        <p:spPr>
          <a:xfrm>
            <a:off x="6405702" y="1488346"/>
            <a:ext cx="457200" cy="457200"/>
          </a:xfrm>
          <a:prstGeom prst="rect">
            <a:avLst/>
          </a:prstGeom>
          <a:solidFill>
            <a:srgbClr val="F59E0B">
              <a:alpha val="10000"/>
            </a:srgbClr>
          </a:solidFill>
          <a:ln w="9144">
            <a:solidFill>
              <a:srgbClr val="F59E0B"/>
            </a:solidFill>
            <a:prstDash val="solid"/>
          </a:ln>
        </p:spPr>
      </p:sp>
      <p:pic>
        <p:nvPicPr>
          <p:cNvPr id="16" name="Image 3" descr="preencoded.png">
            <a:extLst>
              <a:ext uri="{FF2B5EF4-FFF2-40B4-BE49-F238E27FC236}">
                <a16:creationId xmlns:a16="http://schemas.microsoft.com/office/drawing/2014/main" id="{BD0526B1-17E5-4DBE-080B-0A39724AAD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290" y="1616934"/>
            <a:ext cx="200025" cy="200025"/>
          </a:xfrm>
          <a:prstGeom prst="rect">
            <a:avLst/>
          </a:prstGeom>
        </p:spPr>
      </p:pic>
      <p:sp>
        <p:nvSpPr>
          <p:cNvPr id="17" name="Text 16">
            <a:extLst>
              <a:ext uri="{FF2B5EF4-FFF2-40B4-BE49-F238E27FC236}">
                <a16:creationId xmlns:a16="http://schemas.microsoft.com/office/drawing/2014/main" id="{1347BE12-0264-6E9F-C0B1-6569DA4255DF}"/>
              </a:ext>
            </a:extLst>
          </p:cNvPr>
          <p:cNvSpPr/>
          <p:nvPr/>
        </p:nvSpPr>
        <p:spPr>
          <a:xfrm>
            <a:off x="6405702" y="2159859"/>
            <a:ext cx="23288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社交工程騙取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20" name="Image 4" descr="preencoded.png">
            <a:extLst>
              <a:ext uri="{FF2B5EF4-FFF2-40B4-BE49-F238E27FC236}">
                <a16:creationId xmlns:a16="http://schemas.microsoft.com/office/drawing/2014/main" id="{F82D9839-EF01-96FE-C5ED-C08A4BDEF4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907" y="4768519"/>
            <a:ext cx="171450" cy="171450"/>
          </a:xfrm>
          <a:prstGeom prst="rect">
            <a:avLst/>
          </a:prstGeom>
        </p:spPr>
      </p:pic>
      <p:sp>
        <p:nvSpPr>
          <p:cNvPr id="21" name="Text 23">
            <a:extLst>
              <a:ext uri="{FF2B5EF4-FFF2-40B4-BE49-F238E27FC236}">
                <a16:creationId xmlns:a16="http://schemas.microsoft.com/office/drawing/2014/main" id="{3A6987E5-F67D-AC88-5050-F8B7B78F71DE}"/>
              </a:ext>
            </a:extLst>
          </p:cNvPr>
          <p:cNvSpPr/>
          <p:nvPr/>
        </p:nvSpPr>
        <p:spPr>
          <a:xfrm>
            <a:off x="1248395" y="4764408"/>
            <a:ext cx="6550130" cy="1615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CA5A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安全建議：</a:t>
            </a:r>
            <a:r>
              <a:rPr lang="en-US" sz="1050" dirty="0">
                <a:solidFill>
                  <a:srgbClr val="FCA5A5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簡訊驗證雖比沒有好，但若平台支援，請優先切換至「驗證器 APP」以獲得更高層級的保護。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8FD6F3BC-3542-C82D-1DC4-58065ADF0541}"/>
              </a:ext>
            </a:extLst>
          </p:cNvPr>
          <p:cNvGrpSpPr/>
          <p:nvPr/>
        </p:nvGrpSpPr>
        <p:grpSpPr>
          <a:xfrm>
            <a:off x="448624" y="2550979"/>
            <a:ext cx="2374582" cy="1370027"/>
            <a:chOff x="357188" y="2348508"/>
            <a:chExt cx="2374582" cy="1370027"/>
          </a:xfrm>
        </p:grpSpPr>
        <p:sp>
          <p:nvSpPr>
            <p:cNvPr id="8" name="Text 5">
              <a:extLst>
                <a:ext uri="{FF2B5EF4-FFF2-40B4-BE49-F238E27FC236}">
                  <a16:creationId xmlns:a16="http://schemas.microsoft.com/office/drawing/2014/main" id="{D9FA6B44-E1F0-EC2F-34E6-76379CB8D264}"/>
                </a:ext>
              </a:extLst>
            </p:cNvPr>
            <p:cNvSpPr/>
            <p:nvPr/>
          </p:nvSpPr>
          <p:spPr>
            <a:xfrm>
              <a:off x="357188" y="2348508"/>
              <a:ext cx="2328863" cy="525657"/>
            </a:xfrm>
            <a:prstGeom prst="rect">
              <a:avLst/>
            </a:prstGeom>
            <a:noFill/>
            <a:ln/>
          </p:spPr>
          <p:txBody>
            <a:bodyPr wrap="square" lIns="170053" tIns="0" rIns="0" bIns="0" rtlCol="0" anchor="t">
              <a:spAutoFit/>
            </a:bodyPr>
            <a:lstStyle/>
            <a:p>
              <a:pPr marL="0" indent="0" algn="l">
                <a:lnSpc>
                  <a:spcPct val="128000"/>
                </a:lnSpc>
                <a:buNone/>
              </a:pP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駭客透過社交工程冒充你，向電信商申請補辦門號。</a:t>
              </a:r>
            </a:p>
          </p:txBody>
        </p:sp>
        <p:sp>
          <p:nvSpPr>
            <p:cNvPr id="9" name="Text 6">
              <a:extLst>
                <a:ext uri="{FF2B5EF4-FFF2-40B4-BE49-F238E27FC236}">
                  <a16:creationId xmlns:a16="http://schemas.microsoft.com/office/drawing/2014/main" id="{75BDE372-FDF4-41E8-0D63-0D15C8742385}"/>
                </a:ext>
              </a:extLst>
            </p:cNvPr>
            <p:cNvSpPr/>
            <p:nvPr/>
          </p:nvSpPr>
          <p:spPr>
            <a:xfrm>
              <a:off x="402907" y="2917097"/>
              <a:ext cx="2328863" cy="801438"/>
            </a:xfrm>
            <a:prstGeom prst="rect">
              <a:avLst/>
            </a:prstGeom>
            <a:noFill/>
            <a:ln/>
          </p:spPr>
          <p:txBody>
            <a:bodyPr wrap="square" lIns="170053" tIns="0" rIns="0" bIns="0" rtlCol="0" anchor="t">
              <a:spAutoFit/>
            </a:bodyPr>
            <a:lstStyle/>
            <a:p>
              <a:pPr marL="0" indent="0" algn="l">
                <a:lnSpc>
                  <a:spcPct val="128000"/>
                </a:lnSpc>
                <a:buNone/>
              </a:pP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一旦成功，你的手機將失去訊號，所有簡訊會發送到駭客手中。</a:t>
              </a:r>
            </a:p>
          </p:txBody>
        </p:sp>
        <p:sp>
          <p:nvSpPr>
            <p:cNvPr id="22" name="Text 7">
              <a:extLst>
                <a:ext uri="{FF2B5EF4-FFF2-40B4-BE49-F238E27FC236}">
                  <a16:creationId xmlns:a16="http://schemas.microsoft.com/office/drawing/2014/main" id="{59B4BAEF-428E-9791-CED1-3585A4D24242}"/>
                </a:ext>
              </a:extLst>
            </p:cNvPr>
            <p:cNvSpPr/>
            <p:nvPr/>
          </p:nvSpPr>
          <p:spPr>
            <a:xfrm>
              <a:off x="357188" y="2348508"/>
              <a:ext cx="45719" cy="28899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lnSpc>
                  <a:spcPct val="128000"/>
                </a:lnSpc>
                <a:buNone/>
              </a:pPr>
              <a:r>
                <a:rPr lang="en-US" sz="1600" b="1" dirty="0">
                  <a:solidFill>
                    <a:srgbClr val="EF4444"/>
                  </a:solidFill>
                  <a:latin typeface="Space Grotesk Bold" pitchFamily="34" charset="0"/>
                  <a:ea typeface="Space Grotesk Bold" pitchFamily="34" charset="-122"/>
                  <a:cs typeface="Space Grotesk Bold" pitchFamily="34" charset="-120"/>
                </a:rPr>
                <a:t>!</a:t>
              </a:r>
              <a:endParaRPr lang="en-US" sz="1600" dirty="0"/>
            </a:p>
          </p:txBody>
        </p:sp>
        <p:sp>
          <p:nvSpPr>
            <p:cNvPr id="23" name="Text 8">
              <a:extLst>
                <a:ext uri="{FF2B5EF4-FFF2-40B4-BE49-F238E27FC236}">
                  <a16:creationId xmlns:a16="http://schemas.microsoft.com/office/drawing/2014/main" id="{66728917-C2E9-D957-771B-D7E8EB6CD5EA}"/>
                </a:ext>
              </a:extLst>
            </p:cNvPr>
            <p:cNvSpPr/>
            <p:nvPr/>
          </p:nvSpPr>
          <p:spPr>
            <a:xfrm>
              <a:off x="357188" y="2821391"/>
              <a:ext cx="45719" cy="28899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lnSpc>
                  <a:spcPct val="128000"/>
                </a:lnSpc>
                <a:buNone/>
              </a:pPr>
              <a:r>
                <a:rPr lang="en-US" sz="1600" b="1" dirty="0">
                  <a:solidFill>
                    <a:srgbClr val="EF4444"/>
                  </a:solidFill>
                  <a:latin typeface="Space Grotesk Bold" pitchFamily="34" charset="0"/>
                  <a:ea typeface="Space Grotesk Bold" pitchFamily="34" charset="-122"/>
                  <a:cs typeface="Space Grotesk Bold" pitchFamily="34" charset="-120"/>
                </a:rPr>
                <a:t>!</a:t>
              </a:r>
              <a:endParaRPr lang="en-US" sz="1600" dirty="0"/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B74AECED-D8F6-FCA2-DE34-B97B7B005C36}"/>
              </a:ext>
            </a:extLst>
          </p:cNvPr>
          <p:cNvGrpSpPr/>
          <p:nvPr/>
        </p:nvGrpSpPr>
        <p:grpSpPr>
          <a:xfrm>
            <a:off x="3407569" y="2550979"/>
            <a:ext cx="2328863" cy="1635788"/>
            <a:chOff x="3407569" y="2348508"/>
            <a:chExt cx="2328863" cy="1635788"/>
          </a:xfrm>
        </p:grpSpPr>
        <p:sp>
          <p:nvSpPr>
            <p:cNvPr id="13" name="Text 11">
              <a:extLst>
                <a:ext uri="{FF2B5EF4-FFF2-40B4-BE49-F238E27FC236}">
                  <a16:creationId xmlns:a16="http://schemas.microsoft.com/office/drawing/2014/main" id="{6E10DE76-6D60-6EED-B75D-A383C03BDF52}"/>
                </a:ext>
              </a:extLst>
            </p:cNvPr>
            <p:cNvSpPr/>
            <p:nvPr/>
          </p:nvSpPr>
          <p:spPr>
            <a:xfrm>
              <a:off x="3407569" y="2348508"/>
              <a:ext cx="2328863" cy="801438"/>
            </a:xfrm>
            <a:prstGeom prst="rect">
              <a:avLst/>
            </a:prstGeom>
            <a:noFill/>
            <a:ln/>
          </p:spPr>
          <p:txBody>
            <a:bodyPr wrap="square" lIns="170053" tIns="0" rIns="0" bIns="0" rtlCol="0" anchor="t">
              <a:spAutoFit/>
            </a:bodyPr>
            <a:lstStyle/>
            <a:p>
              <a:pPr marL="0" indent="0" algn="l">
                <a:lnSpc>
                  <a:spcPct val="128000"/>
                </a:lnSpc>
                <a:buNone/>
              </a:pP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手機若感染惡意程式，駭客可直接讀取並轉發所有收到的簡訊。</a:t>
              </a:r>
            </a:p>
          </p:txBody>
        </p:sp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29DEC09D-9B3C-C5FB-E661-C05D9997F9F2}"/>
                </a:ext>
              </a:extLst>
            </p:cNvPr>
            <p:cNvSpPr/>
            <p:nvPr/>
          </p:nvSpPr>
          <p:spPr>
            <a:xfrm>
              <a:off x="3407569" y="3182858"/>
              <a:ext cx="2328863" cy="801438"/>
            </a:xfrm>
            <a:prstGeom prst="rect">
              <a:avLst/>
            </a:prstGeom>
            <a:noFill/>
            <a:ln/>
          </p:spPr>
          <p:txBody>
            <a:bodyPr wrap="square" lIns="170053" tIns="0" rIns="0" bIns="0" rtlCol="0" anchor="t">
              <a:spAutoFit/>
            </a:bodyPr>
            <a:lstStyle/>
            <a:p>
              <a:pPr marL="0" indent="0" algn="l">
                <a:lnSpc>
                  <a:spcPct val="128000"/>
                </a:lnSpc>
                <a:buNone/>
              </a:pP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部分偽裝成基地台的設備 (Stingray) 也能在空中攔截明文簡訊。</a:t>
              </a:r>
            </a:p>
          </p:txBody>
        </p:sp>
        <p:sp>
          <p:nvSpPr>
            <p:cNvPr id="24" name="Text 13">
              <a:extLst>
                <a:ext uri="{FF2B5EF4-FFF2-40B4-BE49-F238E27FC236}">
                  <a16:creationId xmlns:a16="http://schemas.microsoft.com/office/drawing/2014/main" id="{12ED8DE7-EB54-5C1B-B4B0-1B5692340B09}"/>
                </a:ext>
              </a:extLst>
            </p:cNvPr>
            <p:cNvSpPr/>
            <p:nvPr/>
          </p:nvSpPr>
          <p:spPr>
            <a:xfrm>
              <a:off x="3407569" y="2348508"/>
              <a:ext cx="45719" cy="28899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lnSpc>
                  <a:spcPct val="128000"/>
                </a:lnSpc>
                <a:buNone/>
              </a:pPr>
              <a:r>
                <a:rPr lang="en-US" sz="1600" b="1" dirty="0">
                  <a:solidFill>
                    <a:srgbClr val="EF4444"/>
                  </a:solidFill>
                  <a:latin typeface="Space Grotesk Bold" pitchFamily="34" charset="0"/>
                  <a:ea typeface="Space Grotesk Bold" pitchFamily="34" charset="-122"/>
                  <a:cs typeface="Space Grotesk Bold" pitchFamily="34" charset="-120"/>
                </a:rPr>
                <a:t>!</a:t>
              </a:r>
              <a:endParaRPr lang="en-US" sz="1600" dirty="0"/>
            </a:p>
          </p:txBody>
        </p:sp>
        <p:sp>
          <p:nvSpPr>
            <p:cNvPr id="25" name="Text 14">
              <a:extLst>
                <a:ext uri="{FF2B5EF4-FFF2-40B4-BE49-F238E27FC236}">
                  <a16:creationId xmlns:a16="http://schemas.microsoft.com/office/drawing/2014/main" id="{A9C37EFA-1B92-AF8D-171E-C9AE29CC5596}"/>
                </a:ext>
              </a:extLst>
            </p:cNvPr>
            <p:cNvSpPr/>
            <p:nvPr/>
          </p:nvSpPr>
          <p:spPr>
            <a:xfrm>
              <a:off x="3407569" y="2821391"/>
              <a:ext cx="45719" cy="28899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lnSpc>
                  <a:spcPct val="128000"/>
                </a:lnSpc>
                <a:buNone/>
              </a:pPr>
              <a:r>
                <a:rPr lang="en-US" sz="1600" b="1" dirty="0">
                  <a:solidFill>
                    <a:srgbClr val="EF4444"/>
                  </a:solidFill>
                  <a:latin typeface="Space Grotesk Bold" pitchFamily="34" charset="0"/>
                  <a:ea typeface="Space Grotesk Bold" pitchFamily="34" charset="-122"/>
                  <a:cs typeface="Space Grotesk Bold" pitchFamily="34" charset="-120"/>
                </a:rPr>
                <a:t>!</a:t>
              </a:r>
              <a:endParaRPr lang="en-US" sz="1600" dirty="0"/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2F3EA2B2-DC05-C4CD-7835-324420433182}"/>
              </a:ext>
            </a:extLst>
          </p:cNvPr>
          <p:cNvGrpSpPr/>
          <p:nvPr/>
        </p:nvGrpSpPr>
        <p:grpSpPr>
          <a:xfrm>
            <a:off x="6451420" y="2548318"/>
            <a:ext cx="2328864" cy="1351124"/>
            <a:chOff x="6457949" y="2348508"/>
            <a:chExt cx="2328864" cy="1351124"/>
          </a:xfrm>
        </p:grpSpPr>
        <p:sp>
          <p:nvSpPr>
            <p:cNvPr id="18" name="Text 17">
              <a:extLst>
                <a:ext uri="{FF2B5EF4-FFF2-40B4-BE49-F238E27FC236}">
                  <a16:creationId xmlns:a16="http://schemas.microsoft.com/office/drawing/2014/main" id="{07F36A38-B6AC-2F21-F0F4-F92D9567CFD4}"/>
                </a:ext>
              </a:extLst>
            </p:cNvPr>
            <p:cNvSpPr/>
            <p:nvPr/>
          </p:nvSpPr>
          <p:spPr>
            <a:xfrm>
              <a:off x="6457950" y="2348508"/>
              <a:ext cx="2328863" cy="801438"/>
            </a:xfrm>
            <a:prstGeom prst="rect">
              <a:avLst/>
            </a:prstGeom>
            <a:noFill/>
            <a:ln/>
          </p:spPr>
          <p:txBody>
            <a:bodyPr wrap="square" lIns="170053" tIns="0" rIns="0" bIns="0" rtlCol="0" anchor="t">
              <a:spAutoFit/>
            </a:bodyPr>
            <a:lstStyle/>
            <a:p>
              <a:pPr marL="0" indent="0" algn="l">
                <a:lnSpc>
                  <a:spcPct val="128000"/>
                </a:lnSpc>
                <a:buNone/>
              </a:pP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駭客偽裝成官方客服或親友，以「帳號異常」為由騙你說出驗證碼。</a:t>
              </a:r>
            </a:p>
          </p:txBody>
        </p:sp>
        <p:sp>
          <p:nvSpPr>
            <p:cNvPr id="19" name="Text 18">
              <a:extLst>
                <a:ext uri="{FF2B5EF4-FFF2-40B4-BE49-F238E27FC236}">
                  <a16:creationId xmlns:a16="http://schemas.microsoft.com/office/drawing/2014/main" id="{5B2BA272-28F7-D89A-15F7-26C241040F4E}"/>
                </a:ext>
              </a:extLst>
            </p:cNvPr>
            <p:cNvSpPr/>
            <p:nvPr/>
          </p:nvSpPr>
          <p:spPr>
            <a:xfrm>
              <a:off x="6457949" y="3173975"/>
              <a:ext cx="2328863" cy="525657"/>
            </a:xfrm>
            <a:prstGeom prst="rect">
              <a:avLst/>
            </a:prstGeom>
            <a:noFill/>
            <a:ln/>
          </p:spPr>
          <p:txBody>
            <a:bodyPr wrap="square" lIns="170053" tIns="0" rIns="0" bIns="0" rtlCol="0" anchor="t">
              <a:spAutoFit/>
            </a:bodyPr>
            <a:lstStyle/>
            <a:p>
              <a:pPr marL="0" indent="0" algn="l">
                <a:lnSpc>
                  <a:spcPct val="128000"/>
                </a:lnSpc>
                <a:buNone/>
              </a:pP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這是目前最簡單且成功率極高的攻擊方式。</a:t>
              </a:r>
            </a:p>
          </p:txBody>
        </p:sp>
        <p:sp>
          <p:nvSpPr>
            <p:cNvPr id="26" name="Text 21">
              <a:extLst>
                <a:ext uri="{FF2B5EF4-FFF2-40B4-BE49-F238E27FC236}">
                  <a16:creationId xmlns:a16="http://schemas.microsoft.com/office/drawing/2014/main" id="{B72133AA-507D-A8E6-4DE6-B0C94E761178}"/>
                </a:ext>
              </a:extLst>
            </p:cNvPr>
            <p:cNvSpPr/>
            <p:nvPr/>
          </p:nvSpPr>
          <p:spPr>
            <a:xfrm>
              <a:off x="6457950" y="2348508"/>
              <a:ext cx="45719" cy="2905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lnSpc>
                  <a:spcPct val="128000"/>
                </a:lnSpc>
                <a:buNone/>
              </a:pPr>
              <a:r>
                <a:rPr lang="en-US" sz="1600" b="1" dirty="0">
                  <a:solidFill>
                    <a:srgbClr val="EF4444"/>
                  </a:solidFill>
                  <a:latin typeface="Space Grotesk Bold" pitchFamily="34" charset="0"/>
                  <a:ea typeface="Space Grotesk Bold" pitchFamily="34" charset="-122"/>
                  <a:cs typeface="Space Grotesk Bold" pitchFamily="34" charset="-120"/>
                </a:rPr>
                <a:t>!</a:t>
              </a:r>
              <a:endParaRPr lang="en-US" sz="1600" dirty="0"/>
            </a:p>
          </p:txBody>
        </p:sp>
        <p:sp>
          <p:nvSpPr>
            <p:cNvPr id="27" name="Text 22">
              <a:extLst>
                <a:ext uri="{FF2B5EF4-FFF2-40B4-BE49-F238E27FC236}">
                  <a16:creationId xmlns:a16="http://schemas.microsoft.com/office/drawing/2014/main" id="{CBA8C6C5-27D9-624C-C70C-78272897FB94}"/>
                </a:ext>
              </a:extLst>
            </p:cNvPr>
            <p:cNvSpPr/>
            <p:nvPr/>
          </p:nvSpPr>
          <p:spPr>
            <a:xfrm>
              <a:off x="6457950" y="2821391"/>
              <a:ext cx="45719" cy="29052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lnSpc>
                  <a:spcPct val="128000"/>
                </a:lnSpc>
                <a:buNone/>
              </a:pPr>
              <a:r>
                <a:rPr lang="en-US" sz="1600" b="1" dirty="0">
                  <a:solidFill>
                    <a:srgbClr val="EF4444"/>
                  </a:solidFill>
                  <a:latin typeface="Space Grotesk Bold" pitchFamily="34" charset="0"/>
                  <a:ea typeface="Space Grotesk Bold" pitchFamily="34" charset="-122"/>
                  <a:cs typeface="Space Grotesk Bold" pitchFamily="34" charset="-120"/>
                </a:rPr>
                <a:t>!</a:t>
              </a:r>
              <a:endParaRPr lang="en-US" sz="1600" dirty="0"/>
            </a:p>
          </p:txBody>
        </p:sp>
      </p:grpSp>
      <p:sp>
        <p:nvSpPr>
          <p:cNvPr id="42" name="Shape 19">
            <a:extLst>
              <a:ext uri="{FF2B5EF4-FFF2-40B4-BE49-F238E27FC236}">
                <a16:creationId xmlns:a16="http://schemas.microsoft.com/office/drawing/2014/main" id="{3C9CBBD5-A1D1-AF7E-7405-ECF451D7F77A}"/>
              </a:ext>
            </a:extLst>
          </p:cNvPr>
          <p:cNvSpPr/>
          <p:nvPr/>
        </p:nvSpPr>
        <p:spPr>
          <a:xfrm>
            <a:off x="0" y="4607719"/>
            <a:ext cx="9144000" cy="535781"/>
          </a:xfrm>
          <a:prstGeom prst="rect">
            <a:avLst/>
          </a:prstGeom>
          <a:solidFill>
            <a:srgbClr val="EF4444">
              <a:alpha val="10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2093985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974BD7E3-49EA-9579-EBC6-938D250FA2D0}"/>
              </a:ext>
            </a:extLst>
          </p:cNvPr>
          <p:cNvSpPr/>
          <p:nvPr/>
        </p:nvSpPr>
        <p:spPr>
          <a:xfrm>
            <a:off x="571500" y="263426"/>
            <a:ext cx="6861266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五分鐘升級安全：Google 帳號 2FA 設定指南</a:t>
            </a:r>
            <a:endParaRPr lang="en-US" sz="2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8" name="Shape 19">
            <a:extLst>
              <a:ext uri="{FF2B5EF4-FFF2-40B4-BE49-F238E27FC236}">
                <a16:creationId xmlns:a16="http://schemas.microsoft.com/office/drawing/2014/main" id="{3A1C97AE-59AC-04C5-F969-8C49BB4F0BDD}"/>
              </a:ext>
            </a:extLst>
          </p:cNvPr>
          <p:cNvSpPr/>
          <p:nvPr/>
        </p:nvSpPr>
        <p:spPr>
          <a:xfrm>
            <a:off x="0" y="4634508"/>
            <a:ext cx="9144000" cy="508992"/>
          </a:xfrm>
          <a:prstGeom prst="rect">
            <a:avLst/>
          </a:prstGeom>
          <a:solidFill>
            <a:srgbClr val="22D3EE">
              <a:alpha val="5000"/>
            </a:srgbClr>
          </a:solidFill>
          <a:ln/>
        </p:spPr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55B8F6F9-18DA-DF98-4E85-39A52FAC3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821138"/>
            <a:ext cx="142875" cy="142875"/>
          </a:xfrm>
          <a:prstGeom prst="rect">
            <a:avLst/>
          </a:prstGeom>
        </p:spPr>
      </p:pic>
      <p:sp>
        <p:nvSpPr>
          <p:cNvPr id="20" name="Text 21">
            <a:extLst>
              <a:ext uri="{FF2B5EF4-FFF2-40B4-BE49-F238E27FC236}">
                <a16:creationId xmlns:a16="http://schemas.microsoft.com/office/drawing/2014/main" id="{C6C52FDD-01EA-56D4-3445-40F0D7481890}"/>
              </a:ext>
            </a:extLst>
          </p:cNvPr>
          <p:cNvSpPr/>
          <p:nvPr/>
        </p:nvSpPr>
        <p:spPr>
          <a:xfrm>
            <a:off x="857249" y="4807183"/>
            <a:ext cx="6144441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kern="0" spc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提示：設定完成後，請務必接續下載「備用驗證碼」以防手機遺失。</a:t>
            </a:r>
            <a:endParaRPr lang="en-US" sz="10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0A0D0CC4-BAA0-DEA5-81A1-F71FD4166C9C}"/>
              </a:ext>
            </a:extLst>
          </p:cNvPr>
          <p:cNvGrpSpPr/>
          <p:nvPr/>
        </p:nvGrpSpPr>
        <p:grpSpPr>
          <a:xfrm>
            <a:off x="470690" y="1753449"/>
            <a:ext cx="8202620" cy="2372556"/>
            <a:chOff x="521611" y="1348501"/>
            <a:chExt cx="8202620" cy="2372556"/>
          </a:xfrm>
        </p:grpSpPr>
        <p:sp>
          <p:nvSpPr>
            <p:cNvPr id="6" name="Text 4">
              <a:extLst>
                <a:ext uri="{FF2B5EF4-FFF2-40B4-BE49-F238E27FC236}">
                  <a16:creationId xmlns:a16="http://schemas.microsoft.com/office/drawing/2014/main" id="{D07C3F39-F7C6-5664-7167-ED45471A560F}"/>
                </a:ext>
              </a:extLst>
            </p:cNvPr>
            <p:cNvSpPr/>
            <p:nvPr/>
          </p:nvSpPr>
          <p:spPr>
            <a:xfrm>
              <a:off x="521611" y="1377359"/>
              <a:ext cx="335638" cy="27699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 algn="ctr">
                <a:buNone/>
              </a:pPr>
              <a:r>
                <a:rPr lang="en-US" b="1" dirty="0">
                  <a:solidFill>
                    <a:srgbClr val="22D3EE"/>
                  </a:solidFill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01</a:t>
              </a:r>
              <a:endPara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endParaRPr>
            </a:p>
          </p:txBody>
        </p:sp>
        <p:sp>
          <p:nvSpPr>
            <p:cNvPr id="7" name="Text 5">
              <a:extLst>
                <a:ext uri="{FF2B5EF4-FFF2-40B4-BE49-F238E27FC236}">
                  <a16:creationId xmlns:a16="http://schemas.microsoft.com/office/drawing/2014/main" id="{0A1EB7CB-8117-B04C-9AB6-2477A0F79DD3}"/>
                </a:ext>
              </a:extLst>
            </p:cNvPr>
            <p:cNvSpPr/>
            <p:nvPr/>
          </p:nvSpPr>
          <p:spPr>
            <a:xfrm>
              <a:off x="943081" y="1364356"/>
              <a:ext cx="1384995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進入安全設定</a:t>
              </a:r>
              <a:endPara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endParaRPr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2A71E11F-89CC-5BB7-96E6-5191DCA32F73}"/>
                </a:ext>
              </a:extLst>
            </p:cNvPr>
            <p:cNvSpPr/>
            <p:nvPr/>
          </p:nvSpPr>
          <p:spPr>
            <a:xfrm>
              <a:off x="1047209" y="1674406"/>
              <a:ext cx="1176737" cy="204665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lnSpc>
                  <a:spcPct val="120000"/>
                </a:lnSpc>
                <a:buNone/>
              </a:pP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登入 Google 帳號，點選右上角頭像進入「管理您的 Google 帳號」，選擇左側的</a:t>
              </a:r>
              <a:r>
                <a:rPr lang="en-US" sz="1400" dirty="0">
                  <a:solidFill>
                    <a:srgbClr val="FF0000"/>
                  </a:solidFill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「安全性」</a:t>
              </a: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標籤。</a:t>
              </a:r>
            </a:p>
          </p:txBody>
        </p:sp>
        <p:sp>
          <p:nvSpPr>
            <p:cNvPr id="9" name="Text 8">
              <a:extLst>
                <a:ext uri="{FF2B5EF4-FFF2-40B4-BE49-F238E27FC236}">
                  <a16:creationId xmlns:a16="http://schemas.microsoft.com/office/drawing/2014/main" id="{9D4AEB39-11F4-D82E-4363-02CD7FFCE23A}"/>
                </a:ext>
              </a:extLst>
            </p:cNvPr>
            <p:cNvSpPr/>
            <p:nvPr/>
          </p:nvSpPr>
          <p:spPr>
            <a:xfrm>
              <a:off x="2543714" y="1348501"/>
              <a:ext cx="308303" cy="27699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 algn="ctr">
                <a:buNone/>
              </a:pPr>
              <a:r>
                <a:rPr lang="en-US" b="1" dirty="0">
                  <a:solidFill>
                    <a:srgbClr val="22D3EE"/>
                  </a:solidFill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02</a:t>
              </a:r>
              <a:endPara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endParaRPr>
            </a:p>
          </p:txBody>
        </p:sp>
        <p:sp>
          <p:nvSpPr>
            <p:cNvPr id="10" name="Text 9">
              <a:extLst>
                <a:ext uri="{FF2B5EF4-FFF2-40B4-BE49-F238E27FC236}">
                  <a16:creationId xmlns:a16="http://schemas.microsoft.com/office/drawing/2014/main" id="{92DCBA36-6576-DBA4-BF66-B7FB6043E7B6}"/>
                </a:ext>
              </a:extLst>
            </p:cNvPr>
            <p:cNvSpPr/>
            <p:nvPr/>
          </p:nvSpPr>
          <p:spPr>
            <a:xfrm>
              <a:off x="2893703" y="1383383"/>
              <a:ext cx="1615827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開啟兩步驟驗證</a:t>
              </a:r>
              <a:endPara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endParaRPr>
            </a:p>
          </p:txBody>
        </p:sp>
        <p:sp>
          <p:nvSpPr>
            <p:cNvPr id="11" name="Text 10">
              <a:extLst>
                <a:ext uri="{FF2B5EF4-FFF2-40B4-BE49-F238E27FC236}">
                  <a16:creationId xmlns:a16="http://schemas.microsoft.com/office/drawing/2014/main" id="{6D9DC4D9-F2A4-3099-AE46-9EB9631361E3}"/>
                </a:ext>
              </a:extLst>
            </p:cNvPr>
            <p:cNvSpPr/>
            <p:nvPr/>
          </p:nvSpPr>
          <p:spPr>
            <a:xfrm>
              <a:off x="3104220" y="1707356"/>
              <a:ext cx="1194792" cy="178811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lnSpc>
                  <a:spcPct val="120000"/>
                </a:lnSpc>
                <a:buNone/>
              </a:pP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在「登入 Google 的方式」區塊中，找到</a:t>
              </a:r>
              <a:r>
                <a:rPr lang="en-US" sz="1400" dirty="0">
                  <a:solidFill>
                    <a:srgbClr val="FF0000"/>
                  </a:solidFill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「兩步驟驗證」</a:t>
              </a: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，點擊進入並按「開始使用」。</a:t>
              </a:r>
            </a:p>
          </p:txBody>
        </p:sp>
        <p:sp>
          <p:nvSpPr>
            <p:cNvPr id="12" name="Text 12">
              <a:extLst>
                <a:ext uri="{FF2B5EF4-FFF2-40B4-BE49-F238E27FC236}">
                  <a16:creationId xmlns:a16="http://schemas.microsoft.com/office/drawing/2014/main" id="{226A541E-6F1B-D749-9B66-60E443249A8F}"/>
                </a:ext>
              </a:extLst>
            </p:cNvPr>
            <p:cNvSpPr/>
            <p:nvPr/>
          </p:nvSpPr>
          <p:spPr>
            <a:xfrm>
              <a:off x="4627860" y="1360798"/>
              <a:ext cx="308303" cy="27699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 algn="ctr">
                <a:buNone/>
              </a:pPr>
              <a:r>
                <a:rPr lang="en-US" b="1" dirty="0">
                  <a:solidFill>
                    <a:srgbClr val="22D3EE"/>
                  </a:solidFill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03</a:t>
              </a:r>
              <a:endPara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endParaRPr>
            </a:p>
          </p:txBody>
        </p:sp>
        <p:sp>
          <p:nvSpPr>
            <p:cNvPr id="13" name="Text 13">
              <a:extLst>
                <a:ext uri="{FF2B5EF4-FFF2-40B4-BE49-F238E27FC236}">
                  <a16:creationId xmlns:a16="http://schemas.microsoft.com/office/drawing/2014/main" id="{59146CC6-D2DF-02D7-E785-B4CE3650D9E7}"/>
                </a:ext>
              </a:extLst>
            </p:cNvPr>
            <p:cNvSpPr/>
            <p:nvPr/>
          </p:nvSpPr>
          <p:spPr>
            <a:xfrm>
              <a:off x="4961631" y="1377040"/>
              <a:ext cx="1558119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>
              <a:spAutoFit/>
            </a:bodyPr>
            <a:lstStyle/>
            <a:p>
              <a:pPr marL="0" indent="0" algn="l">
                <a:buNone/>
              </a:pPr>
              <a:r>
                <a:rPr lang="en-US" b="1" dirty="0" err="1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選擇驗證器APP</a:t>
              </a:r>
              <a:endPara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endParaRPr>
            </a:p>
          </p:txBody>
        </p:sp>
        <p:sp>
          <p:nvSpPr>
            <p:cNvPr id="14" name="Text 14">
              <a:extLst>
                <a:ext uri="{FF2B5EF4-FFF2-40B4-BE49-F238E27FC236}">
                  <a16:creationId xmlns:a16="http://schemas.microsoft.com/office/drawing/2014/main" id="{4FC2538B-BE8A-03CB-C107-39EDD9335C79}"/>
                </a:ext>
              </a:extLst>
            </p:cNvPr>
            <p:cNvSpPr/>
            <p:nvPr/>
          </p:nvSpPr>
          <p:spPr>
            <a:xfrm>
              <a:off x="5154516" y="1707355"/>
              <a:ext cx="1176737" cy="178811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lnSpc>
                  <a:spcPct val="120000"/>
                </a:lnSpc>
                <a:buNone/>
              </a:pP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系統會先要求簡訊驗證，完成後請在下方選擇</a:t>
              </a:r>
              <a:r>
                <a:rPr lang="en-US" sz="1400" dirty="0">
                  <a:solidFill>
                    <a:srgbClr val="FF0000"/>
                  </a:solidFill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「驗證器應用程式」</a:t>
              </a: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作為主要驗證方式。</a:t>
              </a:r>
            </a:p>
          </p:txBody>
        </p:sp>
        <p:sp>
          <p:nvSpPr>
            <p:cNvPr id="16" name="Text 17">
              <a:extLst>
                <a:ext uri="{FF2B5EF4-FFF2-40B4-BE49-F238E27FC236}">
                  <a16:creationId xmlns:a16="http://schemas.microsoft.com/office/drawing/2014/main" id="{FA58CEE1-632C-04A4-0563-DDA43367FEC3}"/>
                </a:ext>
              </a:extLst>
            </p:cNvPr>
            <p:cNvSpPr/>
            <p:nvPr/>
          </p:nvSpPr>
          <p:spPr>
            <a:xfrm>
              <a:off x="7043692" y="1365245"/>
              <a:ext cx="1615827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掃描並完成綁定</a:t>
              </a:r>
              <a:endPara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endParaRPr>
            </a:p>
          </p:txBody>
        </p:sp>
        <p:sp>
          <p:nvSpPr>
            <p:cNvPr id="17" name="Text 18">
              <a:extLst>
                <a:ext uri="{FF2B5EF4-FFF2-40B4-BE49-F238E27FC236}">
                  <a16:creationId xmlns:a16="http://schemas.microsoft.com/office/drawing/2014/main" id="{F22A201E-7FFE-600E-32F9-2557C285DF14}"/>
                </a:ext>
              </a:extLst>
            </p:cNvPr>
            <p:cNvSpPr/>
            <p:nvPr/>
          </p:nvSpPr>
          <p:spPr>
            <a:xfrm>
              <a:off x="7129739" y="1679263"/>
              <a:ext cx="1594492" cy="178811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l">
                <a:lnSpc>
                  <a:spcPct val="120000"/>
                </a:lnSpc>
                <a:buNone/>
              </a:pP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使用手機上的 Google Authenticator </a:t>
              </a:r>
              <a:r>
                <a:rPr lang="en-US" sz="1400" dirty="0">
                  <a:solidFill>
                    <a:srgbClr val="FF0000"/>
                  </a:solidFill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掃描螢幕 QR Code</a:t>
              </a:r>
              <a:r>
                <a:rPr lang="en-US" sz="140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，輸入 APP 產生的 6 位數代碼即可完成。</a:t>
              </a:r>
            </a:p>
          </p:txBody>
        </p:sp>
        <p:sp>
          <p:nvSpPr>
            <p:cNvPr id="21" name="Text 12">
              <a:extLst>
                <a:ext uri="{FF2B5EF4-FFF2-40B4-BE49-F238E27FC236}">
                  <a16:creationId xmlns:a16="http://schemas.microsoft.com/office/drawing/2014/main" id="{4D5AD093-4C90-E19A-0C8B-2CC43FF4A1AB}"/>
                </a:ext>
              </a:extLst>
            </p:cNvPr>
            <p:cNvSpPr/>
            <p:nvPr/>
          </p:nvSpPr>
          <p:spPr>
            <a:xfrm>
              <a:off x="6697231" y="1358878"/>
              <a:ext cx="274619" cy="27699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 algn="ctr">
                <a:buNone/>
              </a:pPr>
              <a:r>
                <a:rPr lang="en-US" b="1" dirty="0">
                  <a:solidFill>
                    <a:srgbClr val="22D3EE"/>
                  </a:solidFill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04</a:t>
              </a:r>
              <a:endPara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113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7144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389368"/>
            <a:ext cx="377190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密碼：你數位身份的第一道防線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71500" y="1320568"/>
            <a:ext cx="4336256" cy="861711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密碼就像是你數位世界的鑰匙。如果密碼被破解，你的帳號、個資與財產就等於直接對外敞開大門。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00124" y="2603072"/>
            <a:ext cx="4743863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帳號安全的第一道防線
在駭客與你的私人資料之間，密碼是唯一且最關鍵的阻隔。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C4B1F706-8DCD-221D-2B2B-85E5EE6AB9C9}"/>
              </a:ext>
            </a:extLst>
          </p:cNvPr>
          <p:cNvGrpSpPr/>
          <p:nvPr/>
        </p:nvGrpSpPr>
        <p:grpSpPr>
          <a:xfrm>
            <a:off x="571499" y="3283084"/>
            <a:ext cx="379509" cy="285750"/>
            <a:chOff x="571500" y="3158989"/>
            <a:chExt cx="285750" cy="285750"/>
          </a:xfrm>
        </p:grpSpPr>
        <p:sp>
          <p:nvSpPr>
            <p:cNvPr id="9" name="Shape 6"/>
            <p:cNvSpPr/>
            <p:nvPr/>
          </p:nvSpPr>
          <p:spPr>
            <a:xfrm>
              <a:off x="571500" y="3158989"/>
              <a:ext cx="285750" cy="285750"/>
            </a:xfrm>
            <a:prstGeom prst="rect">
              <a:avLst/>
            </a:prstGeom>
            <a:solidFill>
              <a:srgbClr val="0F172A"/>
            </a:solidFill>
            <a:ln/>
          </p:spPr>
        </p:sp>
        <p:pic>
          <p:nvPicPr>
            <p:cNvPr id="10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4008" y="3237570"/>
              <a:ext cx="160734" cy="128588"/>
            </a:xfrm>
            <a:prstGeom prst="rect">
              <a:avLst/>
            </a:prstGeom>
          </p:spPr>
        </p:pic>
      </p:grpSp>
      <p:sp>
        <p:nvSpPr>
          <p:cNvPr id="11" name="Text 7"/>
          <p:cNvSpPr/>
          <p:nvPr/>
        </p:nvSpPr>
        <p:spPr>
          <a:xfrm>
            <a:off x="1000124" y="3231244"/>
            <a:ext cx="5189786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防止未授權的人登入與盜用
有效的密碼管理能確保只有你本人能存取社交、金融與工作帳號。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D2141983-7A40-39F4-1940-FFACE213612C}"/>
              </a:ext>
            </a:extLst>
          </p:cNvPr>
          <p:cNvGrpSpPr/>
          <p:nvPr/>
        </p:nvGrpSpPr>
        <p:grpSpPr>
          <a:xfrm>
            <a:off x="571499" y="3908831"/>
            <a:ext cx="379509" cy="285750"/>
            <a:chOff x="571500" y="3784736"/>
            <a:chExt cx="285750" cy="285750"/>
          </a:xfrm>
        </p:grpSpPr>
        <p:sp>
          <p:nvSpPr>
            <p:cNvPr id="12" name="Shape 8"/>
            <p:cNvSpPr/>
            <p:nvPr/>
          </p:nvSpPr>
          <p:spPr>
            <a:xfrm>
              <a:off x="571500" y="3784736"/>
              <a:ext cx="285750" cy="285750"/>
            </a:xfrm>
            <a:prstGeom prst="rect">
              <a:avLst/>
            </a:prstGeom>
            <a:solidFill>
              <a:srgbClr val="0F172A"/>
            </a:solidFill>
            <a:ln/>
          </p:spPr>
        </p:sp>
        <p:pic>
          <p:nvPicPr>
            <p:cNvPr id="13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2045" y="3863318"/>
              <a:ext cx="144661" cy="128588"/>
            </a:xfrm>
            <a:prstGeom prst="rect">
              <a:avLst/>
            </a:prstGeom>
          </p:spPr>
        </p:pic>
      </p:grpSp>
      <p:sp>
        <p:nvSpPr>
          <p:cNvPr id="14" name="Text 9"/>
          <p:cNvSpPr/>
          <p:nvPr/>
        </p:nvSpPr>
        <p:spPr>
          <a:xfrm>
            <a:off x="1000125" y="3849390"/>
            <a:ext cx="5099518" cy="5256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密碼安全 = 身份安全
在數位時代，保護密碼就是保護你在網路世界的身分識別。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5486400" y="1000125"/>
            <a:ext cx="3657600" cy="4143375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6575" y="2508349"/>
            <a:ext cx="857250" cy="8572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756369" y="3508474"/>
            <a:ext cx="946156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2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ACCESS CONTROL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56E8DDDB-3132-A63F-4875-2387D3D2F1CC}"/>
              </a:ext>
            </a:extLst>
          </p:cNvPr>
          <p:cNvGrpSpPr/>
          <p:nvPr/>
        </p:nvGrpSpPr>
        <p:grpSpPr>
          <a:xfrm>
            <a:off x="571499" y="2657336"/>
            <a:ext cx="379509" cy="285750"/>
            <a:chOff x="571500" y="2533241"/>
            <a:chExt cx="285750" cy="285750"/>
          </a:xfrm>
        </p:grpSpPr>
        <p:sp>
          <p:nvSpPr>
            <p:cNvPr id="7" name="Shape 4"/>
            <p:cNvSpPr/>
            <p:nvPr/>
          </p:nvSpPr>
          <p:spPr>
            <a:xfrm>
              <a:off x="571500" y="2533241"/>
              <a:ext cx="285750" cy="285750"/>
            </a:xfrm>
            <a:prstGeom prst="rect">
              <a:avLst/>
            </a:prstGeom>
            <a:solidFill>
              <a:srgbClr val="0F172A"/>
            </a:solidFill>
            <a:ln/>
          </p:spPr>
        </p:sp>
        <p:pic>
          <p:nvPicPr>
            <p:cNvPr id="21" name="圖形 20" descr="電腦 以實心填滿">
              <a:extLst>
                <a:ext uri="{FF2B5EF4-FFF2-40B4-BE49-F238E27FC236}">
                  <a16:creationId xmlns:a16="http://schemas.microsoft.com/office/drawing/2014/main" id="{FADA133E-87BC-A2A7-92C5-6A31D3FF0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9939" y="2555251"/>
              <a:ext cx="241729" cy="2417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4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81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驗證器</a:t>
            </a:r>
            <a:r>
              <a:rPr sz="1500" b="1" dirty="0">
                <a:solidFill>
                  <a:srgbClr val="1A237E"/>
                </a:solidFill>
              </a:rPr>
              <a:t> App </a:t>
            </a:r>
            <a:r>
              <a:rPr sz="1500" b="1" dirty="0" err="1">
                <a:solidFill>
                  <a:srgbClr val="1A237E"/>
                </a:solidFill>
              </a:rPr>
              <a:t>比簡訊</a:t>
            </a:r>
            <a:r>
              <a:rPr sz="1500" b="1" dirty="0">
                <a:solidFill>
                  <a:srgbClr val="1A237E"/>
                </a:solidFill>
              </a:rPr>
              <a:t> 2FA </a:t>
            </a:r>
            <a:r>
              <a:rPr sz="1500" b="1" dirty="0" err="1">
                <a:solidFill>
                  <a:srgbClr val="1A237E"/>
                </a:solidFill>
              </a:rPr>
              <a:t>更安全，主要原因是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17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驗證器 App 的代碼更長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44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驗證代碼在手機本地端生成，不經過電信網路，不怕簡訊攔截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71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驗證器 App 需要付費所以更可靠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19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簡訊 2FA 只能用五次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270000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解析：TOTP</a:t>
            </a:r>
            <a:r>
              <a:rPr sz="1200" i="1" dirty="0">
                <a:solidFill>
                  <a:srgbClr val="4E342E"/>
                </a:solidFill>
              </a:rPr>
              <a:t> </a:t>
            </a:r>
            <a:r>
              <a:rPr sz="1200" i="1" dirty="0" err="1">
                <a:solidFill>
                  <a:srgbClr val="4E342E"/>
                </a:solidFill>
              </a:rPr>
              <a:t>驗證器每</a:t>
            </a:r>
            <a:r>
              <a:rPr sz="1200" i="1" dirty="0">
                <a:solidFill>
                  <a:srgbClr val="4E342E"/>
                </a:solidFill>
              </a:rPr>
              <a:t> 30 </a:t>
            </a:r>
            <a:r>
              <a:rPr sz="1200" i="1" dirty="0" err="1">
                <a:solidFill>
                  <a:srgbClr val="4E342E"/>
                </a:solidFill>
              </a:rPr>
              <a:t>秒在本地端生成代碼，不需要傳送，SIM</a:t>
            </a:r>
            <a:r>
              <a:rPr sz="1200" i="1" dirty="0">
                <a:solidFill>
                  <a:srgbClr val="4E342E"/>
                </a:solidFill>
              </a:rPr>
              <a:t> </a:t>
            </a:r>
            <a:r>
              <a:rPr sz="1200" i="1" dirty="0" err="1">
                <a:solidFill>
                  <a:srgbClr val="4E342E"/>
                </a:solidFill>
              </a:rPr>
              <a:t>卡劫持或簡訊攔截對它無效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265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Q2.  </a:t>
            </a:r>
            <a:r>
              <a:rPr sz="1500" b="1" dirty="0" err="1">
                <a:solidFill>
                  <a:srgbClr val="1A237E"/>
                </a:solidFill>
              </a:rPr>
              <a:t>設定</a:t>
            </a:r>
            <a:r>
              <a:rPr sz="1500" b="1" dirty="0">
                <a:solidFill>
                  <a:srgbClr val="1A237E"/>
                </a:solidFill>
              </a:rPr>
              <a:t> 2FA </a:t>
            </a:r>
            <a:r>
              <a:rPr sz="1500" b="1" dirty="0" err="1">
                <a:solidFill>
                  <a:srgbClr val="1A237E"/>
                </a:solidFill>
              </a:rPr>
              <a:t>後，最容易被忽略但非常重要的一步是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00" y="301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把驗證器 App 設為主畫面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00" y="328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下載或列印備用驗證碼，存放在安全的離線位置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000" y="355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把 2FA 設定截圖傳給家人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00" y="382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每週更換一次驗證器 App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00" y="4110000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解析：手機遺失時，備用驗證碼是你唯一能登入的方式。不要只存在同一個帳號的雲端裡，要有離線備份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92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333191"/>
            <a:ext cx="4751614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發現密碼可能外洩時的緊急應變處理流程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71500" y="1068688"/>
            <a:ext cx="447991" cy="428625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7" name="Text 4"/>
          <p:cNvSpPr/>
          <p:nvPr/>
        </p:nvSpPr>
        <p:spPr>
          <a:xfrm>
            <a:off x="678989" y="1160997"/>
            <a:ext cx="251314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01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285875" y="1168701"/>
            <a:ext cx="186662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立即修改密碼</a:t>
            </a:r>
            <a:r>
              <a:rPr lang="en-US" sz="900" b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CRITICAL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279182" y="1136313"/>
            <a:ext cx="5767605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優先修改受影響帳號，若其他網站使用相同密碼，請一併更新為獨立強密碼。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265519" y="1136313"/>
            <a:ext cx="171450" cy="171450"/>
          </a:xfrm>
          <a:prstGeom prst="rect">
            <a:avLst/>
          </a:prstGeom>
          <a:ln>
            <a:noFill/>
          </a:ln>
        </p:spPr>
      </p:pic>
      <p:sp>
        <p:nvSpPr>
          <p:cNvPr id="11" name="Shape 7"/>
          <p:cNvSpPr/>
          <p:nvPr/>
        </p:nvSpPr>
        <p:spPr>
          <a:xfrm>
            <a:off x="571500" y="1927361"/>
            <a:ext cx="447991" cy="428625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12" name="Text 8"/>
          <p:cNvSpPr/>
          <p:nvPr/>
        </p:nvSpPr>
        <p:spPr>
          <a:xfrm>
            <a:off x="666487" y="2019670"/>
            <a:ext cx="251314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02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1285875" y="2027374"/>
            <a:ext cx="186662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強制登出所有裝置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3279182" y="1994985"/>
            <a:ext cx="5767605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利用帳號設定中的「登出所有工作階段」功能，確保駭客無法繼續維持登入狀態。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265519" y="1994986"/>
            <a:ext cx="171450" cy="171450"/>
          </a:xfrm>
          <a:prstGeom prst="rect">
            <a:avLst/>
          </a:prstGeom>
          <a:ln>
            <a:noFill/>
          </a:ln>
        </p:spPr>
      </p:pic>
      <p:sp>
        <p:nvSpPr>
          <p:cNvPr id="16" name="Shape 11"/>
          <p:cNvSpPr/>
          <p:nvPr/>
        </p:nvSpPr>
        <p:spPr>
          <a:xfrm>
            <a:off x="571500" y="2786035"/>
            <a:ext cx="447991" cy="428625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17" name="Text 12"/>
          <p:cNvSpPr/>
          <p:nvPr/>
        </p:nvSpPr>
        <p:spPr>
          <a:xfrm>
            <a:off x="665594" y="2878343"/>
            <a:ext cx="251314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03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1285875" y="2886047"/>
            <a:ext cx="186662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開啟二階段驗證 (2FA)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3279182" y="2853659"/>
            <a:ext cx="5767605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立刻啟用 2FA，為帳號增加一道物理性防線，即使密碼再次外洩也能阻斷入侵。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Shape 15"/>
          <p:cNvSpPr/>
          <p:nvPr/>
        </p:nvSpPr>
        <p:spPr>
          <a:xfrm>
            <a:off x="571500" y="3644708"/>
            <a:ext cx="447991" cy="428625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1" name="Text 16"/>
          <p:cNvSpPr/>
          <p:nvPr/>
        </p:nvSpPr>
        <p:spPr>
          <a:xfrm>
            <a:off x="662915" y="3737016"/>
            <a:ext cx="251314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04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1285875" y="3744720"/>
            <a:ext cx="186662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檢查登入與設定紀錄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3279182" y="3712332"/>
            <a:ext cx="5767605" cy="23692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確認是否有陌生地點登入，並檢查備援 Email 或電話是否被駭客竄改。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265519" y="3712332"/>
            <a:ext cx="171450" cy="171450"/>
          </a:xfrm>
          <a:prstGeom prst="rect">
            <a:avLst/>
          </a:prstGeom>
          <a:ln>
            <a:noFill/>
          </a:ln>
        </p:spPr>
      </p:pic>
      <p:sp>
        <p:nvSpPr>
          <p:cNvPr id="25" name="Shape 19"/>
          <p:cNvSpPr/>
          <p:nvPr/>
        </p:nvSpPr>
        <p:spPr>
          <a:xfrm>
            <a:off x="571500" y="4503381"/>
            <a:ext cx="447991" cy="428625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6" name="Text 20"/>
          <p:cNvSpPr/>
          <p:nvPr/>
        </p:nvSpPr>
        <p:spPr>
          <a:xfrm>
            <a:off x="665594" y="4595689"/>
            <a:ext cx="251314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05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7" name="Text 21"/>
          <p:cNvSpPr/>
          <p:nvPr/>
        </p:nvSpPr>
        <p:spPr>
          <a:xfrm>
            <a:off x="1285875" y="4603393"/>
            <a:ext cx="186662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通知相關單位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8" name="Text 22"/>
          <p:cNvSpPr/>
          <p:nvPr/>
        </p:nvSpPr>
        <p:spPr>
          <a:xfrm>
            <a:off x="3279182" y="4501617"/>
            <a:ext cx="5767605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若涉及金融、電商或政府帳號，請立即聯絡銀行掛失或向平台客服回報異常。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265519" y="4571005"/>
            <a:ext cx="171450" cy="171450"/>
          </a:xfrm>
          <a:prstGeom prst="rect">
            <a:avLst/>
          </a:prstGeom>
          <a:ln>
            <a:noFill/>
          </a:ln>
        </p:spPr>
      </p:pic>
      <p:pic>
        <p:nvPicPr>
          <p:cNvPr id="43" name="圖形 42" descr="電腦 以實心填滿">
            <a:extLst>
              <a:ext uri="{FF2B5EF4-FFF2-40B4-BE49-F238E27FC236}">
                <a16:creationId xmlns:a16="http://schemas.microsoft.com/office/drawing/2014/main" id="{1D73ACAB-DC1C-13A2-A439-32E9033DAD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29786" y="2825084"/>
            <a:ext cx="242915" cy="24291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385763" y="355690"/>
            <a:ext cx="514350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你的密碼安全檢查清單 (Daily Habits)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514475"/>
            <a:ext cx="114300" cy="1143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78694" y="1376502"/>
            <a:ext cx="2007394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強大且長度足夠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978694" y="1640821"/>
            <a:ext cx="2731517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重要帳號是否已設定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8 碼以上強密碼？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025" y="1514475"/>
            <a:ext cx="114300" cy="1143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122069" y="1389564"/>
            <a:ext cx="240030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獨立且唯一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5122069" y="1653883"/>
            <a:ext cx="3231654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每個帳號是否都使用獨立密碼，避免骨牌效應？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2533631"/>
            <a:ext cx="114300" cy="1143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78694" y="2408720"/>
            <a:ext cx="257710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二階段驗證 (2FA)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978694" y="2673039"/>
            <a:ext cx="3577903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核心帳號（Email、銀行、社交）是否已開啟 2FA？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025" y="2533631"/>
            <a:ext cx="114300" cy="11430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122069" y="2408720"/>
            <a:ext cx="240030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定期活動檢查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0"/>
          <p:cNvSpPr/>
          <p:nvPr/>
        </p:nvSpPr>
        <p:spPr>
          <a:xfrm>
            <a:off x="5122069" y="2673039"/>
            <a:ext cx="3231654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是否定期（如每季）檢查帳號的登入活動紀錄？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" y="3552816"/>
            <a:ext cx="114300" cy="11430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978694" y="3434436"/>
            <a:ext cx="2607469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連線安全確認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978694" y="3698754"/>
            <a:ext cx="3622787" cy="2029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登入前是否確認網址列有 🔒 鎖頭圖示且網址正確？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2025" y="3552816"/>
            <a:ext cx="114300" cy="114300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5122069" y="3427905"/>
            <a:ext cx="240030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管理工具使用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3" name="Text 14"/>
          <p:cNvSpPr/>
          <p:nvPr/>
        </p:nvSpPr>
        <p:spPr>
          <a:xfrm>
            <a:off x="5122069" y="3692223"/>
            <a:ext cx="3231654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是否已開始使用密碼管理工具來儲存複雜憑證？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4" name="Shape 15"/>
          <p:cNvSpPr/>
          <p:nvPr/>
        </p:nvSpPr>
        <p:spPr>
          <a:xfrm>
            <a:off x="0" y="4486275"/>
            <a:ext cx="9144000" cy="65722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5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946" y="4700588"/>
            <a:ext cx="171450" cy="228600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903989" y="4747250"/>
            <a:ext cx="5610022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資安不是一勞永逸的設定，而是每天持續的好習慣。今天就完成你的安全檢查。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30786" y="1654314"/>
            <a:ext cx="5896741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600" b="1" dirty="0" err="1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資安是一輩子的功課</a:t>
            </a:r>
            <a:endParaRPr lang="en-US" sz="3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456956" y="2317879"/>
            <a:ext cx="475260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kern="0" spc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資安不是技術問題，而是習慣問題。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0" y="3192363"/>
            <a:ext cx="9144000" cy="105727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0" y="3192363"/>
            <a:ext cx="9144000" cy="714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Text 4"/>
          <p:cNvSpPr/>
          <p:nvPr/>
        </p:nvSpPr>
        <p:spPr>
          <a:xfrm>
            <a:off x="1464469" y="3751309"/>
            <a:ext cx="1785938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chemeClr val="bg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密碼是第一道防線，也是最容易被忽略的一環。</a:t>
            </a: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44" y="3291463"/>
            <a:ext cx="214313" cy="1714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679031" y="3746414"/>
            <a:ext cx="1785938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chemeClr val="bg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養成好習慣，從今天開始修改你的弱密碼。</a:t>
            </a:r>
          </a:p>
        </p:txBody>
      </p:sp>
      <p:sp>
        <p:nvSpPr>
          <p:cNvPr id="10" name="Text 6"/>
          <p:cNvSpPr/>
          <p:nvPr/>
        </p:nvSpPr>
        <p:spPr>
          <a:xfrm>
            <a:off x="5893594" y="3731716"/>
            <a:ext cx="1785938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chemeClr val="bg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保護自己，也保護身邊的親友免受威脅。</a:t>
            </a:r>
          </a:p>
        </p:txBody>
      </p:sp>
      <p:sp>
        <p:nvSpPr>
          <p:cNvPr id="11" name="Text 7"/>
          <p:cNvSpPr/>
          <p:nvPr/>
        </p:nvSpPr>
        <p:spPr>
          <a:xfrm>
            <a:off x="3090732" y="4730948"/>
            <a:ext cx="2962535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kern="0" spc="2" dirty="0">
                <a:solidFill>
                  <a:schemeClr val="bg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END OF PRESENTATION — PASSWORD SECURITY</a:t>
            </a:r>
            <a:endParaRPr lang="en-US" sz="900" dirty="0">
              <a:solidFill>
                <a:schemeClr val="bg1"/>
              </a:solidFill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9870C56B-3811-1859-12A6-E75E0948B5EA}"/>
              </a:ext>
            </a:extLst>
          </p:cNvPr>
          <p:cNvSpPr/>
          <p:nvPr/>
        </p:nvSpPr>
        <p:spPr>
          <a:xfrm>
            <a:off x="328204" y="227885"/>
            <a:ext cx="7824600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居安思危：當手機遺失時，你該如何登入？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C9E787E9-FEE1-4D89-3751-89F405D9B224}"/>
              </a:ext>
            </a:extLst>
          </p:cNvPr>
          <p:cNvSpPr/>
          <p:nvPr/>
        </p:nvSpPr>
        <p:spPr>
          <a:xfrm>
            <a:off x="1087853" y="2396847"/>
            <a:ext cx="1461939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2FA 的雙面刃</a:t>
            </a:r>
            <a:endParaRPr lang="en-US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F5BDB6ED-40AD-79BA-D50B-BF6176AE5756}"/>
              </a:ext>
            </a:extLst>
          </p:cNvPr>
          <p:cNvSpPr/>
          <p:nvPr/>
        </p:nvSpPr>
        <p:spPr>
          <a:xfrm>
            <a:off x="643346" y="2760431"/>
            <a:ext cx="2514600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當手機遺失、損壞或無法接收簡訊時，原本保護你的 2FA 會變成阻擋你登入帳號的最大障礙。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0D510D21-1DA7-6D08-4D40-1368A83941E9}"/>
              </a:ext>
            </a:extLst>
          </p:cNvPr>
          <p:cNvGrpSpPr/>
          <p:nvPr/>
        </p:nvGrpSpPr>
        <p:grpSpPr>
          <a:xfrm>
            <a:off x="4229100" y="1389563"/>
            <a:ext cx="357188" cy="357188"/>
            <a:chOff x="4229100" y="1657350"/>
            <a:chExt cx="357188" cy="357188"/>
          </a:xfrm>
        </p:grpSpPr>
        <p:sp>
          <p:nvSpPr>
            <p:cNvPr id="8" name="Shape 7">
              <a:extLst>
                <a:ext uri="{FF2B5EF4-FFF2-40B4-BE49-F238E27FC236}">
                  <a16:creationId xmlns:a16="http://schemas.microsoft.com/office/drawing/2014/main" id="{D856C8B6-A4BB-1884-B71B-FE7F9193B90B}"/>
                </a:ext>
              </a:extLst>
            </p:cNvPr>
            <p:cNvSpPr/>
            <p:nvPr/>
          </p:nvSpPr>
          <p:spPr>
            <a:xfrm>
              <a:off x="4229100" y="1657350"/>
              <a:ext cx="357188" cy="357188"/>
            </a:xfrm>
            <a:prstGeom prst="rect">
              <a:avLst/>
            </a:prstGeom>
            <a:solidFill>
              <a:srgbClr val="1E293B"/>
            </a:solidFill>
            <a:ln w="9144">
              <a:solidFill>
                <a:srgbClr val="22D3EE"/>
              </a:solidFill>
              <a:prstDash val="solid"/>
            </a:ln>
          </p:spPr>
        </p:sp>
        <p:pic>
          <p:nvPicPr>
            <p:cNvPr id="9" name="Image 1" descr="preencoded.png">
              <a:extLst>
                <a:ext uri="{FF2B5EF4-FFF2-40B4-BE49-F238E27FC236}">
                  <a16:creationId xmlns:a16="http://schemas.microsoft.com/office/drawing/2014/main" id="{8B7DD38F-59E5-1864-AEC1-766420732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36256" y="1764506"/>
              <a:ext cx="142875" cy="142875"/>
            </a:xfrm>
            <a:prstGeom prst="rect">
              <a:avLst/>
            </a:prstGeom>
          </p:spPr>
        </p:pic>
      </p:grpSp>
      <p:sp>
        <p:nvSpPr>
          <p:cNvPr id="10" name="Text 8">
            <a:extLst>
              <a:ext uri="{FF2B5EF4-FFF2-40B4-BE49-F238E27FC236}">
                <a16:creationId xmlns:a16="http://schemas.microsoft.com/office/drawing/2014/main" id="{C98E4C62-9E40-5D55-391A-E427A307BB4B}"/>
              </a:ext>
            </a:extLst>
          </p:cNvPr>
          <p:cNvSpPr/>
          <p:nvPr/>
        </p:nvSpPr>
        <p:spPr>
          <a:xfrm>
            <a:off x="4764881" y="1389563"/>
            <a:ext cx="3211116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下載備用驗證碼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6E02AC1-415D-5AF3-92E5-0F100B4453B8}"/>
              </a:ext>
            </a:extLst>
          </p:cNvPr>
          <p:cNvSpPr/>
          <p:nvPr/>
        </p:nvSpPr>
        <p:spPr>
          <a:xfrm>
            <a:off x="4764881" y="1653882"/>
            <a:ext cx="4379119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系統在設定 2FA 時會產出 10 組一次性代碼，這是唯一的救援途徑。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161E318D-23C9-F901-4EA0-A632DE67F0FA}"/>
              </a:ext>
            </a:extLst>
          </p:cNvPr>
          <p:cNvGrpSpPr/>
          <p:nvPr/>
        </p:nvGrpSpPr>
        <p:grpSpPr>
          <a:xfrm>
            <a:off x="4764881" y="2098417"/>
            <a:ext cx="3211116" cy="517922"/>
            <a:chOff x="4764881" y="2225278"/>
            <a:chExt cx="3211116" cy="517922"/>
          </a:xfrm>
        </p:grpSpPr>
        <p:sp>
          <p:nvSpPr>
            <p:cNvPr id="12" name="Shape 10">
              <a:extLst>
                <a:ext uri="{FF2B5EF4-FFF2-40B4-BE49-F238E27FC236}">
                  <a16:creationId xmlns:a16="http://schemas.microsoft.com/office/drawing/2014/main" id="{DA46990E-532F-C2A0-93E6-C52D0011FD06}"/>
                </a:ext>
              </a:extLst>
            </p:cNvPr>
            <p:cNvSpPr/>
            <p:nvPr/>
          </p:nvSpPr>
          <p:spPr>
            <a:xfrm>
              <a:off x="4764881" y="2225278"/>
              <a:ext cx="3211116" cy="517922"/>
            </a:xfrm>
            <a:prstGeom prst="rect">
              <a:avLst/>
            </a:prstGeom>
            <a:solidFill>
              <a:srgbClr val="1E293B"/>
            </a:solidFill>
            <a:ln w="9144">
              <a:solidFill>
                <a:srgbClr val="F59E0B"/>
              </a:solidFill>
              <a:prstDash val="dash"/>
            </a:ln>
          </p:spPr>
        </p:sp>
        <p:sp>
          <p:nvSpPr>
            <p:cNvPr id="13" name="Text 11">
              <a:extLst>
                <a:ext uri="{FF2B5EF4-FFF2-40B4-BE49-F238E27FC236}">
                  <a16:creationId xmlns:a16="http://schemas.microsoft.com/office/drawing/2014/main" id="{2B4850C4-F919-46B8-F00F-2404125D0235}"/>
                </a:ext>
              </a:extLst>
            </p:cNvPr>
            <p:cNvSpPr/>
            <p:nvPr/>
          </p:nvSpPr>
          <p:spPr>
            <a:xfrm>
              <a:off x="4872038" y="2339578"/>
              <a:ext cx="1462683" cy="1231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ctr">
                <a:buNone/>
              </a:pPr>
              <a:r>
                <a:rPr lang="en-US" sz="800" dirty="0">
                  <a:solidFill>
                    <a:srgbClr val="F59E0B"/>
                  </a:solidFill>
                  <a:latin typeface="Space Grotesk SemiBold" pitchFamily="34" charset="0"/>
                  <a:ea typeface="Space Grotesk SemiBold" pitchFamily="34" charset="-122"/>
                  <a:cs typeface="Space Grotesk SemiBold" pitchFamily="34" charset="-120"/>
                </a:rPr>
                <a:t>XXXX-XXXX</a:t>
              </a:r>
              <a:endParaRPr lang="en-US" sz="800" dirty="0"/>
            </a:p>
          </p:txBody>
        </p:sp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5DB4AAB4-C946-EC2B-B2CF-987720DCD93F}"/>
                </a:ext>
              </a:extLst>
            </p:cNvPr>
            <p:cNvSpPr/>
            <p:nvPr/>
          </p:nvSpPr>
          <p:spPr>
            <a:xfrm>
              <a:off x="6406158" y="2339578"/>
              <a:ext cx="1462683" cy="1231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ctr">
                <a:buNone/>
              </a:pPr>
              <a:r>
                <a:rPr lang="en-US" sz="800" dirty="0">
                  <a:solidFill>
                    <a:srgbClr val="F59E0B"/>
                  </a:solidFill>
                  <a:latin typeface="Space Grotesk SemiBold" pitchFamily="34" charset="0"/>
                  <a:ea typeface="Space Grotesk SemiBold" pitchFamily="34" charset="-122"/>
                  <a:cs typeface="Space Grotesk SemiBold" pitchFamily="34" charset="-120"/>
                </a:rPr>
                <a:t>XXXX-XXXX</a:t>
              </a:r>
              <a:endParaRPr lang="en-US" sz="800" dirty="0"/>
            </a:p>
          </p:txBody>
        </p:sp>
        <p:sp>
          <p:nvSpPr>
            <p:cNvPr id="15" name="Text 13">
              <a:extLst>
                <a:ext uri="{FF2B5EF4-FFF2-40B4-BE49-F238E27FC236}">
                  <a16:creationId xmlns:a16="http://schemas.microsoft.com/office/drawing/2014/main" id="{D1ECB66A-060E-EEF5-8DC6-4967ACEC7505}"/>
                </a:ext>
              </a:extLst>
            </p:cNvPr>
            <p:cNvSpPr/>
            <p:nvPr/>
          </p:nvSpPr>
          <p:spPr>
            <a:xfrm>
              <a:off x="4872038" y="2519958"/>
              <a:ext cx="1462683" cy="1231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ctr">
                <a:buNone/>
              </a:pPr>
              <a:r>
                <a:rPr lang="en-US" sz="800" dirty="0">
                  <a:solidFill>
                    <a:srgbClr val="F59E0B"/>
                  </a:solidFill>
                  <a:latin typeface="Space Grotesk SemiBold" pitchFamily="34" charset="0"/>
                  <a:ea typeface="Space Grotesk SemiBold" pitchFamily="34" charset="-122"/>
                  <a:cs typeface="Space Grotesk SemiBold" pitchFamily="34" charset="-120"/>
                </a:rPr>
                <a:t>XXXX-XXXX</a:t>
              </a:r>
              <a:endParaRPr lang="en-US" sz="800" dirty="0"/>
            </a:p>
          </p:txBody>
        </p:sp>
        <p:sp>
          <p:nvSpPr>
            <p:cNvPr id="16" name="Text 14">
              <a:extLst>
                <a:ext uri="{FF2B5EF4-FFF2-40B4-BE49-F238E27FC236}">
                  <a16:creationId xmlns:a16="http://schemas.microsoft.com/office/drawing/2014/main" id="{642E31CE-4D3F-B86D-F9FE-2D728E1586A8}"/>
                </a:ext>
              </a:extLst>
            </p:cNvPr>
            <p:cNvSpPr/>
            <p:nvPr/>
          </p:nvSpPr>
          <p:spPr>
            <a:xfrm>
              <a:off x="6406158" y="2519958"/>
              <a:ext cx="1462683" cy="1231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spAutoFit/>
            </a:bodyPr>
            <a:lstStyle/>
            <a:p>
              <a:pPr marL="0" indent="0" algn="ctr">
                <a:buNone/>
              </a:pPr>
              <a:r>
                <a:rPr lang="en-US" sz="800" dirty="0">
                  <a:solidFill>
                    <a:srgbClr val="F59E0B"/>
                  </a:solidFill>
                  <a:latin typeface="Space Grotesk SemiBold" pitchFamily="34" charset="0"/>
                  <a:ea typeface="Space Grotesk SemiBold" pitchFamily="34" charset="-122"/>
                  <a:cs typeface="Space Grotesk SemiBold" pitchFamily="34" charset="-120"/>
                </a:rPr>
                <a:t>XXXX-XXXX</a:t>
              </a:r>
              <a:endParaRPr lang="en-US" sz="800" dirty="0"/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B1EEF0B5-1DCD-7D29-E4E0-418B3D00D70F}"/>
              </a:ext>
            </a:extLst>
          </p:cNvPr>
          <p:cNvGrpSpPr/>
          <p:nvPr/>
        </p:nvGrpSpPr>
        <p:grpSpPr>
          <a:xfrm>
            <a:off x="4229100" y="2816274"/>
            <a:ext cx="357188" cy="357188"/>
            <a:chOff x="4229100" y="2986088"/>
            <a:chExt cx="357188" cy="357188"/>
          </a:xfrm>
        </p:grpSpPr>
        <p:sp>
          <p:nvSpPr>
            <p:cNvPr id="17" name="Shape 15">
              <a:extLst>
                <a:ext uri="{FF2B5EF4-FFF2-40B4-BE49-F238E27FC236}">
                  <a16:creationId xmlns:a16="http://schemas.microsoft.com/office/drawing/2014/main" id="{4F8764DB-67F3-3B96-3B1C-918B4A06557E}"/>
                </a:ext>
              </a:extLst>
            </p:cNvPr>
            <p:cNvSpPr/>
            <p:nvPr/>
          </p:nvSpPr>
          <p:spPr>
            <a:xfrm>
              <a:off x="4229100" y="2986088"/>
              <a:ext cx="357188" cy="357188"/>
            </a:xfrm>
            <a:prstGeom prst="rect">
              <a:avLst/>
            </a:prstGeom>
            <a:solidFill>
              <a:srgbClr val="1E293B"/>
            </a:solidFill>
            <a:ln w="9144">
              <a:solidFill>
                <a:srgbClr val="22D3EE"/>
              </a:solidFill>
              <a:prstDash val="solid"/>
            </a:ln>
          </p:spPr>
        </p:sp>
        <p:pic>
          <p:nvPicPr>
            <p:cNvPr id="18" name="Image 2" descr="preencoded.png">
              <a:extLst>
                <a:ext uri="{FF2B5EF4-FFF2-40B4-BE49-F238E27FC236}">
                  <a16:creationId xmlns:a16="http://schemas.microsoft.com/office/drawing/2014/main" id="{974DF8C7-C32F-02EF-13C5-4279EB37B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6256" y="3093244"/>
              <a:ext cx="142875" cy="142875"/>
            </a:xfrm>
            <a:prstGeom prst="rect">
              <a:avLst/>
            </a:prstGeom>
          </p:spPr>
        </p:pic>
      </p:grpSp>
      <p:sp>
        <p:nvSpPr>
          <p:cNvPr id="19" name="Text 16">
            <a:extLst>
              <a:ext uri="{FF2B5EF4-FFF2-40B4-BE49-F238E27FC236}">
                <a16:creationId xmlns:a16="http://schemas.microsoft.com/office/drawing/2014/main" id="{B50078BD-B1C8-4010-A843-35A20549CC9A}"/>
              </a:ext>
            </a:extLst>
          </p:cNvPr>
          <p:cNvSpPr/>
          <p:nvPr/>
        </p:nvSpPr>
        <p:spPr>
          <a:xfrm>
            <a:off x="4764881" y="2816274"/>
            <a:ext cx="3387923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離線存放原則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F138588E-9B5D-B37B-0B68-A7717F7D3D52}"/>
              </a:ext>
            </a:extLst>
          </p:cNvPr>
          <p:cNvSpPr/>
          <p:nvPr/>
        </p:nvSpPr>
        <p:spPr>
          <a:xfrm>
            <a:off x="4764881" y="3080592"/>
            <a:ext cx="4379119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將代碼列印出來存放在實體保險箱，或存放在加密的離線 USB 裝置中。</a:t>
            </a: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5762309E-3734-BABE-3B4C-0C41D7D65A55}"/>
              </a:ext>
            </a:extLst>
          </p:cNvPr>
          <p:cNvGrpSpPr/>
          <p:nvPr/>
        </p:nvGrpSpPr>
        <p:grpSpPr>
          <a:xfrm>
            <a:off x="4229100" y="3778730"/>
            <a:ext cx="357188" cy="357188"/>
            <a:chOff x="4229100" y="3661172"/>
            <a:chExt cx="357188" cy="357188"/>
          </a:xfrm>
        </p:grpSpPr>
        <p:sp>
          <p:nvSpPr>
            <p:cNvPr id="21" name="Shape 18">
              <a:extLst>
                <a:ext uri="{FF2B5EF4-FFF2-40B4-BE49-F238E27FC236}">
                  <a16:creationId xmlns:a16="http://schemas.microsoft.com/office/drawing/2014/main" id="{4C921DD0-D9DC-B525-F9F6-59A7F95B6D83}"/>
                </a:ext>
              </a:extLst>
            </p:cNvPr>
            <p:cNvSpPr/>
            <p:nvPr/>
          </p:nvSpPr>
          <p:spPr>
            <a:xfrm>
              <a:off x="4229100" y="3661172"/>
              <a:ext cx="357188" cy="357188"/>
            </a:xfrm>
            <a:prstGeom prst="rect">
              <a:avLst/>
            </a:prstGeom>
            <a:solidFill>
              <a:srgbClr val="1E293B"/>
            </a:solidFill>
            <a:ln w="9144">
              <a:solidFill>
                <a:srgbClr val="22D3EE"/>
              </a:solidFill>
              <a:prstDash val="solid"/>
            </a:ln>
          </p:spPr>
        </p:sp>
        <p:pic>
          <p:nvPicPr>
            <p:cNvPr id="22" name="Image 3" descr="preencoded.png">
              <a:extLst>
                <a:ext uri="{FF2B5EF4-FFF2-40B4-BE49-F238E27FC236}">
                  <a16:creationId xmlns:a16="http://schemas.microsoft.com/office/drawing/2014/main" id="{06D0012E-77CF-204F-E307-2B6FF65D0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6256" y="3768328"/>
              <a:ext cx="142875" cy="142875"/>
            </a:xfrm>
            <a:prstGeom prst="rect">
              <a:avLst/>
            </a:prstGeom>
          </p:spPr>
        </p:pic>
      </p:grpSp>
      <p:sp>
        <p:nvSpPr>
          <p:cNvPr id="23" name="Text 19">
            <a:extLst>
              <a:ext uri="{FF2B5EF4-FFF2-40B4-BE49-F238E27FC236}">
                <a16:creationId xmlns:a16="http://schemas.microsoft.com/office/drawing/2014/main" id="{2B40C505-5CDF-EE11-8AD5-CD0F413E7004}"/>
              </a:ext>
            </a:extLst>
          </p:cNvPr>
          <p:cNvSpPr/>
          <p:nvPr/>
        </p:nvSpPr>
        <p:spPr>
          <a:xfrm>
            <a:off x="4764881" y="3778730"/>
            <a:ext cx="3643313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最後的救援途徑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0FB4A66F-1AED-CBED-3F0A-15ADD2411800}"/>
              </a:ext>
            </a:extLst>
          </p:cNvPr>
          <p:cNvSpPr/>
          <p:nvPr/>
        </p:nvSpPr>
        <p:spPr>
          <a:xfrm>
            <a:off x="4764881" y="4043049"/>
            <a:ext cx="4379119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當所有驗證方式失效時，輸入其中一組備用碼即可強制登入並重設安全設定。</a:t>
            </a:r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8CDEBB6A-59BB-1751-9391-F7C7C73F66D6}"/>
              </a:ext>
            </a:extLst>
          </p:cNvPr>
          <p:cNvSpPr/>
          <p:nvPr/>
        </p:nvSpPr>
        <p:spPr>
          <a:xfrm>
            <a:off x="0" y="4476932"/>
            <a:ext cx="9144000" cy="666568"/>
          </a:xfrm>
          <a:prstGeom prst="rect">
            <a:avLst/>
          </a:prstGeom>
          <a:solidFill>
            <a:srgbClr val="22D3EE">
              <a:alpha val="5000"/>
            </a:srgbClr>
          </a:solidFill>
          <a:ln/>
        </p:spPr>
      </p:sp>
      <p:pic>
        <p:nvPicPr>
          <p:cNvPr id="30" name="Image 1" descr="preencoded.png">
            <a:extLst>
              <a:ext uri="{FF2B5EF4-FFF2-40B4-BE49-F238E27FC236}">
                <a16:creationId xmlns:a16="http://schemas.microsoft.com/office/drawing/2014/main" id="{2BA03D79-1676-E0C1-8469-51AB5C1F4E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532" y="4697981"/>
            <a:ext cx="220790" cy="220790"/>
          </a:xfrm>
          <a:prstGeom prst="rect">
            <a:avLst/>
          </a:prstGeom>
        </p:spPr>
      </p:pic>
      <p:sp>
        <p:nvSpPr>
          <p:cNvPr id="31" name="Text 21">
            <a:extLst>
              <a:ext uri="{FF2B5EF4-FFF2-40B4-BE49-F238E27FC236}">
                <a16:creationId xmlns:a16="http://schemas.microsoft.com/office/drawing/2014/main" id="{9C88E68D-A8FA-A9B8-88D3-2188128B8831}"/>
              </a:ext>
            </a:extLst>
          </p:cNvPr>
          <p:cNvSpPr/>
          <p:nvPr/>
        </p:nvSpPr>
        <p:spPr>
          <a:xfrm>
            <a:off x="715293" y="4654488"/>
            <a:ext cx="774198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TW" alt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本校 </a:t>
            </a:r>
            <a:r>
              <a:rPr lang="en-US" altLang="zh-TW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Microsoft </a:t>
            </a:r>
            <a:r>
              <a:rPr lang="zh-TW" alt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帳號已建置雙因子驗證（</a:t>
            </a:r>
            <a:r>
              <a:rPr lang="en-US" altLang="zh-TW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MFA</a:t>
            </a:r>
            <a:r>
              <a:rPr lang="zh-TW" alt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）機制，可有效提升帳號安全性，相關設定與操作說明請參閱網址。</a:t>
            </a:r>
            <a:r>
              <a:rPr lang="en-US" altLang="zh-TW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https://ic.asia.edu.tw/p/404-1003-1620.php?Lang=zh-tw</a:t>
            </a:r>
            <a:endParaRPr lang="en-US" sz="1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9488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3B157CD4-44B8-8F5B-679D-16CD42CA95F7}"/>
              </a:ext>
            </a:extLst>
          </p:cNvPr>
          <p:cNvSpPr/>
          <p:nvPr/>
        </p:nvSpPr>
        <p:spPr>
          <a:xfrm>
            <a:off x="405408" y="255875"/>
            <a:ext cx="7001232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8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避開地雷：不要讓 2FA 變成你的阻礙</a:t>
            </a:r>
            <a:endParaRPr lang="en-US" sz="28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5" name="Shape 5">
            <a:extLst>
              <a:ext uri="{FF2B5EF4-FFF2-40B4-BE49-F238E27FC236}">
                <a16:creationId xmlns:a16="http://schemas.microsoft.com/office/drawing/2014/main" id="{E8E0C2F6-9D69-B67B-3E96-6156F67D686A}"/>
              </a:ext>
            </a:extLst>
          </p:cNvPr>
          <p:cNvSpPr/>
          <p:nvPr/>
        </p:nvSpPr>
        <p:spPr>
          <a:xfrm>
            <a:off x="357188" y="1285875"/>
            <a:ext cx="457200" cy="457200"/>
          </a:xfrm>
          <a:prstGeom prst="rect">
            <a:avLst/>
          </a:prstGeom>
          <a:solidFill>
            <a:srgbClr val="EF4444">
              <a:alpha val="10000"/>
            </a:srgbClr>
          </a:solidFill>
          <a:ln w="9144">
            <a:solidFill>
              <a:srgbClr val="EF4444"/>
            </a:solidFill>
            <a:prstDash val="solid"/>
          </a:ln>
        </p:spPr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7F25326E-4D6A-3745-96B1-301177611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72" y="1414463"/>
            <a:ext cx="250031" cy="200025"/>
          </a:xfrm>
          <a:prstGeom prst="rect">
            <a:avLst/>
          </a:prstGeom>
        </p:spPr>
      </p:pic>
      <p:sp>
        <p:nvSpPr>
          <p:cNvPr id="7" name="Text 6">
            <a:extLst>
              <a:ext uri="{FF2B5EF4-FFF2-40B4-BE49-F238E27FC236}">
                <a16:creationId xmlns:a16="http://schemas.microsoft.com/office/drawing/2014/main" id="{F713A600-D044-2E1D-202A-6FB7C5B18EC7}"/>
              </a:ext>
            </a:extLst>
          </p:cNvPr>
          <p:cNvSpPr/>
          <p:nvPr/>
        </p:nvSpPr>
        <p:spPr>
          <a:xfrm>
            <a:off x="357188" y="1957388"/>
            <a:ext cx="1436291" cy="24128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絕不分享驗證碼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B79FAE85-B951-6032-88DD-3BDB3075245B}"/>
              </a:ext>
            </a:extLst>
          </p:cNvPr>
          <p:cNvSpPr/>
          <p:nvPr/>
        </p:nvSpPr>
        <p:spPr>
          <a:xfrm>
            <a:off x="357188" y="2291495"/>
            <a:ext cx="2331234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任何情況下，官方客服或銀行都不會要求你提供驗證碼。</a:t>
            </a:r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A8806271-E63D-B16A-2C5E-CBAFE1A649DF}"/>
              </a:ext>
            </a:extLst>
          </p:cNvPr>
          <p:cNvSpPr/>
          <p:nvPr/>
        </p:nvSpPr>
        <p:spPr>
          <a:xfrm>
            <a:off x="357188" y="2786492"/>
            <a:ext cx="2331234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不要將收到的簡訊或 APP 代碼截圖發送給任何人。</a:t>
            </a:r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BA0E8166-5585-3FAF-62EA-65A331396295}"/>
              </a:ext>
            </a:extLst>
          </p:cNvPr>
          <p:cNvSpPr/>
          <p:nvPr/>
        </p:nvSpPr>
        <p:spPr>
          <a:xfrm>
            <a:off x="357188" y="3298906"/>
            <a:ext cx="2331234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這是保護帳號的最後一道防線，一旦交出即失去保護。</a:t>
            </a:r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FC5D232B-AE1E-0196-22B6-F25451F54006}"/>
              </a:ext>
            </a:extLst>
          </p:cNvPr>
          <p:cNvSpPr/>
          <p:nvPr/>
        </p:nvSpPr>
        <p:spPr>
          <a:xfrm>
            <a:off x="357188" y="4455914"/>
            <a:ext cx="2331234" cy="258961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600" b="1" kern="0" spc="1" dirty="0">
                <a:solidFill>
                  <a:srgbClr val="EF4444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NEVER SHARE CODES</a:t>
            </a:r>
            <a:endParaRPr lang="en-US" sz="600" dirty="0"/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6153F603-AE04-7A2C-F97E-788FC17D3E75}"/>
              </a:ext>
            </a:extLst>
          </p:cNvPr>
          <p:cNvSpPr/>
          <p:nvPr/>
        </p:nvSpPr>
        <p:spPr>
          <a:xfrm>
            <a:off x="357188" y="2304557"/>
            <a:ext cx="110608" cy="189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EF444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✕</a:t>
            </a:r>
            <a:endParaRPr lang="en-US" sz="1050" dirty="0"/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B87D4E45-821D-8E95-03B4-3A250467D702}"/>
              </a:ext>
            </a:extLst>
          </p:cNvPr>
          <p:cNvSpPr/>
          <p:nvPr/>
        </p:nvSpPr>
        <p:spPr>
          <a:xfrm>
            <a:off x="357188" y="2756009"/>
            <a:ext cx="134652" cy="1880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EF444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✕</a:t>
            </a:r>
            <a:endParaRPr lang="en-US" sz="1050" dirty="0"/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82FD6985-2FD2-B6F0-3B98-D00B2D88EBDC}"/>
              </a:ext>
            </a:extLst>
          </p:cNvPr>
          <p:cNvSpPr/>
          <p:nvPr/>
        </p:nvSpPr>
        <p:spPr>
          <a:xfrm>
            <a:off x="357188" y="3207460"/>
            <a:ext cx="134652" cy="1880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EF444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✕</a:t>
            </a:r>
            <a:endParaRPr lang="en-US" sz="1050" dirty="0"/>
          </a:p>
        </p:txBody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BB3DC9A4-2CBF-732F-2FB5-34B70E9F00DC}"/>
              </a:ext>
            </a:extLst>
          </p:cNvPr>
          <p:cNvSpPr/>
          <p:nvPr/>
        </p:nvSpPr>
        <p:spPr>
          <a:xfrm>
            <a:off x="3405197" y="1285875"/>
            <a:ext cx="457200" cy="457200"/>
          </a:xfrm>
          <a:prstGeom prst="rect">
            <a:avLst/>
          </a:prstGeom>
          <a:solidFill>
            <a:srgbClr val="EF4444">
              <a:alpha val="10000"/>
            </a:srgbClr>
          </a:solidFill>
          <a:ln w="9144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2A3178FA-051C-EE29-1758-B066780EAD96}"/>
              </a:ext>
            </a:extLst>
          </p:cNvPr>
          <p:cNvSpPr/>
          <p:nvPr/>
        </p:nvSpPr>
        <p:spPr>
          <a:xfrm>
            <a:off x="3405197" y="1957388"/>
            <a:ext cx="1436291" cy="24128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換機前務必轉移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7" name="Text 18">
            <a:extLst>
              <a:ext uri="{FF2B5EF4-FFF2-40B4-BE49-F238E27FC236}">
                <a16:creationId xmlns:a16="http://schemas.microsoft.com/office/drawing/2014/main" id="{421348A4-A24F-4622-DFC2-031AC5B1E5D2}"/>
              </a:ext>
            </a:extLst>
          </p:cNvPr>
          <p:cNvSpPr/>
          <p:nvPr/>
        </p:nvSpPr>
        <p:spPr>
          <a:xfrm>
            <a:off x="3405197" y="2291495"/>
            <a:ext cx="2333634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在清除舊手機資料前，務必先將驗證器轉移至新手機。</a:t>
            </a:r>
          </a:p>
        </p:txBody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432CDCC2-876A-127E-63F3-51E0BB72678F}"/>
              </a:ext>
            </a:extLst>
          </p:cNvPr>
          <p:cNvSpPr/>
          <p:nvPr/>
        </p:nvSpPr>
        <p:spPr>
          <a:xfrm>
            <a:off x="3405197" y="2786492"/>
            <a:ext cx="2333634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若直接重置手機，你將失去所有帳號的登入權限。</a:t>
            </a:r>
          </a:p>
        </p:txBody>
      </p:sp>
      <p:sp>
        <p:nvSpPr>
          <p:cNvPr id="19" name="Text 20">
            <a:extLst>
              <a:ext uri="{FF2B5EF4-FFF2-40B4-BE49-F238E27FC236}">
                <a16:creationId xmlns:a16="http://schemas.microsoft.com/office/drawing/2014/main" id="{CB031493-1293-DF66-8CD5-4A9652DD944E}"/>
              </a:ext>
            </a:extLst>
          </p:cNvPr>
          <p:cNvSpPr/>
          <p:nvPr/>
        </p:nvSpPr>
        <p:spPr>
          <a:xfrm>
            <a:off x="3405197" y="3298906"/>
            <a:ext cx="2333634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建議在轉移完成並確認新機可運作後，再處理舊機。</a:t>
            </a:r>
          </a:p>
        </p:txBody>
      </p:sp>
      <p:sp>
        <p:nvSpPr>
          <p:cNvPr id="20" name="Text 21">
            <a:extLst>
              <a:ext uri="{FF2B5EF4-FFF2-40B4-BE49-F238E27FC236}">
                <a16:creationId xmlns:a16="http://schemas.microsoft.com/office/drawing/2014/main" id="{8FA958D0-A8B6-1895-C438-AC678BA1486D}"/>
              </a:ext>
            </a:extLst>
          </p:cNvPr>
          <p:cNvSpPr/>
          <p:nvPr/>
        </p:nvSpPr>
        <p:spPr>
          <a:xfrm>
            <a:off x="3405197" y="4455914"/>
            <a:ext cx="2333634" cy="258961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600" b="1" kern="0" spc="1" dirty="0">
                <a:solidFill>
                  <a:srgbClr val="EF4444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TRANSFER BEFORE RESET</a:t>
            </a:r>
            <a:endParaRPr lang="en-US" sz="600" dirty="0"/>
          </a:p>
        </p:txBody>
      </p:sp>
      <p:sp>
        <p:nvSpPr>
          <p:cNvPr id="21" name="Text 23">
            <a:extLst>
              <a:ext uri="{FF2B5EF4-FFF2-40B4-BE49-F238E27FC236}">
                <a16:creationId xmlns:a16="http://schemas.microsoft.com/office/drawing/2014/main" id="{4B195AF7-F1D1-0F65-E883-D2A41052AF10}"/>
              </a:ext>
            </a:extLst>
          </p:cNvPr>
          <p:cNvSpPr/>
          <p:nvPr/>
        </p:nvSpPr>
        <p:spPr>
          <a:xfrm>
            <a:off x="3405197" y="2304557"/>
            <a:ext cx="134652" cy="1880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EF444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✕</a:t>
            </a:r>
            <a:endParaRPr lang="en-US" sz="1050" dirty="0"/>
          </a:p>
        </p:txBody>
      </p:sp>
      <p:sp>
        <p:nvSpPr>
          <p:cNvPr id="22" name="Text 24">
            <a:extLst>
              <a:ext uri="{FF2B5EF4-FFF2-40B4-BE49-F238E27FC236}">
                <a16:creationId xmlns:a16="http://schemas.microsoft.com/office/drawing/2014/main" id="{E05F02B5-D335-DB76-50F2-58A88032FD4B}"/>
              </a:ext>
            </a:extLst>
          </p:cNvPr>
          <p:cNvSpPr/>
          <p:nvPr/>
        </p:nvSpPr>
        <p:spPr>
          <a:xfrm>
            <a:off x="3405197" y="2756009"/>
            <a:ext cx="134652" cy="1880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EF444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✕</a:t>
            </a:r>
            <a:endParaRPr lang="en-US" sz="1050" dirty="0"/>
          </a:p>
        </p:txBody>
      </p:sp>
      <p:sp>
        <p:nvSpPr>
          <p:cNvPr id="23" name="Text 25">
            <a:extLst>
              <a:ext uri="{FF2B5EF4-FFF2-40B4-BE49-F238E27FC236}">
                <a16:creationId xmlns:a16="http://schemas.microsoft.com/office/drawing/2014/main" id="{B09C3AE5-6D3B-C0A0-67DE-77AEA2E9E396}"/>
              </a:ext>
            </a:extLst>
          </p:cNvPr>
          <p:cNvSpPr/>
          <p:nvPr/>
        </p:nvSpPr>
        <p:spPr>
          <a:xfrm>
            <a:off x="3405197" y="3207460"/>
            <a:ext cx="110608" cy="189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EF444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✕</a:t>
            </a:r>
            <a:endParaRPr lang="en-US" sz="1050" dirty="0"/>
          </a:p>
        </p:txBody>
      </p:sp>
      <p:sp>
        <p:nvSpPr>
          <p:cNvPr id="24" name="Shape 26">
            <a:extLst>
              <a:ext uri="{FF2B5EF4-FFF2-40B4-BE49-F238E27FC236}">
                <a16:creationId xmlns:a16="http://schemas.microsoft.com/office/drawing/2014/main" id="{0A67D8B6-DFC8-0B87-4D90-112C3CC8CF16}"/>
              </a:ext>
            </a:extLst>
          </p:cNvPr>
          <p:cNvSpPr/>
          <p:nvPr/>
        </p:nvSpPr>
        <p:spPr>
          <a:xfrm>
            <a:off x="6453206" y="1285875"/>
            <a:ext cx="457200" cy="457200"/>
          </a:xfrm>
          <a:prstGeom prst="rect">
            <a:avLst/>
          </a:prstGeom>
          <a:solidFill>
            <a:srgbClr val="EF4444">
              <a:alpha val="10000"/>
            </a:srgbClr>
          </a:solidFill>
          <a:ln w="9144">
            <a:solidFill>
              <a:srgbClr val="EF4444"/>
            </a:solidFill>
            <a:prstDash val="solid"/>
          </a:ln>
        </p:spPr>
      </p:sp>
      <p:pic>
        <p:nvPicPr>
          <p:cNvPr id="25" name="Image 2" descr="preencoded.png">
            <a:extLst>
              <a:ext uri="{FF2B5EF4-FFF2-40B4-BE49-F238E27FC236}">
                <a16:creationId xmlns:a16="http://schemas.microsoft.com/office/drawing/2014/main" id="{FFF3795F-529A-DC40-20C6-406CB56BF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790" y="1414463"/>
            <a:ext cx="250031" cy="200025"/>
          </a:xfrm>
          <a:prstGeom prst="rect">
            <a:avLst/>
          </a:prstGeom>
        </p:spPr>
      </p:pic>
      <p:sp>
        <p:nvSpPr>
          <p:cNvPr id="26" name="Text 28">
            <a:extLst>
              <a:ext uri="{FF2B5EF4-FFF2-40B4-BE49-F238E27FC236}">
                <a16:creationId xmlns:a16="http://schemas.microsoft.com/office/drawing/2014/main" id="{25DF120F-4F49-3027-2A79-7C405619A59E}"/>
              </a:ext>
            </a:extLst>
          </p:cNvPr>
          <p:cNvSpPr/>
          <p:nvPr/>
        </p:nvSpPr>
        <p:spPr>
          <a:xfrm>
            <a:off x="6453206" y="2291495"/>
            <a:ext cx="2333634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若未進行登入操作卻收到驗證請求，代表密碼已外洩。</a:t>
            </a:r>
          </a:p>
        </p:txBody>
      </p:sp>
      <p:sp>
        <p:nvSpPr>
          <p:cNvPr id="27" name="Text 29">
            <a:extLst>
              <a:ext uri="{FF2B5EF4-FFF2-40B4-BE49-F238E27FC236}">
                <a16:creationId xmlns:a16="http://schemas.microsoft.com/office/drawing/2014/main" id="{FB1426D7-94E7-4FCD-B8FF-784662857A05}"/>
              </a:ext>
            </a:extLst>
          </p:cNvPr>
          <p:cNvSpPr/>
          <p:nvPr/>
        </p:nvSpPr>
        <p:spPr>
          <a:xfrm>
            <a:off x="6453206" y="2786492"/>
            <a:ext cx="2333634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絕對不要點選「允許」或輸入該次收到的驗證碼。</a:t>
            </a:r>
          </a:p>
        </p:txBody>
      </p:sp>
      <p:sp>
        <p:nvSpPr>
          <p:cNvPr id="28" name="Text 30">
            <a:extLst>
              <a:ext uri="{FF2B5EF4-FFF2-40B4-BE49-F238E27FC236}">
                <a16:creationId xmlns:a16="http://schemas.microsoft.com/office/drawing/2014/main" id="{17809B4A-AFCA-10C1-BD24-07F9A14B2801}"/>
              </a:ext>
            </a:extLst>
          </p:cNvPr>
          <p:cNvSpPr/>
          <p:nvPr/>
        </p:nvSpPr>
        <p:spPr>
          <a:xfrm>
            <a:off x="6453206" y="3298906"/>
            <a:ext cx="2333634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應立即前往官方網站更改密碼，並檢查登入紀錄。</a:t>
            </a:r>
          </a:p>
        </p:txBody>
      </p:sp>
      <p:sp>
        <p:nvSpPr>
          <p:cNvPr id="29" name="Text 31">
            <a:extLst>
              <a:ext uri="{FF2B5EF4-FFF2-40B4-BE49-F238E27FC236}">
                <a16:creationId xmlns:a16="http://schemas.microsoft.com/office/drawing/2014/main" id="{0E8F38F5-6A32-3821-314A-9DE97226075C}"/>
              </a:ext>
            </a:extLst>
          </p:cNvPr>
          <p:cNvSpPr/>
          <p:nvPr/>
        </p:nvSpPr>
        <p:spPr>
          <a:xfrm>
            <a:off x="6453206" y="4455914"/>
            <a:ext cx="2333634" cy="258961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600" b="1" kern="0" spc="1" dirty="0">
                <a:solidFill>
                  <a:srgbClr val="EF4444"/>
                </a:solidFill>
                <a:latin typeface="Space Grotesk Bold" pitchFamily="34" charset="0"/>
                <a:ea typeface="Space Grotesk Bold" pitchFamily="34" charset="-122"/>
                <a:cs typeface="Space Grotesk Bold" pitchFamily="34" charset="-120"/>
              </a:rPr>
              <a:t>IGNORE UNKNOWN PROMPTS</a:t>
            </a:r>
            <a:endParaRPr lang="en-US" sz="600" dirty="0"/>
          </a:p>
        </p:txBody>
      </p:sp>
      <p:sp>
        <p:nvSpPr>
          <p:cNvPr id="30" name="Text 32">
            <a:extLst>
              <a:ext uri="{FF2B5EF4-FFF2-40B4-BE49-F238E27FC236}">
                <a16:creationId xmlns:a16="http://schemas.microsoft.com/office/drawing/2014/main" id="{7DAE8C5D-24E2-928F-F245-4956A0DB0E69}"/>
              </a:ext>
            </a:extLst>
          </p:cNvPr>
          <p:cNvSpPr/>
          <p:nvPr/>
        </p:nvSpPr>
        <p:spPr>
          <a:xfrm>
            <a:off x="6453206" y="2304557"/>
            <a:ext cx="134652" cy="1880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EF444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✕</a:t>
            </a:r>
            <a:endParaRPr lang="en-US" sz="1050" dirty="0"/>
          </a:p>
        </p:txBody>
      </p:sp>
      <p:sp>
        <p:nvSpPr>
          <p:cNvPr id="31" name="Text 33">
            <a:extLst>
              <a:ext uri="{FF2B5EF4-FFF2-40B4-BE49-F238E27FC236}">
                <a16:creationId xmlns:a16="http://schemas.microsoft.com/office/drawing/2014/main" id="{059965C0-2F8A-D04C-4EDB-D4A15879EFE7}"/>
              </a:ext>
            </a:extLst>
          </p:cNvPr>
          <p:cNvSpPr/>
          <p:nvPr/>
        </p:nvSpPr>
        <p:spPr>
          <a:xfrm>
            <a:off x="6453206" y="2756009"/>
            <a:ext cx="134652" cy="1880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EF444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✕</a:t>
            </a:r>
            <a:endParaRPr lang="en-US" sz="1050" dirty="0"/>
          </a:p>
        </p:txBody>
      </p:sp>
      <p:sp>
        <p:nvSpPr>
          <p:cNvPr id="32" name="Text 34">
            <a:extLst>
              <a:ext uri="{FF2B5EF4-FFF2-40B4-BE49-F238E27FC236}">
                <a16:creationId xmlns:a16="http://schemas.microsoft.com/office/drawing/2014/main" id="{0233FE52-AF64-3281-F5B4-08408767EE66}"/>
              </a:ext>
            </a:extLst>
          </p:cNvPr>
          <p:cNvSpPr/>
          <p:nvPr/>
        </p:nvSpPr>
        <p:spPr>
          <a:xfrm>
            <a:off x="6453206" y="3207460"/>
            <a:ext cx="110608" cy="1896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EF4444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✕</a:t>
            </a:r>
            <a:endParaRPr lang="en-US" sz="1050" dirty="0"/>
          </a:p>
        </p:txBody>
      </p:sp>
      <p:sp>
        <p:nvSpPr>
          <p:cNvPr id="33" name="Text 27">
            <a:extLst>
              <a:ext uri="{FF2B5EF4-FFF2-40B4-BE49-F238E27FC236}">
                <a16:creationId xmlns:a16="http://schemas.microsoft.com/office/drawing/2014/main" id="{15AA08BB-F8D6-D61E-28E8-40F9231495D4}"/>
              </a:ext>
            </a:extLst>
          </p:cNvPr>
          <p:cNvSpPr/>
          <p:nvPr/>
        </p:nvSpPr>
        <p:spPr>
          <a:xfrm>
            <a:off x="6453206" y="1957388"/>
            <a:ext cx="1641475" cy="24128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無視不明驗證請求</a:t>
            </a:r>
            <a:endParaRPr lang="en-US" sz="16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35" name="圖形 34" descr="智慧型手機 以實心填滿">
            <a:extLst>
              <a:ext uri="{FF2B5EF4-FFF2-40B4-BE49-F238E27FC236}">
                <a16:creationId xmlns:a16="http://schemas.microsoft.com/office/drawing/2014/main" id="{72E9CD33-6039-9A36-1DCD-3468A1692F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53871" y="1344932"/>
            <a:ext cx="359851" cy="35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8369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749933A2-5645-8DE7-6142-05B35F33C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3" y="258431"/>
            <a:ext cx="714375" cy="571500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E3AEF60F-FFFE-4C91-14D2-4E1423F1BD42}"/>
              </a:ext>
            </a:extLst>
          </p:cNvPr>
          <p:cNvSpPr/>
          <p:nvPr/>
        </p:nvSpPr>
        <p:spPr>
          <a:xfrm>
            <a:off x="1285875" y="1181760"/>
            <a:ext cx="6572250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2800" b="1" kern="0" spc="-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2FA </a:t>
            </a:r>
            <a:r>
              <a:rPr lang="en-US" sz="2800" b="1" kern="0" spc="-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不是選項，而是</a:t>
            </a:r>
            <a:r>
              <a:rPr lang="en-US" sz="2800" b="1" kern="0" spc="2" dirty="0" err="1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數位時代的必需品</a:t>
            </a:r>
            <a:endParaRPr lang="en-US" sz="2800" b="1" kern="0" spc="2" dirty="0">
              <a:solidFill>
                <a:srgbClr val="22D3EE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111FA5F8-4D14-2AB6-CA66-C8499C411473}"/>
              </a:ext>
            </a:extLst>
          </p:cNvPr>
          <p:cNvSpPr/>
          <p:nvPr/>
        </p:nvSpPr>
        <p:spPr>
          <a:xfrm>
            <a:off x="1285875" y="1863989"/>
            <a:ext cx="6572250" cy="6007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密碼防線已不足以應對現代威脅。
透過二階段驗證，為您的數位生活建立最後一道防彈衣。</a:t>
            </a: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E472BE21-181A-2A28-D1E2-D7EC15A50932}"/>
              </a:ext>
            </a:extLst>
          </p:cNvPr>
          <p:cNvSpPr/>
          <p:nvPr/>
        </p:nvSpPr>
        <p:spPr>
          <a:xfrm>
            <a:off x="1931383" y="3009835"/>
            <a:ext cx="709233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50" b="1" kern="0" spc="2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ACTION 01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524A654B-608E-044D-1CBC-4AF9D724BDD6}"/>
              </a:ext>
            </a:extLst>
          </p:cNvPr>
          <p:cNvSpPr/>
          <p:nvPr/>
        </p:nvSpPr>
        <p:spPr>
          <a:xfrm>
            <a:off x="1926927" y="3243793"/>
            <a:ext cx="71814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全面覆蓋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90E68785-AFE5-F72F-E5C6-D1D1CA628795}"/>
              </a:ext>
            </a:extLst>
          </p:cNvPr>
          <p:cNvSpPr/>
          <p:nvPr/>
        </p:nvSpPr>
        <p:spPr>
          <a:xfrm>
            <a:off x="1500188" y="3522399"/>
            <a:ext cx="1667555" cy="64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為所有支援 2FA 的平台（社群、郵件、銀行）開啟功能。</a:t>
            </a: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B066690B-6C06-63DC-32C7-E3ECC19E5FF5}"/>
              </a:ext>
            </a:extLst>
          </p:cNvPr>
          <p:cNvSpPr/>
          <p:nvPr/>
        </p:nvSpPr>
        <p:spPr>
          <a:xfrm>
            <a:off x="4217384" y="3009835"/>
            <a:ext cx="709233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en-US" sz="1050" b="1" kern="0" spc="2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AT</a:t>
            </a:r>
            <a:r>
              <a:rPr lang="en-US" altLang="zh-TW" sz="1050" b="1" kern="0" spc="2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</a:t>
            </a:r>
            <a:r>
              <a:rPr lang="en-US" sz="1050" b="1" kern="0" spc="2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ION 02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8FBC35B7-BB1D-3F4B-4848-6A937213DF15}"/>
              </a:ext>
            </a:extLst>
          </p:cNvPr>
          <p:cNvSpPr/>
          <p:nvPr/>
        </p:nvSpPr>
        <p:spPr>
          <a:xfrm>
            <a:off x="4091100" y="3243793"/>
            <a:ext cx="961803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優先選 APP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77EB80A1-23CC-C5A1-C2AC-23F20D323670}"/>
              </a:ext>
            </a:extLst>
          </p:cNvPr>
          <p:cNvSpPr/>
          <p:nvPr/>
        </p:nvSpPr>
        <p:spPr>
          <a:xfrm>
            <a:off x="3786188" y="3522399"/>
            <a:ext cx="1571625" cy="64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逐步將簡訊驗證替換為安全性更高的驗證器 APP。</a:t>
            </a: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605B2EED-CC36-A385-1F82-66A5872663D0}"/>
              </a:ext>
            </a:extLst>
          </p:cNvPr>
          <p:cNvSpPr/>
          <p:nvPr/>
        </p:nvSpPr>
        <p:spPr>
          <a:xfrm>
            <a:off x="6503383" y="3016979"/>
            <a:ext cx="709233" cy="16158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50" b="1" kern="0" spc="2" dirty="0">
                <a:solidFill>
                  <a:srgbClr val="22D3EE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ACTION 03</a:t>
            </a:r>
            <a:endParaRPr lang="en-US" sz="105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306B4635-6DB4-9A85-F06B-D5042D5B7CE9}"/>
              </a:ext>
            </a:extLst>
          </p:cNvPr>
          <p:cNvSpPr/>
          <p:nvPr/>
        </p:nvSpPr>
        <p:spPr>
          <a:xfrm>
            <a:off x="6498927" y="3250936"/>
            <a:ext cx="71814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定期備份</a:t>
            </a:r>
            <a:endParaRPr lang="en-US" sz="14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1DA6A8DB-DFD9-ADA8-1D3C-604F0BCE1E73}"/>
              </a:ext>
            </a:extLst>
          </p:cNvPr>
          <p:cNvSpPr/>
          <p:nvPr/>
        </p:nvSpPr>
        <p:spPr>
          <a:xfrm>
            <a:off x="6072188" y="3529543"/>
            <a:ext cx="1571625" cy="64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確保備用驗證碼已安全存放，避免因手機遺失而鎖定。</a:t>
            </a:r>
          </a:p>
        </p:txBody>
      </p:sp>
    </p:spTree>
    <p:extLst>
      <p:ext uri="{BB962C8B-B14F-4D97-AF65-F5344CB8AC3E}">
        <p14:creationId xmlns:p14="http://schemas.microsoft.com/office/powerpoint/2010/main" val="3383403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5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8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發現密碼可能外洩時，緊急應變的第一步是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44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通知朋友不要相信你的帳號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71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立即修改受影響帳號的密碼，同時更換所有用相同密碼的帳號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9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dirty="0">
                <a:solidFill>
                  <a:srgbClr val="333333"/>
                </a:solidFill>
              </a:rPr>
              <a:t>    C. 等 24 </a:t>
            </a:r>
            <a:r>
              <a:rPr sz="1300" dirty="0" err="1">
                <a:solidFill>
                  <a:srgbClr val="333333"/>
                </a:solidFill>
              </a:rPr>
              <a:t>小時確認是否真的外洩</a:t>
            </a:r>
            <a:endParaRPr sz="1300" dirty="0">
              <a:solidFill>
                <a:srgbClr val="3333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225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先備份帳號裡的資料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540000"/>
            <a:ext cx="802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解析：資安事件的止損關鍵是速度。每多等一分鐘，攻擊者就多一分鐘可以操作。同一組密碼的帳號全部都要換，不能只換一個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362494" y="144417"/>
            <a:ext cx="8572500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揭秘駭客的密碼破解手段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62494" y="605428"/>
            <a:ext cx="8572500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現代駭客並非靠「猜」，而是利用自動化工具進行大規模攻擊。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45750" y="1143000"/>
            <a:ext cx="541815" cy="44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E2E8F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01</a:t>
            </a:r>
            <a:endParaRPr lang="en-US" sz="3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177" y="1243013"/>
            <a:ext cx="160734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47636" y="1190327"/>
            <a:ext cx="2919332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暴力破解 (Brute Force)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28625" y="1750364"/>
            <a:ext cx="3707606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駭客使用強大的運算資源，透過程式不斷嘗試所有可能的字元組合（字母、數字、符號），直到找出正確的密碼為止。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817750" y="1143000"/>
            <a:ext cx="541815" cy="44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E2E8F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02</a:t>
            </a:r>
            <a:endParaRPr lang="en-US" sz="3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1397" y="1243013"/>
            <a:ext cx="125016" cy="1428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632138" y="1190327"/>
            <a:ext cx="3910284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字典攻擊 </a:t>
            </a: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(Dictionary Attack)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5000625" y="1753515"/>
            <a:ext cx="3714750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利用預先收集好的「常見密碼庫」（如：123456, password, 生日組合）進行快速比對。這是破解弱密碼最有效率的方式。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245750" y="3286125"/>
            <a:ext cx="541815" cy="44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E2E8F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03</a:t>
            </a:r>
            <a:endParaRPr lang="en-US" sz="3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940480" y="3333452"/>
            <a:ext cx="2430661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釣魚攻擊 (Phishing)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435770" y="3935308"/>
            <a:ext cx="3707606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偽裝成銀行、社交平台或公司的官方登入頁面，誘騙使用者主動輸入帳號密碼，從而直接竊取憑證。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4817750" y="3286125"/>
            <a:ext cx="541815" cy="4441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600" b="1" dirty="0">
                <a:solidFill>
                  <a:srgbClr val="E2E8F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04</a:t>
            </a:r>
            <a:endParaRPr lang="en-US" sz="3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5684" y="3386138"/>
            <a:ext cx="125016" cy="142875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646425" y="3333452"/>
            <a:ext cx="3157946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資料外洩 (Data Breach)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5000625" y="3865611"/>
            <a:ext cx="3714750" cy="10772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駭客從其他被攻破的網站取得外洩的帳密清單，並利用「憑證填充」攻擊嘗試登入你的其他服務（如：用外洩的 FB 密碼試圖登入你的銀行）。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212527"/>
            <a:ext cx="8572500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現代科技下，弱密碼幾秒內即失守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71500" y="600075"/>
            <a:ext cx="8572500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密碼長度比複雜度更重要，每增加一位數，破解難度呈指數級成長。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978820" y="2086170"/>
            <a:ext cx="981102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kern="0" spc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INSTANT CRACK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04514" y="2320128"/>
            <a:ext cx="2034211" cy="5921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4800" b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0.001</a:t>
            </a:r>
            <a:r>
              <a:rPr lang="en-US" b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秒</a:t>
            </a:r>
            <a:endParaRPr lang="en-US" sz="48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28625" y="2977353"/>
            <a:ext cx="2185988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破解「123456」或「password」等純數字或極常見弱密碼所需的時間。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180141" y="2086170"/>
            <a:ext cx="679225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kern="0" spc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GPU POWER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617413" y="2320128"/>
            <a:ext cx="1909177" cy="5921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4800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300</a:t>
            </a:r>
            <a:r>
              <a:rPr lang="en-US" b="1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億次/秒</a:t>
            </a:r>
            <a:endParaRPr lang="en-US" sz="48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479006" y="2977353"/>
            <a:ext cx="2185988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現代高階顯示卡 (GPU) 執行暴力破解運算的速度，讓短密碼無所遁形。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7079583" y="2086170"/>
            <a:ext cx="981102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000" b="1" kern="0" spc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VULNERABILITY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194379" y="2320128"/>
            <a:ext cx="856004" cy="5921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4800" b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95</a:t>
            </a:r>
            <a:r>
              <a:rPr lang="en-US" b="1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%</a:t>
            </a:r>
            <a:endParaRPr lang="en-US" sz="48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529388" y="2977353"/>
            <a:ext cx="2185988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全球網路帳號中，因使用常見組合而可被字典攻擊輕易破解的比例。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0" y="4429125"/>
            <a:ext cx="9144000" cy="71437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700588"/>
            <a:ext cx="171450" cy="17145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850106" y="4682728"/>
            <a:ext cx="5825014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核心守則：與其設定 8 碼複雜密碼，不如設定 12 碼以上的簡單句子。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263426"/>
            <a:ext cx="4469538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這些密碼設定習慣，正在威脅你的安全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71500" y="1140126"/>
            <a:ext cx="342634" cy="285750"/>
          </a:xfrm>
          <a:prstGeom prst="rect">
            <a:avLst/>
          </a:prstGeom>
          <a:solidFill>
            <a:srgbClr val="FEE2E2"/>
          </a:solidFill>
          <a:ln w="9144">
            <a:solidFill>
              <a:srgbClr val="EF4444"/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91" y="1211402"/>
            <a:ext cx="96366" cy="13589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71562" y="1082976"/>
            <a:ext cx="3746081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過於簡單的組合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1071562" y="1318720"/>
            <a:ext cx="4098277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使用 123456、password、qwerty 等駭客字典首選。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571500" y="1998799"/>
            <a:ext cx="342634" cy="285750"/>
          </a:xfrm>
          <a:prstGeom prst="rect">
            <a:avLst/>
          </a:prstGeom>
          <a:solidFill>
            <a:srgbClr val="FEE2E2"/>
          </a:solidFill>
          <a:ln w="9144">
            <a:solidFill>
              <a:srgbClr val="EF4444"/>
            </a:solidFill>
            <a:prstDash val="solid"/>
          </a:ln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191" y="2070075"/>
            <a:ext cx="96366" cy="13589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71562" y="1941649"/>
            <a:ext cx="4255903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包含個人公開資訊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1071562" y="2177393"/>
            <a:ext cx="4255903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使用生日、電話、姓名、身分證字號，極易被社交工程破解。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571500" y="2857472"/>
            <a:ext cx="342634" cy="285750"/>
          </a:xfrm>
          <a:prstGeom prst="rect">
            <a:avLst/>
          </a:prstGeom>
          <a:solidFill>
            <a:srgbClr val="FEE2E2"/>
          </a:solidFill>
          <a:ln w="9144">
            <a:solidFill>
              <a:srgbClr val="EF4444"/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191" y="2928748"/>
            <a:ext cx="96366" cy="135893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71562" y="2800322"/>
            <a:ext cx="4098277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跨平台重複使用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1071562" y="3036066"/>
            <a:ext cx="4098277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所有網站都用同一組密碼，一個網站被駭，全數帳號淪陷。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Shape 12"/>
          <p:cNvSpPr/>
          <p:nvPr/>
        </p:nvSpPr>
        <p:spPr>
          <a:xfrm>
            <a:off x="571500" y="3716145"/>
            <a:ext cx="342634" cy="285750"/>
          </a:xfrm>
          <a:prstGeom prst="rect">
            <a:avLst/>
          </a:prstGeom>
          <a:solidFill>
            <a:srgbClr val="FEE2E2"/>
          </a:solidFill>
          <a:ln w="9144">
            <a:solidFill>
              <a:srgbClr val="EF4444"/>
            </a:solidFill>
            <a:prstDash val="solid"/>
          </a:ln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191" y="3787422"/>
            <a:ext cx="96366" cy="135893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071562" y="3658995"/>
            <a:ext cx="4098277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不安全的紀錄方式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Text 14"/>
          <p:cNvSpPr/>
          <p:nvPr/>
        </p:nvSpPr>
        <p:spPr>
          <a:xfrm>
            <a:off x="1071562" y="3894739"/>
            <a:ext cx="4098277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把密碼寫在紙上貼在螢幕旁，或存在未加密的手機記事本。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2" name="Shape 15"/>
          <p:cNvSpPr/>
          <p:nvPr/>
        </p:nvSpPr>
        <p:spPr>
          <a:xfrm>
            <a:off x="571500" y="4574818"/>
            <a:ext cx="342634" cy="285750"/>
          </a:xfrm>
          <a:prstGeom prst="rect">
            <a:avLst/>
          </a:prstGeom>
          <a:solidFill>
            <a:srgbClr val="FEE2E2"/>
          </a:solidFill>
          <a:ln w="9144">
            <a:solidFill>
              <a:srgbClr val="EF4444"/>
            </a:solidFill>
            <a:prstDash val="solid"/>
          </a:ln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91" y="4646095"/>
            <a:ext cx="96366" cy="135893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1071562" y="4517668"/>
            <a:ext cx="4649969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公用電腦儲存憑證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1071562" y="4753412"/>
            <a:ext cx="4649969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在圖書館或影印店電腦點選「記住密碼」，讓後續使用者直接登入。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6" name="Shape 18"/>
          <p:cNvSpPr/>
          <p:nvPr/>
        </p:nvSpPr>
        <p:spPr>
          <a:xfrm>
            <a:off x="6400800" y="857250"/>
            <a:ext cx="2743200" cy="428625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7" name="Shape 19"/>
          <p:cNvSpPr/>
          <p:nvPr/>
        </p:nvSpPr>
        <p:spPr>
          <a:xfrm>
            <a:off x="6400800" y="857250"/>
            <a:ext cx="7144" cy="4286250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28" name="Shape 20"/>
          <p:cNvSpPr/>
          <p:nvPr/>
        </p:nvSpPr>
        <p:spPr>
          <a:xfrm>
            <a:off x="6836569" y="1838092"/>
            <a:ext cx="850832" cy="137517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9" name="Text 21"/>
          <p:cNvSpPr/>
          <p:nvPr/>
        </p:nvSpPr>
        <p:spPr>
          <a:xfrm>
            <a:off x="6836569" y="1838092"/>
            <a:ext cx="1099240" cy="157479"/>
          </a:xfrm>
          <a:prstGeom prst="rect">
            <a:avLst/>
          </a:prstGeom>
          <a:noFill/>
          <a:ln/>
        </p:spPr>
        <p:txBody>
          <a:bodyPr wrap="square" lIns="85090" tIns="17018" rIns="85090" bIns="17018" rtlCol="0" anchor="t">
            <a:spAutoFit/>
          </a:bodyPr>
          <a:lstStyle/>
          <a:p>
            <a:pPr marL="0" indent="0" algn="l">
              <a:buNone/>
            </a:pPr>
            <a:r>
              <a:rPr lang="en-US" sz="800" b="1" kern="0" spc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SECURITY RISK</a:t>
            </a:r>
            <a:endParaRPr lang="en-US" sz="8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8">
            <a:alphaModFix amt="80000"/>
          </a:blip>
          <a:stretch>
            <a:fillRect/>
          </a:stretch>
        </p:blipFill>
        <p:spPr>
          <a:xfrm>
            <a:off x="6908006" y="2138130"/>
            <a:ext cx="385763" cy="342900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6908006" y="2623905"/>
            <a:ext cx="1988288" cy="497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警惕「骨牌效應」
(Domino Effect)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2" name="Text 23"/>
          <p:cNvSpPr/>
          <p:nvPr/>
        </p:nvSpPr>
        <p:spPr>
          <a:xfrm>
            <a:off x="6843713" y="3176820"/>
            <a:ext cx="2052581" cy="11595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當你重複使用密碼時，駭客只需攻破安全性最弱的小網站，就能取得你的帳密，進而嘗試登入你的銀行、Email 等核心服務。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1</a:t>
            </a:r>
            <a:r>
              <a:rPr lang="zh-TW" altLang="en-US" sz="2000" b="1" dirty="0">
                <a:solidFill>
                  <a:srgbClr val="FFFFFF"/>
                </a:solidFill>
              </a:rPr>
              <a:t>  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8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「</a:t>
            </a:r>
            <a:r>
              <a:rPr sz="1500" b="1" dirty="0" err="1">
                <a:solidFill>
                  <a:srgbClr val="1A237E"/>
                </a:solidFill>
              </a:rPr>
              <a:t>撞庫攻擊」能成功，根本原因是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44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駭客有超強運算能力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71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使用者在不同平台重複使用同一組帳號密碼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9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某平台的防火牆不夠強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25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使用者密碼太短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540000"/>
            <a:ext cx="802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解析：撞庫攻擊利用的是「骨牌效應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」：</a:t>
            </a:r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任一小網站外洩，攻擊者拿同一組帳密去試你所有其他帳號。密碼不重複才能根本防禦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012" y="4562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0125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992981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499" y="334863"/>
            <a:ext cx="4200798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打造最強密碼的三大核心原則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57188" y="1428750"/>
            <a:ext cx="2328863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kern="0" spc="2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PRINCIPLE 01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57188" y="1698427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772" y="1827014"/>
            <a:ext cx="250031" cy="20002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57188" y="2369939"/>
            <a:ext cx="2328863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長度至上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57188" y="2761059"/>
            <a:ext cx="1758358" cy="214161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建議至少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8 </a:t>
            </a:r>
            <a:r>
              <a:rPr lang="en-US" sz="12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碼以上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57188" y="3029648"/>
            <a:ext cx="2608278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長度是對抗暴力破解最有效的武器。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357188" y="3298236"/>
            <a:ext cx="3059564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每增加一個字元，破解難度呈指數級成長。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357188" y="4373761"/>
            <a:ext cx="2328863" cy="341114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4" name="Shape 10"/>
          <p:cNvSpPr/>
          <p:nvPr/>
        </p:nvSpPr>
        <p:spPr>
          <a:xfrm>
            <a:off x="357188" y="4373761"/>
            <a:ext cx="21431" cy="341114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5" name="Text 11"/>
          <p:cNvSpPr/>
          <p:nvPr/>
        </p:nvSpPr>
        <p:spPr>
          <a:xfrm>
            <a:off x="357188" y="4373761"/>
            <a:ext cx="2328863" cy="396006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Length &gt; Complexity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357188" y="2761059"/>
            <a:ext cx="161710" cy="189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357188" y="3029648"/>
            <a:ext cx="161710" cy="189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357188" y="3298236"/>
            <a:ext cx="161710" cy="189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19" name="Text 15"/>
          <p:cNvSpPr/>
          <p:nvPr/>
        </p:nvSpPr>
        <p:spPr>
          <a:xfrm>
            <a:off x="3407569" y="1428750"/>
            <a:ext cx="2328863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kern="0" spc="2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PRINCIPLE 02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3407569" y="1698427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6156" y="1827014"/>
            <a:ext cx="200025" cy="200025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3407569" y="2369939"/>
            <a:ext cx="2328863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增加複雜度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3407569" y="2761059"/>
            <a:ext cx="1705708" cy="214161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混合英文大小寫字母。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3407569" y="3029648"/>
            <a:ext cx="2687254" cy="214161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加入數字與特殊符號（如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!@#$%）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5" name="Text 20"/>
          <p:cNvSpPr/>
          <p:nvPr/>
        </p:nvSpPr>
        <p:spPr>
          <a:xfrm>
            <a:off x="3407569" y="3298236"/>
            <a:ext cx="2731804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避免使用連續字元或鍵盤排列（如 qwerty）。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3407569" y="4373761"/>
            <a:ext cx="2328863" cy="341114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27" name="Shape 22"/>
          <p:cNvSpPr/>
          <p:nvPr/>
        </p:nvSpPr>
        <p:spPr>
          <a:xfrm>
            <a:off x="3407569" y="4373761"/>
            <a:ext cx="21431" cy="341114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8" name="Text 23"/>
          <p:cNvSpPr/>
          <p:nvPr/>
        </p:nvSpPr>
        <p:spPr>
          <a:xfrm>
            <a:off x="3407569" y="4373761"/>
            <a:ext cx="2328863" cy="411395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Mix Character Types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9" name="Text 24"/>
          <p:cNvSpPr/>
          <p:nvPr/>
        </p:nvSpPr>
        <p:spPr>
          <a:xfrm>
            <a:off x="3407569" y="2761059"/>
            <a:ext cx="161710" cy="189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30" name="Text 25"/>
          <p:cNvSpPr/>
          <p:nvPr/>
        </p:nvSpPr>
        <p:spPr>
          <a:xfrm>
            <a:off x="3407569" y="3029648"/>
            <a:ext cx="161710" cy="189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31" name="Text 26"/>
          <p:cNvSpPr/>
          <p:nvPr/>
        </p:nvSpPr>
        <p:spPr>
          <a:xfrm>
            <a:off x="3407568" y="3298236"/>
            <a:ext cx="135385" cy="19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32" name="Text 27"/>
          <p:cNvSpPr/>
          <p:nvPr/>
        </p:nvSpPr>
        <p:spPr>
          <a:xfrm>
            <a:off x="6457950" y="1428750"/>
            <a:ext cx="2328863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kern="0" spc="2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PRINCIPLE 03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3" name="Shape 28"/>
          <p:cNvSpPr/>
          <p:nvPr/>
        </p:nvSpPr>
        <p:spPr>
          <a:xfrm>
            <a:off x="6457950" y="1698427"/>
            <a:ext cx="457200" cy="457200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6538" y="1827014"/>
            <a:ext cx="200025" cy="200025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6457950" y="2369939"/>
            <a:ext cx="2328863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獨一無二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6" name="Text 30"/>
          <p:cNvSpPr/>
          <p:nvPr/>
        </p:nvSpPr>
        <p:spPr>
          <a:xfrm>
            <a:off x="6457950" y="2761059"/>
            <a:ext cx="2457850" cy="214161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確保每個重要帳號都有專屬密碼。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7" name="Text 31"/>
          <p:cNvSpPr/>
          <p:nvPr/>
        </p:nvSpPr>
        <p:spPr>
          <a:xfrm>
            <a:off x="6457949" y="3029648"/>
            <a:ext cx="2758707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避免「一組密碼走天下」的骨牌效應。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8" name="Text 32"/>
          <p:cNvSpPr/>
          <p:nvPr/>
        </p:nvSpPr>
        <p:spPr>
          <a:xfrm>
            <a:off x="6457949" y="3298236"/>
            <a:ext cx="2909135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針對不同風險等級的服務進行分級管理。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9" name="Shape 33"/>
          <p:cNvSpPr/>
          <p:nvPr/>
        </p:nvSpPr>
        <p:spPr>
          <a:xfrm>
            <a:off x="6457950" y="4373761"/>
            <a:ext cx="2328863" cy="341114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0" name="Shape 34"/>
          <p:cNvSpPr/>
          <p:nvPr/>
        </p:nvSpPr>
        <p:spPr>
          <a:xfrm>
            <a:off x="6457950" y="4373761"/>
            <a:ext cx="21431" cy="341114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41" name="Text 35"/>
          <p:cNvSpPr/>
          <p:nvPr/>
        </p:nvSpPr>
        <p:spPr>
          <a:xfrm>
            <a:off x="6457950" y="4373761"/>
            <a:ext cx="2328863" cy="411395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One Account, One Key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2" name="Text 36"/>
          <p:cNvSpPr/>
          <p:nvPr/>
        </p:nvSpPr>
        <p:spPr>
          <a:xfrm>
            <a:off x="6457950" y="2761059"/>
            <a:ext cx="161710" cy="189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43" name="Text 37"/>
          <p:cNvSpPr/>
          <p:nvPr/>
        </p:nvSpPr>
        <p:spPr>
          <a:xfrm>
            <a:off x="6457950" y="3029648"/>
            <a:ext cx="161710" cy="189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  <p:sp>
        <p:nvSpPr>
          <p:cNvPr id="44" name="Text 38"/>
          <p:cNvSpPr/>
          <p:nvPr/>
        </p:nvSpPr>
        <p:spPr>
          <a:xfrm>
            <a:off x="6457949" y="3298236"/>
            <a:ext cx="135385" cy="19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05966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—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371447" y="185077"/>
            <a:ext cx="8572500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實戰：如何設定好記又強大的密碼？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71447" y="607105"/>
            <a:ext cx="8572500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密碼句 (Passphrase) 設定法：兼顧長度、複雜度與記憶性的最佳方案。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555188" y="1150144"/>
            <a:ext cx="585288" cy="169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100" b="1" kern="0" spc="2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STEP 01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633519" y="1362670"/>
            <a:ext cx="428625" cy="42862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3538" y="1491258"/>
            <a:ext cx="128588" cy="17145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37462" y="1905595"/>
            <a:ext cx="820738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想一句話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721519" y="2198489"/>
            <a:ext cx="2252653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選擇一句對你有意義、好記，但別人猜不到的話。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721519" y="2612827"/>
            <a:ext cx="2252653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「我最愛台灣 2026 年！」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279327" y="1150144"/>
            <a:ext cx="585288" cy="169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100" b="1" kern="0" spc="2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STEP 02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4357660" y="1362670"/>
            <a:ext cx="428625" cy="42862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6247" y="1491258"/>
            <a:ext cx="171450" cy="17145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751235" y="1905595"/>
            <a:ext cx="1641475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取首字母或關鍵字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3445659" y="2198489"/>
            <a:ext cx="2252653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將句子轉換為英文單字或拼音的首字母組合。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3619790" y="2612827"/>
            <a:ext cx="1904368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I Love Taiwan 2026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7003469" y="1150144"/>
            <a:ext cx="585288" cy="169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100" b="1" kern="0" spc="2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STEP 03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Shape 15"/>
          <p:cNvSpPr/>
          <p:nvPr/>
        </p:nvSpPr>
        <p:spPr>
          <a:xfrm>
            <a:off x="7081800" y="1362670"/>
            <a:ext cx="428625" cy="428625"/>
          </a:xfrm>
          <a:prstGeom prst="rect">
            <a:avLst/>
          </a:prstGeom>
          <a:solidFill>
            <a:srgbClr val="0F172A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9672" y="1491258"/>
            <a:ext cx="192881" cy="17145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577967" y="1905595"/>
            <a:ext cx="1436291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加入符號與格式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5834176" y="2198489"/>
            <a:ext cx="2923877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利用底線、驚嘆號或大小寫增加破解難度。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6466849" y="2619522"/>
            <a:ext cx="1851408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D97706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I_Love_Taiwan_2026!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5" name="Shape 19"/>
          <p:cNvSpPr/>
          <p:nvPr/>
        </p:nvSpPr>
        <p:spPr>
          <a:xfrm>
            <a:off x="571500" y="3786188"/>
            <a:ext cx="8001000" cy="1285875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6" name="Shape 20"/>
          <p:cNvSpPr/>
          <p:nvPr/>
        </p:nvSpPr>
        <p:spPr>
          <a:xfrm>
            <a:off x="571500" y="3786188"/>
            <a:ext cx="57150" cy="1285875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27" name="Text 21"/>
          <p:cNvSpPr/>
          <p:nvPr/>
        </p:nvSpPr>
        <p:spPr>
          <a:xfrm>
            <a:off x="849904" y="4302323"/>
            <a:ext cx="754694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kern="0" spc="1" dirty="0">
                <a:solidFill>
                  <a:srgbClr val="94A3B8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FINAL
PASSPHRASE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8" name="Text 22"/>
          <p:cNvSpPr/>
          <p:nvPr/>
        </p:nvSpPr>
        <p:spPr>
          <a:xfrm>
            <a:off x="1839346" y="4210348"/>
            <a:ext cx="5417580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3600" b="1" kern="0" spc="2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I_Love_Taiwan_2026!</a:t>
            </a:r>
            <a:endParaRPr lang="en-US" sz="3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7000875" y="4092476"/>
            <a:ext cx="1418081" cy="207236"/>
          </a:xfrm>
          <a:prstGeom prst="rect">
            <a:avLst/>
          </a:prstGeom>
          <a:noFill/>
          <a:ln/>
        </p:spPr>
        <p:txBody>
          <a:bodyPr wrap="none" lIns="102108" tIns="34036" rIns="102108" bIns="34036" rtlCol="0" anchor="t">
            <a:sp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18 CHARACTERS LONG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0" name="Text 24"/>
          <p:cNvSpPr/>
          <p:nvPr/>
        </p:nvSpPr>
        <p:spPr>
          <a:xfrm>
            <a:off x="7000875" y="4340721"/>
            <a:ext cx="1216102" cy="207236"/>
          </a:xfrm>
          <a:prstGeom prst="rect">
            <a:avLst/>
          </a:prstGeom>
          <a:noFill/>
          <a:ln/>
        </p:spPr>
        <p:txBody>
          <a:bodyPr wrap="none" lIns="102108" tIns="34036" rIns="102108" bIns="34036" rtlCol="0" anchor="t">
            <a:sp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HIGH COMPLEXITY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1" name="Text 25"/>
          <p:cNvSpPr/>
          <p:nvPr/>
        </p:nvSpPr>
        <p:spPr>
          <a:xfrm>
            <a:off x="7000875" y="4588966"/>
            <a:ext cx="1283428" cy="207236"/>
          </a:xfrm>
          <a:prstGeom prst="rect">
            <a:avLst/>
          </a:prstGeom>
          <a:noFill/>
          <a:ln/>
        </p:spPr>
        <p:txBody>
          <a:bodyPr wrap="none" lIns="102108" tIns="34036" rIns="102108" bIns="34036" rtlCol="0" anchor="t">
            <a:sp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rgbClr val="0596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EASY TO REMEMBER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2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8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下列哪一組密碼最符合「打造強密碼三原則</a:t>
            </a:r>
            <a:r>
              <a:rPr sz="1500" b="1" dirty="0">
                <a:solidFill>
                  <a:srgbClr val="1A237E"/>
                </a:solidFill>
              </a:rPr>
              <a:t>」？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44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123456789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71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B. iloveyou2024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00" y="198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C. I_Study_Security_2026!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25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Admin@123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540000"/>
            <a:ext cx="802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解析：I_Study_Security_2026! </a:t>
            </a:r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有長度（超過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 12 碼）、</a:t>
            </a:r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複雜度（大小寫、底線、數字、驚嘆號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）、</a:t>
            </a:r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且是獨一的密碼句，完全符合三原則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13195</TotalTime>
  <Words>2924</Words>
  <Application>Microsoft Office PowerPoint</Application>
  <PresentationFormat>如螢幕大小 (16:9)</PresentationFormat>
  <Paragraphs>556</Paragraphs>
  <Slides>27</Slides>
  <Notes>27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8" baseType="lpstr">
      <vt:lpstr>Aptos</vt:lpstr>
      <vt:lpstr>Inter</vt:lpstr>
      <vt:lpstr>Inter Medium</vt:lpstr>
      <vt:lpstr>Space Grotesk Bold</vt:lpstr>
      <vt:lpstr>Space Grotesk SemiBold</vt:lpstr>
      <vt:lpstr>Arial</vt:lpstr>
      <vt:lpstr>Calibri</vt:lpstr>
      <vt:lpstr>Cascadia Code SemiBold</vt:lpstr>
      <vt:lpstr>Cascadia Code SemiLight</vt:lpstr>
      <vt:lpstr>Cascadia Mono SemiBold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杜若慈</cp:lastModifiedBy>
  <cp:revision>9</cp:revision>
  <dcterms:created xsi:type="dcterms:W3CDTF">2026-04-29T03:45:56Z</dcterms:created>
  <dcterms:modified xsi:type="dcterms:W3CDTF">2026-08-05T02:41:13Z</dcterms:modified>
</cp:coreProperties>
</file>