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88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328" r:id="rId13"/>
    <p:sldId id="329" r:id="rId14"/>
    <p:sldId id="330" r:id="rId15"/>
    <p:sldId id="331" r:id="rId16"/>
    <p:sldId id="332" r:id="rId17"/>
    <p:sldId id="333" r:id="rId18"/>
    <p:sldId id="334" r:id="rId19"/>
    <p:sldId id="335" r:id="rId20"/>
    <p:sldId id="336" r:id="rId21"/>
    <p:sldId id="340" r:id="rId22"/>
    <p:sldId id="337" r:id="rId23"/>
    <p:sldId id="341" r:id="rId24"/>
    <p:sldId id="318" r:id="rId25"/>
    <p:sldId id="319" r:id="rId26"/>
    <p:sldId id="320" r:id="rId27"/>
    <p:sldId id="321" r:id="rId28"/>
    <p:sldId id="322" r:id="rId29"/>
    <p:sldId id="323" r:id="rId30"/>
    <p:sldId id="324" r:id="rId31"/>
    <p:sldId id="325" r:id="rId32"/>
    <p:sldId id="326" r:id="rId33"/>
    <p:sldId id="327" r:id="rId34"/>
    <p:sldId id="342" r:id="rId3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165E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7152" autoAdjust="0"/>
  </p:normalViewPr>
  <p:slideViewPr>
    <p:cSldViewPr snapToGrid="0" snapToObjects="1">
      <p:cViewPr varScale="1">
        <p:scale>
          <a:sx n="81" d="100"/>
          <a:sy n="81" d="100"/>
        </p:scale>
        <p:origin x="72" y="7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4055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接下來進入雲端防護的單元。</a:t>
            </a:r>
          </a:p>
          <a:p>
            <a:endParaRPr dirty="0"/>
          </a:p>
          <a:p>
            <a:r>
              <a:rPr dirty="0"/>
              <a:t>雲端讓我們可以跨裝置存取資料、備份、多人協作，非常方便。但它也代表資料不只存在自己手上，而是放在服務商的伺服器，在網路環境中流動。</a:t>
            </a:r>
          </a:p>
          <a:p>
            <a:endParaRPr dirty="0"/>
          </a:p>
          <a:p>
            <a:r>
              <a:rPr dirty="0"/>
              <a:t>這個單元會談分享權限設定、雲端 2FA、相簿隱私、第三方授權和上傳前加密。目標是讓你的雲端像真正的保險箱，而不是一個誰知道連結就能進去的公開展示櫃。</a:t>
            </a:r>
          </a:p>
          <a:p>
            <a:endParaRPr dirty="0"/>
          </a:p>
          <a:p>
            <a:r>
              <a:rPr dirty="0"/>
              <a:t>先問大家：你最近一次分享雲端檔案時，有沒有確認對方是「特定人」，還是「知道連結的人都能看」？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雲端防護的三個核心行動，可以從今天就開始。</a:t>
            </a:r>
          </a:p>
          <a:p>
            <a:endParaRPr dirty="0"/>
          </a:p>
          <a:p>
            <a:r>
              <a:rPr dirty="0"/>
              <a:t>第一，強密碼加 2FA，鎖緊帳號這道大門，即使密碼外洩，攻擊者也進不來。第二，定期權限審計，清理過期的分享連結和不必要的第三方授權，讓資料只流向該流向的地方。第三，敏感資料上傳前先加密，讓帳號即使被盜，攻擊者也看不到真正重要的東西。</a:t>
            </a:r>
          </a:p>
          <a:p>
            <a:endParaRPr dirty="0"/>
          </a:p>
          <a:p>
            <a:r>
              <a:rPr dirty="0"/>
              <a:t>雲端安全不是一次設定完就結束，而是一個持續管理的過程。只要能掌握誰能看、誰能改、哪些連結還開著，雲端就能真正成為你的保險箱，而不是一個潛在的洩漏點。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1.  </a:t>
            </a:r>
            <a:r>
              <a:rPr lang="zh-TW" altLang="en-US" sz="1200" b="0" dirty="0">
                <a:solidFill>
                  <a:srgbClr val="1A237E"/>
                </a:solidFill>
              </a:rPr>
              <a:t>雲端檔案分享，下列哪種做法最安全？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</a:t>
            </a:r>
            <a:r>
              <a:rPr lang="zh-TW" altLang="en-US" b="0" dirty="0"/>
              <a:t>　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指定特定 </a:t>
            </a:r>
            <a:r>
              <a:rPr lang="en-US" altLang="zh-TW" sz="1200" b="0" dirty="0">
                <a:solidFill>
                  <a:srgbClr val="1B5E20"/>
                </a:solidFill>
              </a:rPr>
              <a:t>Email </a:t>
            </a:r>
            <a:r>
              <a:rPr lang="zh-TW" altLang="en-US" sz="1200" b="0" dirty="0">
                <a:solidFill>
                  <a:srgbClr val="1B5E20"/>
                </a:solidFill>
              </a:rPr>
              <a:t>地址分享，並設定到期日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解析：「知道連結的所有人」公開連結一旦被轉傳就失控了。指定對象加設到期日，才能精準控管資料流向。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2.  </a:t>
            </a:r>
            <a:r>
              <a:rPr lang="zh-TW" altLang="en-US" sz="1200" b="0" dirty="0">
                <a:solidFill>
                  <a:srgbClr val="1A237E"/>
                </a:solidFill>
              </a:rPr>
              <a:t>雲端相簿中照片的 </a:t>
            </a:r>
            <a:r>
              <a:rPr lang="en-US" altLang="zh-TW" sz="1200" b="0" dirty="0">
                <a:solidFill>
                  <a:srgbClr val="1A237E"/>
                </a:solidFill>
              </a:rPr>
              <a:t>EXIF </a:t>
            </a:r>
            <a:r>
              <a:rPr lang="zh-TW" altLang="en-US" sz="1200" b="0" dirty="0">
                <a:solidFill>
                  <a:srgbClr val="1A237E"/>
                </a:solidFill>
              </a:rPr>
              <a:t>資訊可能包含什麼敏感資料？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拍攝時間、裝置型號與精確的 </a:t>
            </a:r>
            <a:r>
              <a:rPr lang="en-US" altLang="zh-TW" sz="1200" b="0" dirty="0">
                <a:solidFill>
                  <a:srgbClr val="1B5E20"/>
                </a:solidFill>
              </a:rPr>
              <a:t>GPS </a:t>
            </a:r>
            <a:r>
              <a:rPr lang="zh-TW" altLang="en-US" sz="1200" b="0" dirty="0">
                <a:solidFill>
                  <a:srgbClr val="1B5E20"/>
                </a:solidFill>
              </a:rPr>
              <a:t>座標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解析：分享原圖時，</a:t>
            </a:r>
            <a:r>
              <a:rPr lang="en-US" altLang="zh-TW" sz="1200" b="0" i="1" dirty="0">
                <a:solidFill>
                  <a:srgbClr val="4E342E"/>
                </a:solidFill>
              </a:rPr>
              <a:t>EXIF</a:t>
            </a:r>
            <a:r>
              <a:rPr lang="zh-TW" altLang="en-US" sz="1200" b="0" i="1" dirty="0">
                <a:solidFill>
                  <a:srgbClr val="4E342E"/>
                </a:solidFill>
              </a:rPr>
              <a:t> 資訊可能洩漏你的住家或辦公地點。分享前考慮移除位置資訊或改用截圖。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067873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接下來談手機與社群安全。</a:t>
            </a:r>
          </a:p>
          <a:p>
            <a:endParaRPr dirty="0"/>
          </a:p>
          <a:p>
            <a:r>
              <a:rPr dirty="0"/>
              <a:t>手機是我們最常使用的裝置，也是裝了最多個資的地方——通訊錄、私訊、定位、支付工具、相簿、驗證碼，幾乎全在裡面。社群則是攻擊者最容易利用人際信任下手的入口。</a:t>
            </a:r>
          </a:p>
          <a:p>
            <a:endParaRPr dirty="0"/>
          </a:p>
          <a:p>
            <a:r>
              <a:rPr dirty="0"/>
              <a:t>手機幾乎等於錢包、學生證、相簿和驗證器的集合體。手機一失守，社群、支付、雲端和驗證碼可能一起受到影響。</a:t>
            </a:r>
          </a:p>
          <a:p>
            <a:endParaRPr dirty="0"/>
          </a:p>
          <a:p>
            <a:r>
              <a:rPr dirty="0"/>
              <a:t>先問大家：如果你的手機現在不見了，你知道第一個要登出的帳號、要停用的門號，或要通知的人是誰嗎？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手機為什麼是駭客的首選目標？三個原因。</a:t>
            </a:r>
          </a:p>
          <a:p>
            <a:endParaRPr dirty="0"/>
          </a:p>
          <a:p>
            <a:r>
              <a:rPr dirty="0"/>
              <a:t>第一，它幾乎全天連網，隨時暴露在各種網路環境中。第二，它存有高價值資料，包括完整通訊錄、私密對話、精確的定位紀錄和生物辨識憑證。第三，它通常是 2FA 的接收器，也就是進入幾乎所有其他帳號的最後一把鑰匙。</a:t>
            </a:r>
          </a:p>
          <a:p>
            <a:endParaRPr dirty="0"/>
          </a:p>
          <a:p>
            <a:r>
              <a:rPr dirty="0"/>
              <a:t>所以保護手機，不只是保護一台裝置，而是保護整個數位身份。</a:t>
            </a:r>
          </a:p>
          <a:p>
            <a:endParaRPr dirty="0"/>
          </a:p>
          <a:p>
            <a:r>
              <a:rPr dirty="0"/>
              <a:t>幾個基本設定要確認做好：螢幕鎖定密碼夠強、系統定期更新、App 只從官方商店下載，以及開啟遠端尋找功能，以備手機遺失時使用。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社群帳號被盜後，影響不只是你自己的那個帳號，而是一連串的連鎖反應。</a:t>
            </a:r>
          </a:p>
          <a:p>
            <a:endParaRPr dirty="0"/>
          </a:p>
          <a:p>
            <a:r>
              <a:rPr dirty="0"/>
              <a:t>第一，冒名詐騙：攻擊者用你的身份向親友借錢、要求投票、發送惡意連結，利用你們之間的信任關係。第二，私訊外洩：敏感對話、私人照片或工作內容被存取，可能演變成勒索。第三，連鎖被盜：如果你用社群帳號登入其他服務，攻擊者可能接著嘗試接管那些服務。</a:t>
            </a:r>
          </a:p>
          <a:p>
            <a:endParaRPr dirty="0"/>
          </a:p>
          <a:p>
            <a:r>
              <a:rPr dirty="0"/>
              <a:t>重點不只是帳號被盜影響你，而是信任你的朋友也可能因此受害。</a:t>
            </a:r>
          </a:p>
          <a:p>
            <a:endParaRPr dirty="0"/>
          </a:p>
          <a:p>
            <a:r>
              <a:rPr dirty="0"/>
              <a:t>大家有沒有過這種經驗：突然收到很久沒聯繫的朋友傳來借錢的訊息，感覺不太對勁？這很可能就是對方帳號被盜了。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社群釣魚有三種最常見的形式。</a:t>
            </a:r>
          </a:p>
          <a:p>
            <a:endParaRPr dirty="0"/>
          </a:p>
          <a:p>
            <a:r>
              <a:rPr dirty="0"/>
              <a:t>第一，假冒官方通知：「帳號違反規定，請立即驗證」，引導你進入假登入頁。第二，假好友訊息：「這照片裡是你嗎？」、「幫我投個票」，利用人際信任讓你放下戒心，點進去的是惡意連結。第三，假優惠活動：免費貼圖、高額獎金、限時中獎，要求你登入帳號才能領取。</a:t>
            </a:r>
          </a:p>
          <a:p>
            <a:endParaRPr dirty="0"/>
          </a:p>
          <a:p>
            <a:r>
              <a:rPr dirty="0"/>
              <a:t>一個黃金準則：只要訊息要求你登入帳號，或提供簡訊驗證碼，不論來源是誰，都要高度懷疑。就算訊息來自好友，也可能是好友帳號已經被盜在傳。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LINE 和通訊軟體的安全設定，可以從隱私和帳號兩個面向加固。</a:t>
            </a:r>
          </a:p>
          <a:p>
            <a:endParaRPr dirty="0"/>
          </a:p>
          <a:p>
            <a:r>
              <a:rPr dirty="0"/>
              <a:t>隱私面：開啟阻擋非好友訊息，過濾陌生人傳來的連結和詐騙訊息；確認 Letter Sealing 端對端加密已開啟，這樣即使伺服器被入侵，對話內容也無法被讀取。</a:t>
            </a:r>
          </a:p>
          <a:p>
            <a:endParaRPr dirty="0"/>
          </a:p>
          <a:p>
            <a:r>
              <a:rPr dirty="0"/>
              <a:t>帳號面：如果你不需要在電腦上使用 LINE，可以關閉「允許從其他裝置登入」，降低遠端登入的風險；定期檢查換機認證和密碼設定。</a:t>
            </a:r>
          </a:p>
          <a:p>
            <a:endParaRPr dirty="0"/>
          </a:p>
          <a:p>
            <a:r>
              <a:rPr dirty="0"/>
              <a:t>很多 LINE 帳號被盜，都和換機設定、簡訊驗證碼被騙出去，或遠端登入設定有關。這幾個設定花五分鐘確認，可以擋掉大多數日常風險。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Facebook 和 Instagram 建議每季做一次隱私巡檢，三個重點。</a:t>
            </a:r>
          </a:p>
          <a:p>
            <a:endParaRPr dirty="0"/>
          </a:p>
          <a:p>
            <a:r>
              <a:rPr dirty="0"/>
              <a:t>第一，查看登入活動：在設定中找「你在哪裡登入」，發現不明裝置、瀏覽器或異常地點，立刻登出那個工作階段。第二，調整隱私設定：限制誰能搜尋到你、誰能看你的貼文，把過去的舊貼文設為「只限朋友」，減少個資長期暴露。第三，移除過期的第三方應用授權：你可能幾年前授權過某個遊戲或測驗，它可能還在讀取你的帳號資料。</a:t>
            </a:r>
          </a:p>
          <a:p>
            <a:endParaRPr dirty="0"/>
          </a:p>
          <a:p>
            <a:r>
              <a:rPr dirty="0"/>
              <a:t>第三點很多人忽略，但它可能是資料一直在外流而你不知道的原因。清掉不用的授權，就是拿回資料主控權。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行動支付和網銀連結到的是實際金錢，安全要求要比一般帳號更嚴格。</a:t>
            </a:r>
          </a:p>
          <a:p>
            <a:endParaRPr dirty="0"/>
          </a:p>
          <a:p>
            <a:r>
              <a:rPr dirty="0"/>
              <a:t>四個要做到的事：支付密碼和手機解鎖碼要不同，不能讓手機遺失後防線瞬間倒掉；開啟每一筆交易的即時推播，第一時間發現不明扣款；設定每日和單筆的交易限額，即使帳號被盜，損失也能控制在最小範圍；優先使用 Face ID 或指紋，比傳統數字密碼更難被側錄或偷看。</a:t>
            </a:r>
          </a:p>
          <a:p>
            <a:endParaRPr dirty="0"/>
          </a:p>
          <a:p>
            <a:r>
              <a:rPr dirty="0"/>
              <a:t>另外，避免在公共 Wi-Fi 下進行大額轉帳或輸入網銀密碼。連到一個你不確定安全性的網路，就不是做金融操作的時機。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惡意 App 常偽裝成工具、遊戲外掛、免費軟體或破解版。辨識方法有三個重點。</a:t>
            </a:r>
          </a:p>
          <a:p>
            <a:endParaRPr dirty="0"/>
          </a:p>
          <a:p>
            <a:r>
              <a:rPr dirty="0"/>
              <a:t>第一，權限是否過度：一個計算機 App 要求讀取通訊錄和定位，這不合理，是竊取個資的訊號。第二，手機是否異常耗電或發熱：背景有大量運算或傳輸，可能是惡意程式在挖礦或上傳你的資料。第三，是否頻繁跳出廣告：即使沒開啟那個 App，手機不斷出現全螢幕廣告。</a:t>
            </a:r>
          </a:p>
          <a:p>
            <a:endParaRPr dirty="0"/>
          </a:p>
          <a:p>
            <a:r>
              <a:rPr dirty="0"/>
              <a:t>下載 App 只用官方商店，安裝前確認開發商名稱，並看一眼使用者評論的品質，大量語法生硬、感覺刷出來的好評也是警訊。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雲端的本質，是把資料存放在服務商的伺服器中。好處很明顯：手機、平板、電腦都能同步；硬體壞了也不一定遺失資料；多人可以一起編輯同一份文件。</a:t>
            </a:r>
          </a:p>
          <a:p>
            <a:endParaRPr dirty="0"/>
          </a:p>
          <a:p>
            <a:r>
              <a:rPr dirty="0"/>
              <a:t>常見的雲端服務有 Google 雲端、Microsoft OneDrive、Apple iCloud、Dropbox。</a:t>
            </a:r>
          </a:p>
          <a:p>
            <a:endParaRPr dirty="0"/>
          </a:p>
          <a:p>
            <a:r>
              <a:rPr dirty="0"/>
              <a:t>但雲端的安全，高度依賴兩件事：帳號防護和分享設定。帳號被盜，或分享設定設錯，資料就可能被不該看到的人取得。</a:t>
            </a:r>
          </a:p>
          <a:p>
            <a:endParaRPr dirty="0"/>
          </a:p>
          <a:p>
            <a:r>
              <a:rPr dirty="0"/>
              <a:t>學生常用雲端交作業、做報告、備份照片。方便的同時，確認分享對象和權限是否正確，是每次使用都應該多想一秒的習慣。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手機遺失後，前 30 分鐘是黃金止損期，有一套 SOP 要照著做，不能只忙著找手機。</a:t>
            </a:r>
          </a:p>
          <a:p>
            <a:endParaRPr dirty="0"/>
          </a:p>
          <a:p>
            <a:r>
              <a:rPr dirty="0"/>
              <a:t>第一，遠端登出：從其他安全裝置進入社群帳號設定，執行「登出所有目前登入的裝置」。第二，重設 2FA：如果手機是你的 2FA 接收器，立刻重設驗證方式，切斷攻擊者可能用你的手機登入帳號。第三，通知電信商：掛失門號並申請停機，防止簡訊驗證碼被接收。第四，公告親友：在其他管道通知手機遺失，提醒親友不要相信來自那個門號或帳號的借錢請求。</a:t>
            </a:r>
          </a:p>
          <a:p>
            <a:endParaRPr dirty="0"/>
          </a:p>
          <a:p>
            <a:r>
              <a:rPr dirty="0"/>
              <a:t>冷靜照 SOP 做，比慌亂更有效。平時熟悉這個流程，用到的時候才不會手忙腳亂。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dirty="0"/>
              <a:t>Android 手機遺失時，可以透過 Google「尋找我的裝置」進行遠端鎖定。</a:t>
            </a:r>
          </a:p>
          <a:p>
            <a:endParaRPr dirty="0"/>
          </a:p>
          <a:p>
            <a:r>
              <a:rPr dirty="0"/>
              <a:t>步驟是：從電腦或其他裝置前往 Google 尋找中心，登入綁定的 Google 帳號，從裝置清單選擇遺失的手機，點選「確保裝置安全」，設定新密碼，並可選填聯絡電話和歸還訊息。</a:t>
            </a:r>
          </a:p>
          <a:p>
            <a:endParaRPr dirty="0"/>
          </a:p>
          <a:p>
            <a:r>
              <a:rPr dirty="0"/>
              <a:t>鎖定後，手機會強制停用生物辨識，只能用你剛設定的新密碼解鎖。螢幕上可以顯示聯絡資訊，協助好心人歸還。手機仍會繼續追蹤定位。</a:t>
            </a:r>
          </a:p>
          <a:p>
            <a:endParaRPr dirty="0"/>
          </a:p>
          <a:p>
            <a:r>
              <a:rPr dirty="0"/>
              <a:t>如果最終確認無法找回，請清除裝置資料，並移除帳號授權，避免手機上的資料繼續被人取用。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854422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手機與社群安全的結論可以用三個字概括：懷疑、設定、更新。</a:t>
            </a:r>
          </a:p>
          <a:p>
            <a:endParaRPr dirty="0"/>
          </a:p>
          <a:p>
            <a:r>
              <a:rPr dirty="0"/>
              <a:t>懷疑：對所有突如其來的訊息保持一定程度的懷疑，不輕易點連結，就算來自朋友也先確認。設定：主動去把隱私設定和登入防護做好，不要等出事才補。更新：手機系統和 App 保持最新版本，讓安全修補及時生效。</a:t>
            </a:r>
          </a:p>
          <a:p>
            <a:endParaRPr dirty="0"/>
          </a:p>
          <a:p>
            <a:r>
              <a:rPr dirty="0"/>
              <a:t>安全互動不是不用社群、不用手機，而是用得更聰明。把基本設定做好，就能降低大多數日常風險。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1.  </a:t>
            </a:r>
            <a:r>
              <a:rPr lang="zh-TW" altLang="en-US" sz="1200" b="0" dirty="0">
                <a:solidFill>
                  <a:srgbClr val="1A237E"/>
                </a:solidFill>
              </a:rPr>
              <a:t>手機遺失後，前 </a:t>
            </a:r>
            <a:r>
              <a:rPr lang="en-US" altLang="zh-TW" sz="1200" b="0" dirty="0">
                <a:solidFill>
                  <a:srgbClr val="1A237E"/>
                </a:solidFill>
              </a:rPr>
              <a:t>30 </a:t>
            </a:r>
            <a:r>
              <a:rPr lang="zh-TW" altLang="en-US" sz="1200" b="0" dirty="0">
                <a:solidFill>
                  <a:srgbClr val="1A237E"/>
                </a:solidFill>
              </a:rPr>
              <a:t>分鐘最優先要做的第一件事是？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從其他安全裝置遠端登出帳號，並通知電信商停用門號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解析：前 </a:t>
            </a:r>
            <a:r>
              <a:rPr lang="en-US" altLang="zh-TW" sz="1200" b="0" i="1" dirty="0">
                <a:solidFill>
                  <a:srgbClr val="4E342E"/>
                </a:solidFill>
              </a:rPr>
              <a:t>30 </a:t>
            </a:r>
            <a:r>
              <a:rPr lang="zh-TW" altLang="en-US" sz="1200" b="0" i="1" dirty="0">
                <a:solidFill>
                  <a:srgbClr val="4E342E"/>
                </a:solidFill>
              </a:rPr>
              <a:t>分鐘是黃金止損期。先切斷數位身份的風險（遠端登出、停用門號），比找到手機本身更重要。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2.  LINE </a:t>
            </a:r>
            <a:r>
              <a:rPr lang="zh-TW" altLang="en-US" sz="1200" b="0" dirty="0">
                <a:solidFill>
                  <a:srgbClr val="1A237E"/>
                </a:solidFill>
              </a:rPr>
              <a:t>的「</a:t>
            </a:r>
            <a:r>
              <a:rPr lang="en-US" altLang="zh-TW" sz="1200" b="0" dirty="0">
                <a:solidFill>
                  <a:srgbClr val="1A237E"/>
                </a:solidFill>
              </a:rPr>
              <a:t>Letter Sealing</a:t>
            </a:r>
            <a:r>
              <a:rPr lang="zh-TW" altLang="en-US" sz="1200" b="0" dirty="0">
                <a:solidFill>
                  <a:srgbClr val="1A237E"/>
                </a:solidFill>
              </a:rPr>
              <a:t>」功能的主要作用是？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啟用端對端加密，確保對話內容不被伺服器讀取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</a:t>
            </a:r>
            <a:r>
              <a:rPr lang="en-US" altLang="zh-TW" sz="1200" b="0" i="1" dirty="0">
                <a:solidFill>
                  <a:srgbClr val="4E342E"/>
                </a:solidFill>
              </a:rPr>
              <a:t>Letter Sealing </a:t>
            </a:r>
            <a:r>
              <a:rPr lang="zh-TW" altLang="en-US" sz="1200" b="0" i="1" dirty="0">
                <a:solidFill>
                  <a:srgbClr val="4E342E"/>
                </a:solidFill>
              </a:rPr>
              <a:t>是端對端加密（</a:t>
            </a:r>
            <a:r>
              <a:rPr lang="en-US" altLang="zh-TW" sz="1200" b="0" i="1" dirty="0">
                <a:solidFill>
                  <a:srgbClr val="4E342E"/>
                </a:solidFill>
              </a:rPr>
              <a:t>E2EE</a:t>
            </a:r>
            <a:r>
              <a:rPr lang="zh-TW" altLang="en-US" sz="1200" b="0" i="1" dirty="0">
                <a:solidFill>
                  <a:srgbClr val="4E342E"/>
                </a:solidFill>
              </a:rPr>
              <a:t>），即使 </a:t>
            </a:r>
            <a:r>
              <a:rPr lang="en-US" altLang="zh-TW" sz="1200" b="0" i="1" dirty="0">
                <a:solidFill>
                  <a:srgbClr val="4E342E"/>
                </a:solidFill>
              </a:rPr>
              <a:t>LINE </a:t>
            </a:r>
            <a:r>
              <a:rPr lang="zh-TW" altLang="en-US" sz="1200" b="0" i="1" dirty="0">
                <a:solidFill>
                  <a:srgbClr val="4E342E"/>
                </a:solidFill>
              </a:rPr>
              <a:t>伺服器被入侵，對話內容也無法被讀取。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811977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最後一個單元：資安意識總結與實際行動。</a:t>
            </a:r>
          </a:p>
          <a:p>
            <a:endParaRPr dirty="0"/>
          </a:p>
          <a:p>
            <a:r>
              <a:rPr dirty="0"/>
              <a:t>前面我們談了很多工具和設定，帳號、密碼、2FA、雲端、手機和社群安全，每個領域都有具體的方法。但知道不等於做到。</a:t>
            </a:r>
          </a:p>
          <a:p>
            <a:endParaRPr dirty="0"/>
          </a:p>
          <a:p>
            <a:r>
              <a:rPr dirty="0"/>
              <a:t>這個單元的目標是把觀念轉成行動：回去之後，選一個你最重要的帳號，完成密碼更新、開啟 2FA，或查看一次登入紀錄。不需要一次做完所有事，但要從今天開始做第一件。</a:t>
            </a:r>
          </a:p>
          <a:p>
            <a:endParaRPr dirty="0"/>
          </a:p>
          <a:p>
            <a:r>
              <a:rPr dirty="0"/>
              <a:t>回想你最近一週，有沒有收過可疑的連結，或看到陌生的登入通知？你當時是怎麼判斷的？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資安不是純粹的技術問題，更是習慣和素養的問題。</a:t>
            </a:r>
          </a:p>
          <a:p>
            <a:endParaRPr dirty="0"/>
          </a:p>
          <a:p>
            <a:r>
              <a:rPr dirty="0"/>
              <a:t>再強大的加密技術，也防不了使用者自願在假網站輸入密碼；再好的系統，也怕人為疏忽和不查證。大多數資安事件的根本，不是系統被攻破，而是使用者被誘導或疏忽。</a:t>
            </a:r>
          </a:p>
          <a:p>
            <a:endParaRPr dirty="0"/>
          </a:p>
          <a:p>
            <a:r>
              <a:rPr dirty="0"/>
              <a:t>資安沒有「一勞永逸」這件事。駭客技術在進化，我們的意識也要跟著更新。這不是要大家時刻緊張，而是在享受數位便利的同時，知道什麼時候可以快、什麼時候必須停下來確認。</a:t>
            </a:r>
          </a:p>
          <a:p>
            <a:endParaRPr dirty="0"/>
          </a:p>
          <a:p>
            <a:r>
              <a:rPr dirty="0"/>
              <a:t>回去之後，請先選一個最重要的帳號，完成密碼更新或開啟 2FA，讓今天學到的不只是知識，而是真正降低了你的風險。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把今天學到的整理成四大支柱，讓大家有一個完整的框架可以帶走。</a:t>
            </a:r>
          </a:p>
          <a:p>
            <a:endParaRPr dirty="0"/>
          </a:p>
          <a:p>
            <a:r>
              <a:rPr dirty="0"/>
              <a:t>帳號管理：密碼長度優於複雜度、全面開啟 2FA、定期審核第三方應用授權。社交防範：識破釣魚信件和假網站、建立「不點、不給」的反射動作、對 AI 生成的高度真實內容保持懷疑。裝置加固：系統和軟體維持最新版本、只從官方商店下載、螢幕鎖定和生物辨識。雲端隱私：最小權限分享、敏感資料不隨意上雲或加密後再上雲、定期清理過期連結和授權。</a:t>
            </a:r>
          </a:p>
          <a:p>
            <a:endParaRPr dirty="0"/>
          </a:p>
          <a:p>
            <a:r>
              <a:rPr dirty="0"/>
              <a:t>資安不是單點防護，而是一個整體系統。每個支柱都做一點，整體防線就會穩很多。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3884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把今天的內容轉成可以持續執行的日常習慣。</a:t>
            </a:r>
          </a:p>
          <a:p>
            <a:endParaRPr dirty="0"/>
          </a:p>
          <a:p>
            <a:r>
              <a:rPr dirty="0"/>
              <a:t>每天可以做的：看一眼有沒有不明的登入提醒或簡訊驗證碼；在公用裝置使用後確實登出；系統更新通知不要拖，盡快完成。</a:t>
            </a:r>
          </a:p>
          <a:p>
            <a:endParaRPr dirty="0"/>
          </a:p>
          <a:p>
            <a:r>
              <a:rPr dirty="0"/>
              <a:t>每週可以做的：確認手機裡有沒有不需要的 App 還開著定位或通訊錄權限；備份重要資料；查一眼信用卡和行動支付的帳單有沒有不明消費。</a:t>
            </a:r>
          </a:p>
          <a:p>
            <a:endParaRPr dirty="0"/>
          </a:p>
          <a:p>
            <a:r>
              <a:rPr dirty="0"/>
              <a:t>這些動作不需要很多時間，但能讓防護變成直覺。真正有效的資安習慣，是在平常就做，不是出事了才補。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970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如果發生疑似外洩，有一套標準流程，請記住它，因為出事的時候你需要的是冷靜照做，而不是邊想邊操作。</a:t>
            </a:r>
          </a:p>
          <a:p>
            <a:endParaRPr dirty="0"/>
          </a:p>
          <a:p>
            <a:r>
              <a:rPr dirty="0"/>
              <a:t>第一，中斷連線：開啟飛航模式或拔除網路線，防止資料繼續被傳出或遠端操控。第二，遠端登出：用另一台安全裝置，進入帳號設定執行「登出所有裝置」。第三，更換密碼：優先換主郵件帳號和金融帳號，確認新密碼夠強。第四，通知關係人：告知親友、服務商或相關單位，防止二次詐騙，例如攻擊者冒名向你的朋友借錢。</a:t>
            </a:r>
          </a:p>
          <a:p>
            <a:endParaRPr dirty="0"/>
          </a:p>
          <a:p>
            <a:r>
              <a:rPr dirty="0"/>
              <a:t>速度很重要，但不是亂做。每一步都有順序，照著來，能把損失降到最低。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3934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數位減法是一個值得長期實踐的生活哲學。</a:t>
            </a:r>
          </a:p>
          <a:p>
            <a:endParaRPr dirty="0"/>
          </a:p>
          <a:p>
            <a:r>
              <a:rPr dirty="0"/>
              <a:t>概念很簡單：資料越多、帳號越多、公開資訊越多，你的攻擊面就越大。反過來說，定期清理，就是把攻擊面縮小。</a:t>
            </a:r>
          </a:p>
          <a:p>
            <a:endParaRPr dirty="0"/>
          </a:p>
          <a:p>
            <a:r>
              <a:rPr dirty="0"/>
              <a:t>具體可以做的：定期刪除不再需要的雲端備份、舊郵件和過期文件，駭客無法竊取你已經刪掉的東西；社群發文前看一眼背景有沒有地址、證件、登機證等敏感資訊；非必要的服務可以用代稱或拋棄式信箱，不要每個地方都用同一個主要信箱，減少被追蹤和整合的機會。</a:t>
            </a:r>
          </a:p>
          <a:p>
            <a:endParaRPr dirty="0"/>
          </a:p>
          <a:p>
            <a:r>
              <a:rPr dirty="0"/>
              <a:t>不是要你什麼都不做，而是有意識地選擇留下什麼、公開什麼。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524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雲端外洩的三種常見陷阱，不是雲端服務本身的問題，而是使用方式的問題。</a:t>
            </a:r>
          </a:p>
          <a:p>
            <a:endParaRPr dirty="0"/>
          </a:p>
          <a:p>
            <a:r>
              <a:rPr dirty="0"/>
              <a:t>第一，帳號遭入侵，通常是弱密碼或沒開 2FA，帳號被取得，雲端裡所有東西都暴露。第二，誤設分享權限，把檔案設成「知道連結的人都能看」，連結一旦被轉傳，等於對外公開，搜尋引擎有時也會索引。第三，釣魚攻擊，假冒分享通知，引導你到假登入頁，輸入帳密後帳號被拿走。</a:t>
            </a:r>
          </a:p>
          <a:p>
            <a:endParaRPr dirty="0"/>
          </a:p>
          <a:p>
            <a:r>
              <a:rPr dirty="0"/>
              <a:t>三種陷阱，兩種解法：強密碼加 2FA、分享前確認權限是否正確。這兩件事做好，就能擋掉大多數雲端風險。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AI 讓攻擊更真實，也讓我們的判斷標準需要跟著調整。</a:t>
            </a:r>
          </a:p>
          <a:p>
            <a:endParaRPr dirty="0"/>
          </a:p>
          <a:p>
            <a:r>
              <a:rPr dirty="0"/>
              <a:t>深偽技術可以用幾秒的語音樣本，合成出高度逼真的聲音；可以偽造影片，讓人看起來說了他從沒說過的話。大型語言模型可以生成沒有錯字、語境完全合理的釣魚郵件，過去靠錯字辨識的方式在 AI 時代已經不夠用了。</a:t>
            </a:r>
          </a:p>
          <a:p>
            <a:endParaRPr dirty="0"/>
          </a:p>
          <a:p>
            <a:r>
              <a:rPr dirty="0"/>
              <a:t>新的防禦思維：眼見耳聞，不再足以作為唯一判斷依據。收到語音或影片要求你轉帳或提供帳號，用另一個管道確認，不要在同一個通話或訊息中決定。可以和家人或公司建立秘密暗語，作為緊急情況的身份確認。</a:t>
            </a:r>
          </a:p>
          <a:p>
            <a:endParaRPr dirty="0"/>
          </a:p>
          <a:p>
            <a:r>
              <a:rPr dirty="0"/>
              <a:t>如果你收到很像家人或主管的語音，要求你立刻轉帳，你會直接相信，還是先掛掉再撥他們電話確認？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1560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用兩個真實場景做整個課程的複習。</a:t>
            </a:r>
          </a:p>
          <a:p>
            <a:endParaRPr dirty="0"/>
          </a:p>
          <a:p>
            <a:r>
              <a:rPr dirty="0"/>
              <a:t>場景 A：使用者在多個平台重複使用同一組密碼。某個小型購物網站外洩後，攻擊者拿到這組帳密，用撞庫攻擊嘗試登入他的主郵件和網銀，成功了。核心教訓：密碼不能是通往所有帳號的萬用鑰匙。</a:t>
            </a:r>
          </a:p>
          <a:p>
            <a:endParaRPr dirty="0"/>
          </a:p>
          <a:p>
            <a:r>
              <a:rPr dirty="0"/>
              <a:t>場景 B：使用者收到假冒官方的警告，「帳號即將停用，立即驗證」，在恐懼和急迫感下點了連結，進入假登入頁，輸入帳密和 2FA 驗證碼，帳號立刻被奪走。核心教訓：急迫感本身就是一個警訊，越急越要停下來。</a:t>
            </a:r>
          </a:p>
          <a:p>
            <a:endParaRPr dirty="0"/>
          </a:p>
          <a:p>
            <a:r>
              <a:rPr dirty="0"/>
              <a:t>兩個案例，一個問題是便利帶來的疏忽，一個是情緒被利用。防守的起點，都是先停一下。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942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資安不只是保護自己，也是在保護身邊的人。</a:t>
            </a:r>
          </a:p>
          <a:p>
            <a:endParaRPr dirty="0"/>
          </a:p>
          <a:p>
            <a:r>
              <a:rPr dirty="0"/>
              <a:t>你現在學到的這些知識，可以分享給家裡的長輩和青少年。他們可能是最容易成為攻擊目標的群體，因為對這些手法比較不熟悉。你用你自己的話告訴他們一個觀念，比任何官方宣傳都有效。</a:t>
            </a:r>
          </a:p>
          <a:p>
            <a:endParaRPr dirty="0"/>
          </a:p>
          <a:p>
            <a:r>
              <a:rPr dirty="0"/>
              <a:t>在組織或團隊中，建立「勇於回報、不責難」的文化也很重要。使用者如果覺得點了可疑連結要被罵，可能就不說了，讓問題擴大。第一時間通報，才能第一時間止損。</a:t>
            </a:r>
          </a:p>
          <a:p>
            <a:endParaRPr dirty="0"/>
          </a:p>
          <a:p>
            <a:r>
              <a:rPr dirty="0"/>
              <a:t>資安不是一個人的戰鬥，而是大家一起守護的事。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3089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最後，用這句話做結尾：資訊安全不是為了限制自由，而是為了保護我們在數位世界中自由航行的權利。</a:t>
            </a:r>
          </a:p>
          <a:p>
            <a:endParaRPr dirty="0"/>
          </a:p>
          <a:p>
            <a:r>
              <a:rPr dirty="0"/>
              <a:t>學了那麼多工具和設定，今天回去請先做一件事：替你最重要的帳號開啟 2FA，或者把你目前最弱的一組密碼換掉。</a:t>
            </a:r>
          </a:p>
          <a:p>
            <a:endParaRPr dirty="0"/>
          </a:p>
          <a:p>
            <a:r>
              <a:rPr dirty="0"/>
              <a:t>不需要一次做到完美，但一定要從今天開始行動。資安沒有完美，只有越來越好的習慣。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376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1.  </a:t>
            </a:r>
            <a:r>
              <a:rPr lang="zh-TW" altLang="en-US" sz="1200" b="0" dirty="0">
                <a:solidFill>
                  <a:srgbClr val="1A237E"/>
                </a:solidFill>
              </a:rPr>
              <a:t>「數位減法」生活哲學的核心概念是？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資料越多攻擊面越大，定期清理可以縮小被攻擊的範圍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解析：數位減法不是要你不使用科技，而是有意識地選擇留下什麼，定期刪除不需要的資料、帳號和公開資訊，縮小攻擊面。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2.  AI </a:t>
            </a:r>
            <a:r>
              <a:rPr lang="zh-TW" altLang="en-US" sz="1200" b="0" dirty="0">
                <a:solidFill>
                  <a:srgbClr val="1A237E"/>
                </a:solidFill>
              </a:rPr>
              <a:t>深偽（</a:t>
            </a:r>
            <a:r>
              <a:rPr lang="en-US" altLang="zh-TW" sz="1200" b="0" dirty="0">
                <a:solidFill>
                  <a:srgbClr val="1A237E"/>
                </a:solidFill>
              </a:rPr>
              <a:t>Deepfake</a:t>
            </a:r>
            <a:r>
              <a:rPr lang="zh-TW" altLang="en-US" sz="1200" b="0" dirty="0">
                <a:solidFill>
                  <a:srgbClr val="1A237E"/>
                </a:solidFill>
              </a:rPr>
              <a:t>）技術對資安帶來的最大挑戰是？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「眼見耳聞」不再可靠，聲音和影像都可能被偽造，需要額外驗證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解析：過去我們靠錯字辨識釣魚郵件，靠聲音辨識親友。</a:t>
            </a:r>
            <a:r>
              <a:rPr lang="en-US" altLang="zh-TW" sz="1200" b="0" i="1" dirty="0">
                <a:solidFill>
                  <a:srgbClr val="4E342E"/>
                </a:solidFill>
              </a:rPr>
              <a:t>AI</a:t>
            </a:r>
            <a:r>
              <a:rPr lang="zh-TW" altLang="en-US" sz="1200" b="0" i="1" dirty="0">
                <a:solidFill>
                  <a:srgbClr val="4E342E"/>
                </a:solidFill>
              </a:rPr>
              <a:t> 讓這兩種直覺都不再可靠，需要換一個獨立管道確認。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5570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分享雲端檔案，有三個策略可以讓你的資料不失控。</a:t>
            </a:r>
          </a:p>
          <a:p>
            <a:endParaRPr dirty="0"/>
          </a:p>
          <a:p>
            <a:r>
              <a:rPr dirty="0"/>
              <a:t>第一，最小權限原則：只給對方完成任務所需的最低權限。對方只需要看，就不要給編輯權，編輯權讓對方能更改甚至刪除你的資料。第二，指定對象分享：優先用特定 Email 分享，不要隨便開「知道連結的人都能看」的公開連結，因為連結會流傳，你控制不了。第三，設定到期日：讓短期協作的連結不要永久存在，到期自動失效。</a:t>
            </a:r>
          </a:p>
          <a:p>
            <a:endParaRPr dirty="0"/>
          </a:p>
          <a:p>
            <a:r>
              <a:rPr dirty="0"/>
              <a:t>很多雲端資料外洩，不是被駭，而是幾年前的分享連結忘了收回，一直在外面流傳。定期清理過期的分享，是雲端安全的日常基本功。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雲端帳號一定要開 2FA。</a:t>
            </a:r>
          </a:p>
          <a:p>
            <a:endParaRPr dirty="0"/>
          </a:p>
          <a:p>
            <a:r>
              <a:rPr dirty="0"/>
              <a:t>因為雲端裡通常放著照片、文件、備份、聯絡人，甚至其他帳號的重設連結或密碼備忘錄。一旦雲端主帳號被拿走，攻擊者能取得的東西範圍非常廣。</a:t>
            </a:r>
          </a:p>
          <a:p>
            <a:endParaRPr dirty="0"/>
          </a:p>
          <a:p>
            <a:r>
              <a:rPr dirty="0"/>
              <a:t>建議 Google 雲端、Apple iCloud、Dropbox、OneDrive 這類帳號，都使用強密碼搭配驗證器 App。簡訊可以當備援，但重要帳號的 2FA，優先選驗證器 App。</a:t>
            </a:r>
          </a:p>
          <a:p>
            <a:endParaRPr dirty="0"/>
          </a:p>
          <a:p>
            <a:r>
              <a:rPr dirty="0"/>
              <a:t>這是帳號被盜後，你的最後一道防線。有了它，就算密碼外洩，攻擊者仍然進不來。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雲端相簿有三個容易被忽略的隱私細節。</a:t>
            </a:r>
          </a:p>
          <a:p>
            <a:endParaRPr dirty="0"/>
          </a:p>
          <a:p>
            <a:r>
              <a:rPr dirty="0"/>
              <a:t>第一，EXIF 資訊：每張照片裡可能含有拍攝時間、裝置型號和 GPS 座標。分享原圖時，有可能不知情地透露你的住家或辦公地點。分享前可以考慮移除位置資訊，或改用截圖分享。第二，自動備份：手機相簿通常預設開啟自動備份，身分證、存摺、密碼便條紙可能在你拍完後幾分鐘就上了雲端。第三，人臉辨識：部分雲端相簿服務會自動分析照片中的臉部特徵，這涉及生物特徵資料的處理。</a:t>
            </a:r>
          </a:p>
          <a:p>
            <a:endParaRPr dirty="0"/>
          </a:p>
          <a:p>
            <a:r>
              <a:rPr dirty="0"/>
              <a:t>在使用這些功能前，了解服務商的隱私政策，確認它符合你的期待。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雲端安全建議每季做一次定期健檢，三個步驟。</a:t>
            </a:r>
          </a:p>
          <a:p>
            <a:endParaRPr dirty="0"/>
          </a:p>
          <a:p>
            <a:r>
              <a:rPr dirty="0"/>
              <a:t>第一，分享權限審計：找出所有設為「知道連結即可檢視」的檔案，清理已結束的協作連結，把「可編輯」降級為「僅檢視」。第二，登入裝置檢查：查看 Google 或 Apple 帳號的活動紀錄，登出不明裝置，移除已不再使用的舊手機和舊電腦。第三，第三方授權管理：撤銷多年前授權過、現在已不再使用的工具或應用程式。</a:t>
            </a:r>
          </a:p>
          <a:p>
            <a:endParaRPr dirty="0"/>
          </a:p>
          <a:p>
            <a:r>
              <a:rPr dirty="0"/>
              <a:t>很多雲端風險不是突然出現，而是過去留下的設定一直在那裡。每季清理一次，就是把攻擊面縮小一次。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對極度敏感的資料，上傳到雲端前可以加一道本地加密。</a:t>
            </a:r>
          </a:p>
          <a:p>
            <a:endParaRPr dirty="0"/>
          </a:p>
          <a:p>
            <a:r>
              <a:rPr dirty="0"/>
              <a:t>做法是用 7-Zip 或 WinRAR 設定高強度密碼，把檔案加密壓縮後再上傳。這樣即使雲端帳號被盜，攻擊者看到的也只是無法開啟的加密檔案。適合這樣處理的資料包括：身分證掃描、合約、財務資料。</a:t>
            </a:r>
          </a:p>
          <a:p>
            <a:endParaRPr dirty="0"/>
          </a:p>
          <a:p>
            <a:r>
              <a:rPr dirty="0"/>
              <a:t>更進階的做法是使用零知識加密服務，例如 Proton Drive，服務商本身也看不到你的內容。</a:t>
            </a:r>
          </a:p>
          <a:p>
            <a:endParaRPr dirty="0"/>
          </a:p>
          <a:p>
            <a:r>
              <a:rPr dirty="0"/>
              <a:t>有一個重要原則：加密的密碼不要存在同一個雲端帳號裡。雞蛋不放同一個籃子，加密金鑰要另外保存在安全的地方。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在公用電腦或圖書館電腦登入雲端，是一個高風險的操作，需要特別注意。</a:t>
            </a:r>
          </a:p>
          <a:p>
            <a:endParaRPr dirty="0"/>
          </a:p>
          <a:p>
            <a:r>
              <a:rPr dirty="0"/>
              <a:t>三件絕對不做的事：不點「記住我」，因為這讓關閉瀏覽器後登入狀態還在；不讓瀏覽器儲存密碼；不開啟雲端自動同步，避免檔案被下載到本機的資料夾。</a:t>
            </a:r>
          </a:p>
          <a:p>
            <a:endParaRPr dirty="0"/>
          </a:p>
          <a:p>
            <a:r>
              <a:rPr dirty="0"/>
              <a:t>三件一定要做的事：使用無痕模式，讓瀏覽紀錄和 Cookie 在關閉後自動刪除；操作完手動登出帳號，不是只關分頁；清除瀏覽紀錄，防止別人開到你的分頁。</a:t>
            </a:r>
          </a:p>
          <a:p>
            <a:endParaRPr dirty="0"/>
          </a:p>
          <a:p>
            <a:r>
              <a:rPr dirty="0"/>
              <a:t>對公用電腦的基本態度是：假設它不安全，做完一定要清乾淨再走。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10" Type="http://schemas.openxmlformats.org/officeDocument/2006/relationships/image" Target="../media/image80.sv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9" Type="http://schemas.openxmlformats.org/officeDocument/2006/relationships/image" Target="../media/image8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Relationship Id="rId9" Type="http://schemas.openxmlformats.org/officeDocument/2006/relationships/image" Target="../media/image102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3.png"/><Relationship Id="rId4" Type="http://schemas.openxmlformats.org/officeDocument/2006/relationships/image" Target="../media/image9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96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0" Type="http://schemas.openxmlformats.org/officeDocument/2006/relationships/image" Target="../media/image109.png"/><Relationship Id="rId4" Type="http://schemas.openxmlformats.org/officeDocument/2006/relationships/image" Target="../media/image98.png"/><Relationship Id="rId9" Type="http://schemas.openxmlformats.org/officeDocument/2006/relationships/image" Target="../media/image10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96.png"/><Relationship Id="rId7" Type="http://schemas.openxmlformats.org/officeDocument/2006/relationships/image" Target="../media/image1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98.png"/><Relationship Id="rId9" Type="http://schemas.openxmlformats.org/officeDocument/2006/relationships/image" Target="../media/image1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9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96.png"/><Relationship Id="rId7" Type="http://schemas.openxmlformats.org/officeDocument/2006/relationships/image" Target="../media/image12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10" Type="http://schemas.openxmlformats.org/officeDocument/2006/relationships/image" Target="../media/image125.png"/><Relationship Id="rId4" Type="http://schemas.openxmlformats.org/officeDocument/2006/relationships/image" Target="../media/image98.png"/><Relationship Id="rId9" Type="http://schemas.openxmlformats.org/officeDocument/2006/relationships/image" Target="../media/image12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6.png"/><Relationship Id="rId7" Type="http://schemas.openxmlformats.org/officeDocument/2006/relationships/image" Target="../media/image12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9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9.png"/><Relationship Id="rId4" Type="http://schemas.openxmlformats.org/officeDocument/2006/relationships/image" Target="../media/image9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4375" y="1630402"/>
            <a:ext cx="2466045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kern="0" spc="3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MODULE 03 — CLOUD SECURITY</a:t>
            </a:r>
            <a:endParaRPr lang="en-US" sz="9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85800" y="1826805"/>
            <a:ext cx="4800600" cy="54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4000" b="1" kern="0" spc="-1" dirty="0" err="1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雲端防護</a:t>
            </a:r>
            <a:endParaRPr lang="en-US" sz="4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85800" y="2754460"/>
            <a:ext cx="3571875" cy="531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600" dirty="0">
                <a:solidFill>
                  <a:srgbClr val="334155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數位時代的保險箱：
守護雲端資料與隱私安全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Shape 10">
            <a:extLst>
              <a:ext uri="{FF2B5EF4-FFF2-40B4-BE49-F238E27FC236}">
                <a16:creationId xmlns:a16="http://schemas.microsoft.com/office/drawing/2014/main" id="{4F53B386-1A86-E6EF-A2D9-CAC658A7B4C9}"/>
              </a:ext>
            </a:extLst>
          </p:cNvPr>
          <p:cNvSpPr/>
          <p:nvPr/>
        </p:nvSpPr>
        <p:spPr>
          <a:xfrm>
            <a:off x="5486400" y="862146"/>
            <a:ext cx="3657600" cy="2786063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7" name="Shape 17">
            <a:extLst>
              <a:ext uri="{FF2B5EF4-FFF2-40B4-BE49-F238E27FC236}">
                <a16:creationId xmlns:a16="http://schemas.microsoft.com/office/drawing/2014/main" id="{D4170B8B-FC4E-0C12-42CC-E8AC33131E54}"/>
              </a:ext>
            </a:extLst>
          </p:cNvPr>
          <p:cNvSpPr/>
          <p:nvPr/>
        </p:nvSpPr>
        <p:spPr>
          <a:xfrm>
            <a:off x="6229350" y="1156064"/>
            <a:ext cx="2367847" cy="2206396"/>
          </a:xfrm>
          <a:prstGeom prst="rect">
            <a:avLst/>
          </a:prstGeom>
          <a:solidFill>
            <a:srgbClr val="FFFFFF"/>
          </a:solidFill>
          <a:ln w="9144">
            <a:solidFill>
              <a:srgbClr val="E2E8F0"/>
            </a:solidFill>
            <a:prstDash val="solid"/>
          </a:ln>
        </p:spPr>
      </p:sp>
      <p:pic>
        <p:nvPicPr>
          <p:cNvPr id="8" name="Image 3" descr="preencoded.png">
            <a:extLst>
              <a:ext uri="{FF2B5EF4-FFF2-40B4-BE49-F238E27FC236}">
                <a16:creationId xmlns:a16="http://schemas.microsoft.com/office/drawing/2014/main" id="{EADA32C5-51D1-2D40-6F35-359C7290DC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0079" y="1630402"/>
            <a:ext cx="1350577" cy="1080462"/>
          </a:xfrm>
          <a:prstGeom prst="rect">
            <a:avLst/>
          </a:prstGeom>
        </p:spPr>
      </p:pic>
      <p:sp>
        <p:nvSpPr>
          <p:cNvPr id="9" name="Text 18">
            <a:extLst>
              <a:ext uri="{FF2B5EF4-FFF2-40B4-BE49-F238E27FC236}">
                <a16:creationId xmlns:a16="http://schemas.microsoft.com/office/drawing/2014/main" id="{74C00A1A-1373-AD23-FB75-1184DEF76AA2}"/>
              </a:ext>
            </a:extLst>
          </p:cNvPr>
          <p:cNvSpPr/>
          <p:nvPr/>
        </p:nvSpPr>
        <p:spPr>
          <a:xfrm>
            <a:off x="7146294" y="2788855"/>
            <a:ext cx="923330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雲端隱私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0" y="241464"/>
            <a:ext cx="571500" cy="5715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285875" y="1164794"/>
            <a:ext cx="6572250" cy="5539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3600" b="1" kern="0" spc="-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掌握主動權，</a:t>
            </a:r>
            <a:r>
              <a:rPr lang="en-US" sz="3600" b="1" kern="0" spc="-1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守護數位資產</a:t>
            </a:r>
            <a:endParaRPr lang="en-US" sz="3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5" name="Text 1"/>
          <p:cNvSpPr/>
          <p:nvPr/>
        </p:nvSpPr>
        <p:spPr>
          <a:xfrm>
            <a:off x="1285875" y="1888099"/>
            <a:ext cx="6572250" cy="6007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6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雲端防護不是一次性的設定，而是持續的資安習慣。
透過以下三大核心行動，讓您的雲端空間成為真正的保險箱。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Shape 2"/>
          <p:cNvSpPr/>
          <p:nvPr/>
        </p:nvSpPr>
        <p:spPr>
          <a:xfrm>
            <a:off x="1285875" y="2819633"/>
            <a:ext cx="2000250" cy="1250156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931383" y="3033945"/>
            <a:ext cx="709233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50" b="1" kern="0" spc="2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ACTION 01</a:t>
            </a:r>
            <a:endParaRPr lang="en-US" sz="105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1699301" y="3262545"/>
            <a:ext cx="1173399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強密碼 + 2FA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1500188" y="3541151"/>
            <a:ext cx="1571625" cy="6462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dirty="0">
                <a:solidFill>
                  <a:srgbClr val="64748B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鎖緊雲端大門，即使密碼外洩也能確保帳號安全。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3571875" y="2819633"/>
            <a:ext cx="2000250" cy="1250156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4217384" y="3033945"/>
            <a:ext cx="709233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50" b="1" kern="0" spc="2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ACTION 02</a:t>
            </a:r>
            <a:endParaRPr lang="en-US" sz="105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4033391" y="3262545"/>
            <a:ext cx="1077219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定期權限審計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3786188" y="3541151"/>
            <a:ext cx="1571625" cy="6462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dirty="0">
                <a:solidFill>
                  <a:srgbClr val="64748B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清理不再需要的分享連結，精準控管資料流向。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5857875" y="2819633"/>
            <a:ext cx="2000250" cy="1250156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6503383" y="3041089"/>
            <a:ext cx="709233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50" b="1" kern="0" spc="2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ACTION 03</a:t>
            </a:r>
            <a:endParaRPr lang="en-US" sz="105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6319391" y="3269689"/>
            <a:ext cx="1077219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敏感資料加密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6072188" y="3548295"/>
            <a:ext cx="1571625" cy="6462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dirty="0">
                <a:solidFill>
                  <a:srgbClr val="64748B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上傳前先進行本地加密，為極機密檔案多加一道鎖。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885453" cy="400110"/>
          </a:xfrm>
          <a:prstGeom prst="rect">
            <a:avLst/>
          </a:prstGeom>
          <a:solidFill>
            <a:srgbClr val="1A4B8C"/>
          </a:solidFill>
        </p:spPr>
        <p:txBody>
          <a:bodyPr wrap="none">
            <a:spAutoFit/>
          </a:bodyPr>
          <a:lstStyle/>
          <a:p>
            <a:pPr algn="l"/>
            <a:r>
              <a:rPr sz="2000" b="1" dirty="0">
                <a:solidFill>
                  <a:srgbClr val="FFFFFF"/>
                </a:solidFill>
              </a:rPr>
              <a:t>   1  </a:t>
            </a:r>
            <a:r>
              <a:rPr sz="2000" b="1" dirty="0" err="1">
                <a:solidFill>
                  <a:srgbClr val="FFFFFF"/>
                </a:solidFill>
              </a:rPr>
              <a:t>練習與複習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820000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dirty="0">
                <a:solidFill>
                  <a:srgbClr val="1A237E"/>
                </a:solidFill>
              </a:rPr>
              <a:t>Q1.  </a:t>
            </a:r>
            <a:r>
              <a:rPr sz="1500" b="1" dirty="0" err="1">
                <a:solidFill>
                  <a:srgbClr val="1A237E"/>
                </a:solidFill>
              </a:rPr>
              <a:t>雲端檔案分享，下列哪種做法最安全</a:t>
            </a:r>
            <a:r>
              <a:rPr sz="15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00" y="118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A. 設為「知道連結的所有人皆可檢視」，方便對方開啟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450000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1B5E20"/>
                </a:solidFill>
              </a:rPr>
              <a:t>✓  B. </a:t>
            </a:r>
            <a:r>
              <a:rPr sz="1300" b="1" dirty="0" err="1">
                <a:solidFill>
                  <a:srgbClr val="1B5E20"/>
                </a:solidFill>
              </a:rPr>
              <a:t>指定特定</a:t>
            </a:r>
            <a:r>
              <a:rPr sz="1300" b="1" dirty="0">
                <a:solidFill>
                  <a:srgbClr val="1B5E20"/>
                </a:solidFill>
              </a:rPr>
              <a:t> Email </a:t>
            </a:r>
            <a:r>
              <a:rPr sz="1300" b="1" dirty="0" err="1">
                <a:solidFill>
                  <a:srgbClr val="1B5E20"/>
                </a:solidFill>
              </a:rPr>
              <a:t>地址分享，並設定到期日</a:t>
            </a:r>
            <a:endParaRPr sz="1300" b="1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172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C. 上傳到社群媒體讓對方下載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00" y="199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D. 把帳號密碼給對方讓他自己登入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2280000"/>
            <a:ext cx="8024000" cy="260000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 dirty="0" err="1">
                <a:solidFill>
                  <a:srgbClr val="4E342E"/>
                </a:solidFill>
              </a:rPr>
              <a:t>解析</a:t>
            </a:r>
            <a:r>
              <a:rPr sz="1200" i="1" dirty="0">
                <a:solidFill>
                  <a:srgbClr val="4E342E"/>
                </a:solidFill>
              </a:rPr>
              <a:t>：「</a:t>
            </a:r>
            <a:r>
              <a:rPr sz="1200" i="1" dirty="0" err="1">
                <a:solidFill>
                  <a:srgbClr val="4E342E"/>
                </a:solidFill>
              </a:rPr>
              <a:t>知道連結的所有人」公開連結一旦被轉傳就失控了。指定對象加設到期日，才能精準控管資料流向</a:t>
            </a:r>
            <a:r>
              <a:rPr sz="12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2660000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dirty="0">
                <a:solidFill>
                  <a:srgbClr val="1A237E"/>
                </a:solidFill>
              </a:rPr>
              <a:t>Q2.  </a:t>
            </a:r>
            <a:r>
              <a:rPr sz="1500" b="1" dirty="0" err="1">
                <a:solidFill>
                  <a:srgbClr val="1A237E"/>
                </a:solidFill>
              </a:rPr>
              <a:t>雲端相簿中照片的</a:t>
            </a:r>
            <a:r>
              <a:rPr sz="1500" b="1" dirty="0">
                <a:solidFill>
                  <a:srgbClr val="1A237E"/>
                </a:solidFill>
              </a:rPr>
              <a:t> EXIF </a:t>
            </a:r>
            <a:r>
              <a:rPr sz="1500" b="1" dirty="0" err="1">
                <a:solidFill>
                  <a:srgbClr val="1A237E"/>
                </a:solidFill>
              </a:rPr>
              <a:t>資訊可能包含什麼敏感資料</a:t>
            </a:r>
            <a:r>
              <a:rPr sz="15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00" y="302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A. 你的帳號密碼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00" y="3290000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1B5E20"/>
                </a:solidFill>
              </a:rPr>
              <a:t>✓  B. </a:t>
            </a:r>
            <a:r>
              <a:rPr sz="1300" b="1" dirty="0" err="1">
                <a:solidFill>
                  <a:srgbClr val="1B5E20"/>
                </a:solidFill>
              </a:rPr>
              <a:t>拍攝時間、裝置型號與精確的</a:t>
            </a:r>
            <a:r>
              <a:rPr sz="1300" b="1" dirty="0">
                <a:solidFill>
                  <a:srgbClr val="1B5E20"/>
                </a:solidFill>
              </a:rPr>
              <a:t> GPS </a:t>
            </a:r>
            <a:r>
              <a:rPr sz="1300" b="1" dirty="0" err="1">
                <a:solidFill>
                  <a:srgbClr val="1B5E20"/>
                </a:solidFill>
              </a:rPr>
              <a:t>座標</a:t>
            </a:r>
            <a:endParaRPr sz="1300" b="1" dirty="0">
              <a:solidFill>
                <a:srgbClr val="1B5E2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0000" y="356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C. 你的信用卡號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00" y="383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D. 你的電話通話紀錄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00" y="4120000"/>
            <a:ext cx="8024000" cy="260000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 dirty="0" err="1">
                <a:solidFill>
                  <a:srgbClr val="4E342E"/>
                </a:solidFill>
              </a:rPr>
              <a:t>解析：分享原圖時，EXIF</a:t>
            </a:r>
            <a:r>
              <a:rPr sz="1200" i="1" dirty="0">
                <a:solidFill>
                  <a:srgbClr val="4E342E"/>
                </a:solidFill>
              </a:rPr>
              <a:t> </a:t>
            </a:r>
            <a:r>
              <a:rPr sz="1200" i="1" dirty="0" err="1">
                <a:solidFill>
                  <a:srgbClr val="4E342E"/>
                </a:solidFill>
              </a:rPr>
              <a:t>資訊可能洩漏你的住家或辦公地點。分享前考慮移除位置資訊或改用截圖</a:t>
            </a:r>
            <a:r>
              <a:rPr sz="12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883500"/>
            <a:ext cx="9144000" cy="26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000">
                <a:solidFill>
                  <a:srgbClr val="757575"/>
                </a:solidFill>
              </a:rPr>
              <a:t>數位生活中的資安自我保護　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900000">
            <a:off x="914400" y="514350"/>
            <a:ext cx="857250" cy="85725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00000">
            <a:off x="7479506" y="3771900"/>
            <a:ext cx="750093" cy="85725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3775" y="771525"/>
            <a:ext cx="428625" cy="571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1600" y="3471863"/>
            <a:ext cx="642938" cy="642938"/>
          </a:xfrm>
          <a:prstGeom prst="rect">
            <a:avLst/>
          </a:prstGeom>
        </p:spPr>
      </p:pic>
      <p:sp>
        <p:nvSpPr>
          <p:cNvPr id="7" name="Shape 0"/>
          <p:cNvSpPr/>
          <p:nvPr/>
        </p:nvSpPr>
        <p:spPr>
          <a:xfrm>
            <a:off x="1775331" y="785812"/>
            <a:ext cx="5715000" cy="3571875"/>
          </a:xfrm>
          <a:prstGeom prst="rect">
            <a:avLst/>
          </a:prstGeom>
          <a:solidFill>
            <a:srgbClr val="FFFFFF">
              <a:alpha val="5000"/>
            </a:srgbClr>
          </a:solidFill>
          <a:ln w="9144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8" name="Text 1"/>
          <p:cNvSpPr/>
          <p:nvPr/>
        </p:nvSpPr>
        <p:spPr>
          <a:xfrm>
            <a:off x="3141799" y="1835840"/>
            <a:ext cx="2860374" cy="123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800" b="1" kern="0" spc="3" dirty="0">
                <a:solidFill>
                  <a:srgbClr val="34D39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SPECIAL MODULE — MOBILE &amp; SOCIAL</a:t>
            </a:r>
            <a:endParaRPr lang="en-US" sz="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9" name="Text 2"/>
          <p:cNvSpPr/>
          <p:nvPr/>
        </p:nvSpPr>
        <p:spPr>
          <a:xfrm>
            <a:off x="2857500" y="2135878"/>
            <a:ext cx="3429000" cy="4727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3200" b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手機與</a:t>
            </a:r>
            <a:r>
              <a:rPr lang="en-US" sz="3200" b="1" dirty="0" err="1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社群安全</a:t>
            </a:r>
            <a:endParaRPr lang="en-US" sz="3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0" name="Text 3"/>
          <p:cNvSpPr/>
          <p:nvPr/>
        </p:nvSpPr>
        <p:spPr>
          <a:xfrm>
            <a:off x="2109787" y="3318272"/>
            <a:ext cx="4924426" cy="270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600" dirty="0">
                <a:solidFill>
                  <a:schemeClr val="accent6">
                    <a:lumMod val="50000"/>
                  </a:schemeClr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掌中的數位隱私：從社群互動到行動支付的全方位防護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383440" y="337899"/>
            <a:ext cx="4738551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為什麼手機是駭客的首選目標？</a:t>
            </a:r>
            <a:endParaRPr lang="en-US" sz="2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571500" y="1285875"/>
            <a:ext cx="2476509" cy="3429000"/>
          </a:xfrm>
          <a:prstGeom prst="rect">
            <a:avLst/>
          </a:prstGeom>
          <a:solidFill>
            <a:srgbClr val="FFFFFF">
              <a:alpha val="3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1519219" y="1571625"/>
            <a:ext cx="571500" cy="571500"/>
          </a:xfrm>
          <a:prstGeom prst="ellipse">
            <a:avLst/>
          </a:prstGeom>
          <a:solidFill>
            <a:srgbClr val="10B981">
              <a:alpha val="10000"/>
            </a:srgbClr>
          </a:solidFill>
          <a:ln w="9144">
            <a:solidFill>
              <a:srgbClr val="10B981">
                <a:alpha val="30000"/>
              </a:srgbClr>
            </a:solidFill>
            <a:prstDash val="solid"/>
          </a:ln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094" y="1743075"/>
            <a:ext cx="285750" cy="2286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94600" y="2357438"/>
            <a:ext cx="820738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6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全時連網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857250" y="2727127"/>
            <a:ext cx="1895466" cy="11595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手機幾乎 24 小時保持連線狀態，隨時暴露在惡意 Wi-Fi、基站劫持或網路攻擊的威脅之中，沒有離線防禦的空檔。</a:t>
            </a:r>
          </a:p>
        </p:txBody>
      </p:sp>
      <p:sp>
        <p:nvSpPr>
          <p:cNvPr id="11" name="Text 7"/>
          <p:cNvSpPr/>
          <p:nvPr/>
        </p:nvSpPr>
        <p:spPr>
          <a:xfrm>
            <a:off x="1276683" y="4164806"/>
            <a:ext cx="1056571" cy="325602"/>
          </a:xfrm>
          <a:prstGeom prst="rect">
            <a:avLst/>
          </a:prstGeom>
          <a:noFill/>
          <a:ln/>
        </p:spPr>
        <p:txBody>
          <a:bodyPr wrap="none" lIns="0" tIns="170053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00" kern="0" spc="1" dirty="0">
                <a:solidFill>
                  <a:srgbClr val="34D39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ALWAYS EXPOSED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3324216" y="1285875"/>
            <a:ext cx="2481253" cy="3429000"/>
          </a:xfrm>
          <a:prstGeom prst="rect">
            <a:avLst/>
          </a:prstGeom>
          <a:solidFill>
            <a:srgbClr val="FFFFFF">
              <a:alpha val="3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4279106" y="1571625"/>
            <a:ext cx="571500" cy="571500"/>
          </a:xfrm>
          <a:prstGeom prst="ellipse">
            <a:avLst/>
          </a:prstGeom>
          <a:solidFill>
            <a:srgbClr val="10B981">
              <a:alpha val="10000"/>
            </a:srgbClr>
          </a:solidFill>
          <a:ln w="9144">
            <a:solidFill>
              <a:srgbClr val="10B981">
                <a:alpha val="30000"/>
              </a:srgbClr>
            </a:solidFill>
            <a:prstDash val="solid"/>
          </a:ln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4844" y="1743075"/>
            <a:ext cx="200025" cy="22860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051896" y="2357438"/>
            <a:ext cx="1025923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6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高價值資料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3614738" y="2727127"/>
            <a:ext cx="1900238" cy="11595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儲存了完整的通訊錄、私密對話、精確的 GPS 定位紀錄以及生物辨識憑證。一旦失守，隱私將全數攤在陽光下。</a:t>
            </a:r>
          </a:p>
        </p:txBody>
      </p:sp>
      <p:sp>
        <p:nvSpPr>
          <p:cNvPr id="17" name="Text 12"/>
          <p:cNvSpPr/>
          <p:nvPr/>
        </p:nvSpPr>
        <p:spPr>
          <a:xfrm>
            <a:off x="3923352" y="4164806"/>
            <a:ext cx="1282980" cy="325602"/>
          </a:xfrm>
          <a:prstGeom prst="rect">
            <a:avLst/>
          </a:prstGeom>
          <a:noFill/>
          <a:ln/>
        </p:spPr>
        <p:txBody>
          <a:bodyPr wrap="none" lIns="0" tIns="170053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00" kern="0" spc="1" dirty="0">
                <a:solidFill>
                  <a:srgbClr val="34D39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HIGH VALUE ASSETS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8" name="Shape 13"/>
          <p:cNvSpPr/>
          <p:nvPr/>
        </p:nvSpPr>
        <p:spPr>
          <a:xfrm>
            <a:off x="6086475" y="1285875"/>
            <a:ext cx="2486025" cy="3429000"/>
          </a:xfrm>
          <a:prstGeom prst="rect">
            <a:avLst/>
          </a:prstGeom>
          <a:solidFill>
            <a:srgbClr val="FFFFFF">
              <a:alpha val="3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7048509" y="1571625"/>
            <a:ext cx="571500" cy="571500"/>
          </a:xfrm>
          <a:prstGeom prst="ellipse">
            <a:avLst/>
          </a:prstGeom>
          <a:solidFill>
            <a:srgbClr val="10B981">
              <a:alpha val="10000"/>
            </a:srgbClr>
          </a:solidFill>
          <a:ln w="9144">
            <a:solidFill>
              <a:srgbClr val="10B981">
                <a:alpha val="3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6923890" y="2357438"/>
            <a:ext cx="820738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6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認證中心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1" name="Text 16"/>
          <p:cNvSpPr/>
          <p:nvPr/>
        </p:nvSpPr>
        <p:spPr>
          <a:xfrm>
            <a:off x="6381769" y="2727127"/>
            <a:ext cx="1905009" cy="11595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手機是大多數服務二階段驗證 (2FA) 碼的接收終端。掌握了手機，就等於拿到了進入你所有數位帳號的最後一把鑰匙。</a:t>
            </a:r>
          </a:p>
        </p:txBody>
      </p:sp>
      <p:sp>
        <p:nvSpPr>
          <p:cNvPr id="22" name="Text 17"/>
          <p:cNvSpPr/>
          <p:nvPr/>
        </p:nvSpPr>
        <p:spPr>
          <a:xfrm>
            <a:off x="6843710" y="4164806"/>
            <a:ext cx="981101" cy="325602"/>
          </a:xfrm>
          <a:prstGeom prst="rect">
            <a:avLst/>
          </a:prstGeom>
          <a:noFill/>
          <a:ln/>
        </p:spPr>
        <p:txBody>
          <a:bodyPr wrap="none" lIns="0" tIns="170053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00" kern="0" spc="1" dirty="0">
                <a:solidFill>
                  <a:srgbClr val="34D39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FINAL GATEWAY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24" name="圖形 23" descr="聊天 以實心填滿">
            <a:extLst>
              <a:ext uri="{FF2B5EF4-FFF2-40B4-BE49-F238E27FC236}">
                <a16:creationId xmlns:a16="http://schemas.microsoft.com/office/drawing/2014/main" id="{46579DF6-443A-104C-1E87-AE06EB36D7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75246" y="1707356"/>
            <a:ext cx="350044" cy="3500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FFFFF">
              <a:alpha val="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263426"/>
            <a:ext cx="5025934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8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社群帳號被盜的連鎖反應</a:t>
            </a:r>
            <a:endParaRPr lang="en-US" sz="2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571499" y="1143000"/>
            <a:ext cx="8445579" cy="887611"/>
          </a:xfrm>
          <a:prstGeom prst="rect">
            <a:avLst/>
          </a:prstGeom>
          <a:solidFill>
            <a:srgbClr val="FFFFFF">
              <a:alpha val="2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71500" y="1143000"/>
            <a:ext cx="28575" cy="873323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8" name="Shape 5"/>
          <p:cNvSpPr/>
          <p:nvPr/>
        </p:nvSpPr>
        <p:spPr>
          <a:xfrm>
            <a:off x="857250" y="1365349"/>
            <a:ext cx="428625" cy="428625"/>
          </a:xfrm>
          <a:prstGeom prst="rect">
            <a:avLst/>
          </a:prstGeom>
          <a:solidFill>
            <a:srgbClr val="10B981">
              <a:alpha val="10000"/>
            </a:srgbClr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553" y="1493937"/>
            <a:ext cx="150019" cy="17145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71625" y="1357313"/>
            <a:ext cx="5903947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冒名詐騙 (Identity Theft)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1571625" y="1641277"/>
            <a:ext cx="7540526" cy="23692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駭客利用你的身分對親友發送借錢、幫忙投票或惡意連結。利用信任感進行攻擊，成功率極高。</a:t>
            </a:r>
          </a:p>
        </p:txBody>
      </p:sp>
      <p:sp>
        <p:nvSpPr>
          <p:cNvPr id="12" name="Text 8"/>
          <p:cNvSpPr/>
          <p:nvPr/>
        </p:nvSpPr>
        <p:spPr>
          <a:xfrm>
            <a:off x="8226252" y="1838166"/>
            <a:ext cx="851067" cy="222625"/>
          </a:xfrm>
          <a:prstGeom prst="rect">
            <a:avLst/>
          </a:prstGeom>
          <a:noFill/>
          <a:ln/>
        </p:spPr>
        <p:txBody>
          <a:bodyPr wrap="none" lIns="85090" tIns="34036" rIns="85090" bIns="34036" rtlCol="0" anchor="t">
            <a:spAutoFit/>
          </a:bodyPr>
          <a:lstStyle/>
          <a:p>
            <a:pPr marL="0" indent="0" algn="l">
              <a:buNone/>
            </a:pPr>
            <a:r>
              <a:rPr lang="en-US" sz="1000" b="1" kern="0" spc="1" dirty="0">
                <a:solidFill>
                  <a:srgbClr val="F8717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HIGH RISK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571499" y="2230636"/>
            <a:ext cx="8445579" cy="887611"/>
          </a:xfrm>
          <a:prstGeom prst="rect">
            <a:avLst/>
          </a:prstGeom>
          <a:solidFill>
            <a:srgbClr val="FFFFFF">
              <a:alpha val="2000"/>
            </a:srgbClr>
          </a:solidFill>
          <a:ln w="9144">
            <a:solidFill>
              <a:srgbClr val="34D399">
                <a:alpha val="10000"/>
              </a:srgbClr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571500" y="2230636"/>
            <a:ext cx="28575" cy="873323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15" name="Shape 11"/>
          <p:cNvSpPr/>
          <p:nvPr/>
        </p:nvSpPr>
        <p:spPr>
          <a:xfrm>
            <a:off x="857250" y="2489122"/>
            <a:ext cx="428625" cy="428625"/>
          </a:xfrm>
          <a:prstGeom prst="rect">
            <a:avLst/>
          </a:prstGeom>
          <a:solidFill>
            <a:srgbClr val="10B981">
              <a:alpha val="10000"/>
            </a:srgbClr>
          </a:solidFill>
          <a:ln/>
        </p:spPr>
      </p:sp>
      <p:sp>
        <p:nvSpPr>
          <p:cNvPr id="16" name="Text 12"/>
          <p:cNvSpPr/>
          <p:nvPr/>
        </p:nvSpPr>
        <p:spPr>
          <a:xfrm>
            <a:off x="1571625" y="2444948"/>
            <a:ext cx="5539615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私訊外洩 (Private Chat Leak)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1571625" y="2728913"/>
            <a:ext cx="7540526" cy="23692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敏感的對話內容、私人照片或工作機密被惡意存取，甚至可能演變成勒索軟體攻擊或社交恐嚇。</a:t>
            </a:r>
          </a:p>
        </p:txBody>
      </p:sp>
      <p:sp>
        <p:nvSpPr>
          <p:cNvPr id="18" name="Text 14"/>
          <p:cNvSpPr/>
          <p:nvPr/>
        </p:nvSpPr>
        <p:spPr>
          <a:xfrm>
            <a:off x="7852125" y="2890265"/>
            <a:ext cx="1228413" cy="222625"/>
          </a:xfrm>
          <a:prstGeom prst="rect">
            <a:avLst/>
          </a:prstGeom>
          <a:noFill/>
          <a:ln/>
        </p:spPr>
        <p:txBody>
          <a:bodyPr wrap="none" lIns="85090" tIns="34036" rIns="85090" bIns="34036" rtlCol="0" anchor="t">
            <a:spAutoFit/>
          </a:bodyPr>
          <a:lstStyle/>
          <a:p>
            <a:pPr marL="0" indent="0" algn="l">
              <a:buNone/>
            </a:pPr>
            <a:r>
              <a:rPr lang="en-US" sz="1000" b="1" kern="0" spc="1" dirty="0">
                <a:solidFill>
                  <a:srgbClr val="F8717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PRIVACY BREACH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9" name="Shape 15"/>
          <p:cNvSpPr/>
          <p:nvPr/>
        </p:nvSpPr>
        <p:spPr>
          <a:xfrm>
            <a:off x="571499" y="3318272"/>
            <a:ext cx="8445579" cy="887611"/>
          </a:xfrm>
          <a:prstGeom prst="rect">
            <a:avLst/>
          </a:prstGeom>
          <a:solidFill>
            <a:srgbClr val="FFFFFF">
              <a:alpha val="2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571500" y="3318272"/>
            <a:ext cx="28575" cy="873323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21" name="Shape 17"/>
          <p:cNvSpPr/>
          <p:nvPr/>
        </p:nvSpPr>
        <p:spPr>
          <a:xfrm>
            <a:off x="857250" y="3540621"/>
            <a:ext cx="428625" cy="428625"/>
          </a:xfrm>
          <a:prstGeom prst="rect">
            <a:avLst/>
          </a:prstGeom>
          <a:solidFill>
            <a:srgbClr val="10B981">
              <a:alpha val="10000"/>
            </a:srgbClr>
          </a:solidFill>
          <a:ln/>
        </p:spPr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406" y="3669209"/>
            <a:ext cx="214313" cy="17145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1571625" y="3532584"/>
            <a:ext cx="5546759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連鎖被盜 (Chain Takeover)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4" name="Text 19"/>
          <p:cNvSpPr/>
          <p:nvPr/>
        </p:nvSpPr>
        <p:spPr>
          <a:xfrm>
            <a:off x="1571625" y="3816548"/>
            <a:ext cx="7508914" cy="495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駭客透過社群登入 (SSO) 嘗試入侵其他連動服務。一旦社群失守，你的購物、遊戲、雲端服務也岌岌可危。</a:t>
            </a:r>
          </a:p>
        </p:txBody>
      </p:sp>
      <p:sp>
        <p:nvSpPr>
          <p:cNvPr id="25" name="Text 20"/>
          <p:cNvSpPr/>
          <p:nvPr/>
        </p:nvSpPr>
        <p:spPr>
          <a:xfrm>
            <a:off x="7852126" y="3980089"/>
            <a:ext cx="1228413" cy="222625"/>
          </a:xfrm>
          <a:prstGeom prst="rect">
            <a:avLst/>
          </a:prstGeom>
          <a:noFill/>
          <a:ln/>
        </p:spPr>
        <p:txBody>
          <a:bodyPr wrap="none" lIns="85090" tIns="34036" rIns="85090" bIns="34036" rtlCol="0" anchor="t">
            <a:spAutoFit/>
          </a:bodyPr>
          <a:lstStyle/>
          <a:p>
            <a:pPr marL="0" indent="0" algn="l">
              <a:buNone/>
            </a:pPr>
            <a:r>
              <a:rPr lang="en-US" sz="1000" b="1" kern="0" spc="1" dirty="0">
                <a:solidFill>
                  <a:srgbClr val="F8717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CHAIN REACTION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27" name="圖形 26" descr="智慧型手機 以實心填滿">
            <a:extLst>
              <a:ext uri="{FF2B5EF4-FFF2-40B4-BE49-F238E27FC236}">
                <a16:creationId xmlns:a16="http://schemas.microsoft.com/office/drawing/2014/main" id="{DEE52098-BFF6-EE90-7FE9-16C9E8609D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1515" y="2546331"/>
            <a:ext cx="276999" cy="27699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480059" y="330235"/>
            <a:ext cx="541128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識破社群釣魚陷阱：別點那個連結</a:t>
            </a:r>
            <a:endParaRPr lang="en-US" sz="2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571500" y="1214438"/>
            <a:ext cx="4586288" cy="874719"/>
          </a:xfrm>
          <a:prstGeom prst="rect">
            <a:avLst/>
          </a:prstGeom>
          <a:solidFill>
            <a:srgbClr val="FFFFFF">
              <a:alpha val="3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50094" y="1466059"/>
            <a:ext cx="357188" cy="357188"/>
          </a:xfrm>
          <a:prstGeom prst="rect">
            <a:avLst/>
          </a:prstGeom>
          <a:solidFill>
            <a:srgbClr val="F87171">
              <a:alpha val="10000"/>
            </a:srgbClr>
          </a:solidFill>
          <a:ln w="9144">
            <a:solidFill>
              <a:srgbClr val="F87171">
                <a:alpha val="30000"/>
              </a:srgbClr>
            </a:solidFill>
            <a:prstDash val="solid"/>
          </a:ln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50" y="1573216"/>
            <a:ext cx="142875" cy="1428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85875" y="1393031"/>
            <a:ext cx="3693319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假冒官方通知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1285875" y="1668527"/>
            <a:ext cx="3693319" cy="3988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收到「帳號違反規定，請立即驗證」的警告訊息，誘導你進入假登入頁面輸入密碼。</a:t>
            </a:r>
          </a:p>
        </p:txBody>
      </p:sp>
      <p:sp>
        <p:nvSpPr>
          <p:cNvPr id="11" name="Shape 7"/>
          <p:cNvSpPr/>
          <p:nvPr/>
        </p:nvSpPr>
        <p:spPr>
          <a:xfrm>
            <a:off x="571500" y="2217744"/>
            <a:ext cx="4586288" cy="874719"/>
          </a:xfrm>
          <a:prstGeom prst="rect">
            <a:avLst/>
          </a:prstGeom>
          <a:solidFill>
            <a:srgbClr val="FFFFFF">
              <a:alpha val="3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750094" y="2469366"/>
            <a:ext cx="357188" cy="357188"/>
          </a:xfrm>
          <a:prstGeom prst="rect">
            <a:avLst/>
          </a:prstGeom>
          <a:solidFill>
            <a:srgbClr val="F87171">
              <a:alpha val="10000"/>
            </a:srgbClr>
          </a:solidFill>
          <a:ln w="9144">
            <a:solidFill>
              <a:srgbClr val="F87171">
                <a:alpha val="30000"/>
              </a:srgbClr>
            </a:solidFill>
            <a:prstDash val="solid"/>
          </a:ln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391" y="2576522"/>
            <a:ext cx="178594" cy="1428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285875" y="2396337"/>
            <a:ext cx="3693319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假好友訊息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1285875" y="2671834"/>
            <a:ext cx="3693319" cy="3988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好友傳來「這照片裡是你嗎？」或「幫我投個票」，利用人際信任誘導點擊惡意連結。</a:t>
            </a:r>
          </a:p>
        </p:txBody>
      </p:sp>
      <p:sp>
        <p:nvSpPr>
          <p:cNvPr id="16" name="Shape 11"/>
          <p:cNvSpPr/>
          <p:nvPr/>
        </p:nvSpPr>
        <p:spPr>
          <a:xfrm>
            <a:off x="571500" y="3221050"/>
            <a:ext cx="4586288" cy="821904"/>
          </a:xfrm>
          <a:prstGeom prst="rect">
            <a:avLst/>
          </a:prstGeom>
          <a:solidFill>
            <a:srgbClr val="FFFFFF">
              <a:alpha val="3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750094" y="3402657"/>
            <a:ext cx="357188" cy="357188"/>
          </a:xfrm>
          <a:prstGeom prst="rect">
            <a:avLst/>
          </a:prstGeom>
          <a:solidFill>
            <a:srgbClr val="F87171">
              <a:alpha val="10000"/>
            </a:srgbClr>
          </a:solidFill>
          <a:ln w="9144">
            <a:solidFill>
              <a:srgbClr val="F87171">
                <a:alpha val="30000"/>
              </a:srgbClr>
            </a:solidFill>
            <a:prstDash val="solid"/>
          </a:ln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250" y="3509814"/>
            <a:ext cx="142875" cy="14287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285875" y="3399644"/>
            <a:ext cx="3500438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假優惠活動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1285874" y="3675140"/>
            <a:ext cx="3693319" cy="3988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宣稱限時免費貼圖、高額獎金或中獎通知，要求你先登入社群帳號以領取獎勵。</a:t>
            </a:r>
          </a:p>
        </p:txBody>
      </p:sp>
      <p:sp>
        <p:nvSpPr>
          <p:cNvPr id="21" name="Shape 15"/>
          <p:cNvSpPr/>
          <p:nvPr/>
        </p:nvSpPr>
        <p:spPr>
          <a:xfrm>
            <a:off x="5514975" y="2092616"/>
            <a:ext cx="3057525" cy="1815517"/>
          </a:xfrm>
          <a:prstGeom prst="rect">
            <a:avLst/>
          </a:prstGeom>
          <a:solidFill>
            <a:srgbClr val="10B981">
              <a:alpha val="10000"/>
            </a:srgbClr>
          </a:solidFill>
          <a:ln w="18288">
            <a:solidFill>
              <a:srgbClr val="10B981"/>
            </a:solidFill>
            <a:prstDash val="solid"/>
          </a:ln>
        </p:spPr>
      </p:sp>
      <p:sp>
        <p:nvSpPr>
          <p:cNvPr id="22" name="Text 16"/>
          <p:cNvSpPr/>
          <p:nvPr/>
        </p:nvSpPr>
        <p:spPr>
          <a:xfrm>
            <a:off x="5800725" y="2599823"/>
            <a:ext cx="2486025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b="1" kern="0" spc="2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黃金防禦準則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5625737" y="2990943"/>
            <a:ext cx="2768169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不論訊息來源是誰，只要要求</a:t>
            </a:r>
            <a:r>
              <a:rPr lang="en-US" sz="1400" dirty="0">
                <a:solidFill>
                  <a:srgbClr val="D1FAE5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
</a:t>
            </a:r>
            <a:r>
              <a:rPr lang="en-US" sz="1400" b="1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「登入帳號」</a:t>
            </a:r>
            <a:r>
              <a:rPr lang="en-US" sz="1400" dirty="0">
                <a:solidFill>
                  <a:srgbClr val="D1FAE5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</a:t>
            </a: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或</a:t>
            </a:r>
            <a:r>
              <a:rPr lang="en-US" sz="1400" dirty="0">
                <a:solidFill>
                  <a:srgbClr val="D1FAE5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</a:t>
            </a:r>
            <a:r>
              <a:rPr lang="en-US" sz="1400" b="1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「提供簡訊碼」</a:t>
            </a:r>
            <a:r>
              <a:rPr lang="en-US" sz="1400" dirty="0">
                <a:solidFill>
                  <a:srgbClr val="D1FAE5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
</a:t>
            </a: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九成以上就是釣魚詐騙。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596324" y="377396"/>
            <a:ext cx="4357688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LINE 與通訊軟體加固策略</a:t>
            </a:r>
            <a:endParaRPr lang="en-US" sz="2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457216"/>
            <a:ext cx="258626" cy="20002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73001" y="1433106"/>
            <a:ext cx="1385764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kern="0" spc="1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隱私防護設定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8" name="Shape 4"/>
          <p:cNvSpPr/>
          <p:nvPr/>
        </p:nvSpPr>
        <p:spPr>
          <a:xfrm>
            <a:off x="571500" y="1819870"/>
            <a:ext cx="3786188" cy="874719"/>
          </a:xfrm>
          <a:prstGeom prst="rect">
            <a:avLst/>
          </a:prstGeom>
          <a:solidFill>
            <a:srgbClr val="FFFFFF">
              <a:alpha val="2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750094" y="2254442"/>
            <a:ext cx="285750" cy="285750"/>
          </a:xfrm>
          <a:prstGeom prst="rect">
            <a:avLst/>
          </a:prstGeom>
          <a:solidFill>
            <a:srgbClr val="10B981">
              <a:alpha val="10000"/>
            </a:srgbClr>
          </a:solidFill>
          <a:ln w="9144">
            <a:solidFill>
              <a:srgbClr val="10B981"/>
            </a:solidFill>
            <a:prstDash val="solid"/>
          </a:ln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602" y="2333023"/>
            <a:ext cx="160734" cy="12858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214438" y="2145695"/>
            <a:ext cx="2646759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阻擋訊息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1214438" y="2438609"/>
            <a:ext cx="2646759" cy="3988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開啟後，將自動過濾非好友傳送的訊息，有效防止詐騙連結與騷擾。</a:t>
            </a:r>
          </a:p>
        </p:txBody>
      </p:sp>
      <p:sp>
        <p:nvSpPr>
          <p:cNvPr id="13" name="Text 8"/>
          <p:cNvSpPr/>
          <p:nvPr/>
        </p:nvSpPr>
        <p:spPr>
          <a:xfrm>
            <a:off x="3861197" y="2308913"/>
            <a:ext cx="385747" cy="253403"/>
          </a:xfrm>
          <a:prstGeom prst="rect">
            <a:avLst/>
          </a:prstGeom>
          <a:noFill/>
          <a:ln/>
        </p:spPr>
        <p:txBody>
          <a:bodyPr wrap="none" lIns="102108" tIns="34036" rIns="102108" bIns="34036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0B981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ON</a:t>
            </a:r>
            <a:endParaRPr lang="en-US" sz="9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571500" y="2823177"/>
            <a:ext cx="3786188" cy="842572"/>
          </a:xfrm>
          <a:prstGeom prst="rect">
            <a:avLst/>
          </a:prstGeom>
          <a:solidFill>
            <a:srgbClr val="FFFFFF">
              <a:alpha val="2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750094" y="3241675"/>
            <a:ext cx="285750" cy="285750"/>
          </a:xfrm>
          <a:prstGeom prst="rect">
            <a:avLst/>
          </a:prstGeom>
          <a:solidFill>
            <a:srgbClr val="10B981">
              <a:alpha val="10000"/>
            </a:srgbClr>
          </a:solidFill>
          <a:ln w="9144">
            <a:solidFill>
              <a:srgbClr val="10B981"/>
            </a:solidFill>
            <a:prstDash val="solid"/>
          </a:ln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712" y="3320256"/>
            <a:ext cx="112514" cy="12858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214438" y="3149001"/>
            <a:ext cx="2646759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Letter Sealing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1214438" y="3409769"/>
            <a:ext cx="2646759" cy="3988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確保訊息端對端加密已啟用，即使伺服器遭入侵，對話內容也無法被讀取。</a:t>
            </a:r>
          </a:p>
        </p:txBody>
      </p:sp>
      <p:sp>
        <p:nvSpPr>
          <p:cNvPr id="19" name="Text 13"/>
          <p:cNvSpPr/>
          <p:nvPr/>
        </p:nvSpPr>
        <p:spPr>
          <a:xfrm>
            <a:off x="3861197" y="3296146"/>
            <a:ext cx="385747" cy="253403"/>
          </a:xfrm>
          <a:prstGeom prst="rect">
            <a:avLst/>
          </a:prstGeom>
          <a:noFill/>
          <a:ln/>
        </p:spPr>
        <p:txBody>
          <a:bodyPr wrap="none" lIns="102108" tIns="34036" rIns="102108" bIns="34036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0B981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ON</a:t>
            </a:r>
            <a:endParaRPr lang="en-US" sz="9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4929188" y="1433106"/>
            <a:ext cx="1385764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kern="0" spc="1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帳號安全加固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1" name="Shape 15"/>
          <p:cNvSpPr/>
          <p:nvPr/>
        </p:nvSpPr>
        <p:spPr>
          <a:xfrm>
            <a:off x="4786313" y="1819870"/>
            <a:ext cx="3786188" cy="874719"/>
          </a:xfrm>
          <a:prstGeom prst="rect">
            <a:avLst/>
          </a:prstGeom>
          <a:solidFill>
            <a:srgbClr val="FFFFFF">
              <a:alpha val="2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2" name="Shape 16"/>
          <p:cNvSpPr/>
          <p:nvPr/>
        </p:nvSpPr>
        <p:spPr>
          <a:xfrm>
            <a:off x="4964906" y="2254442"/>
            <a:ext cx="285750" cy="285750"/>
          </a:xfrm>
          <a:prstGeom prst="rect">
            <a:avLst/>
          </a:prstGeom>
          <a:solidFill>
            <a:srgbClr val="10B981">
              <a:alpha val="10000"/>
            </a:srgbClr>
          </a:solidFill>
          <a:ln w="9144">
            <a:solidFill>
              <a:srgbClr val="10B981"/>
            </a:solidFill>
            <a:prstDash val="solid"/>
          </a:ln>
        </p:spPr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5451" y="2333023"/>
            <a:ext cx="144661" cy="128588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5429250" y="2145695"/>
            <a:ext cx="2612827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允許自其他裝置登入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5" name="Text 18"/>
          <p:cNvSpPr/>
          <p:nvPr/>
        </p:nvSpPr>
        <p:spPr>
          <a:xfrm>
            <a:off x="5429250" y="2438609"/>
            <a:ext cx="2612827" cy="3988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若無電腦版需求，請務必關閉此功能，防止駭客從遠端嘗試登入。</a:t>
            </a:r>
          </a:p>
        </p:txBody>
      </p:sp>
      <p:sp>
        <p:nvSpPr>
          <p:cNvPr id="26" name="Text 19"/>
          <p:cNvSpPr/>
          <p:nvPr/>
        </p:nvSpPr>
        <p:spPr>
          <a:xfrm>
            <a:off x="8042077" y="2308913"/>
            <a:ext cx="475515" cy="253403"/>
          </a:xfrm>
          <a:prstGeom prst="rect">
            <a:avLst/>
          </a:prstGeom>
          <a:noFill/>
          <a:ln/>
        </p:spPr>
        <p:txBody>
          <a:bodyPr wrap="none" lIns="102108" tIns="34036" rIns="102108" bIns="34036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87171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OFF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7" name="Shape 20"/>
          <p:cNvSpPr/>
          <p:nvPr/>
        </p:nvSpPr>
        <p:spPr>
          <a:xfrm>
            <a:off x="4786313" y="2823177"/>
            <a:ext cx="3786188" cy="874719"/>
          </a:xfrm>
          <a:prstGeom prst="rect">
            <a:avLst/>
          </a:prstGeom>
          <a:solidFill>
            <a:srgbClr val="FFFFFF">
              <a:alpha val="2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8" name="Shape 21"/>
          <p:cNvSpPr/>
          <p:nvPr/>
        </p:nvSpPr>
        <p:spPr>
          <a:xfrm>
            <a:off x="4964906" y="3257748"/>
            <a:ext cx="285750" cy="285750"/>
          </a:xfrm>
          <a:prstGeom prst="rect">
            <a:avLst/>
          </a:prstGeom>
          <a:solidFill>
            <a:srgbClr val="10B981">
              <a:alpha val="10000"/>
            </a:srgbClr>
          </a:solidFill>
          <a:ln w="9144">
            <a:solidFill>
              <a:srgbClr val="10B981"/>
            </a:solidFill>
            <a:prstDash val="solid"/>
          </a:ln>
        </p:spPr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3488" y="3336329"/>
            <a:ext cx="128588" cy="128588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5429250" y="3149001"/>
            <a:ext cx="2614613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換機密碼與認證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1" name="Text 23"/>
          <p:cNvSpPr/>
          <p:nvPr/>
        </p:nvSpPr>
        <p:spPr>
          <a:xfrm>
            <a:off x="5429250" y="3441915"/>
            <a:ext cx="2614613" cy="3988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定期檢查並設定高強度的換機認證，確保帳號轉移時的安全性。</a:t>
            </a:r>
          </a:p>
        </p:txBody>
      </p:sp>
      <p:sp>
        <p:nvSpPr>
          <p:cNvPr id="32" name="Text 24"/>
          <p:cNvSpPr/>
          <p:nvPr/>
        </p:nvSpPr>
        <p:spPr>
          <a:xfrm>
            <a:off x="8043863" y="3312219"/>
            <a:ext cx="475515" cy="253403"/>
          </a:xfrm>
          <a:prstGeom prst="rect">
            <a:avLst/>
          </a:prstGeom>
          <a:noFill/>
          <a:ln/>
        </p:spPr>
        <p:txBody>
          <a:bodyPr wrap="none" lIns="102108" tIns="34036" rIns="102108" bIns="34036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0B981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SET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FFFFF">
              <a:alpha val="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571499" y="338549"/>
            <a:ext cx="5731329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8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Facebook 與 IG 隱私巡檢實務</a:t>
            </a:r>
            <a:endParaRPr lang="en-US" sz="2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571500" y="1143000"/>
            <a:ext cx="8001000" cy="754363"/>
          </a:xfrm>
          <a:prstGeom prst="rect">
            <a:avLst/>
          </a:prstGeom>
          <a:solidFill>
            <a:srgbClr val="FFFFFF">
              <a:alpha val="2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7" name="Shape 4"/>
          <p:cNvSpPr/>
          <p:nvPr/>
        </p:nvSpPr>
        <p:spPr>
          <a:xfrm>
            <a:off x="857250" y="1334430"/>
            <a:ext cx="357188" cy="357188"/>
          </a:xfrm>
          <a:prstGeom prst="rect">
            <a:avLst/>
          </a:prstGeom>
          <a:solidFill>
            <a:srgbClr val="10B981">
              <a:alpha val="10000"/>
            </a:srgbClr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266" y="1441586"/>
            <a:ext cx="107156" cy="1428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28750" y="1321594"/>
            <a:ext cx="6180404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登入活動檢查 (Login Activity)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1428750" y="1564481"/>
            <a:ext cx="7899598" cy="22403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定期查看「你在哪裡登入」，若發現不明裝置、瀏覽器或異常地點，請立即執行「登出所有裝置」。</a:t>
            </a:r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6323" y="1473733"/>
            <a:ext cx="86451" cy="7858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938492" y="1464804"/>
            <a:ext cx="306815" cy="1384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kern="0" spc="1" dirty="0">
                <a:solidFill>
                  <a:srgbClr val="10B98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AUDIT</a:t>
            </a:r>
            <a:endParaRPr lang="en-US" sz="800" dirty="0"/>
          </a:p>
        </p:txBody>
      </p:sp>
      <p:sp>
        <p:nvSpPr>
          <p:cNvPr id="13" name="Shape 8"/>
          <p:cNvSpPr/>
          <p:nvPr/>
        </p:nvSpPr>
        <p:spPr>
          <a:xfrm>
            <a:off x="571500" y="2061670"/>
            <a:ext cx="8001000" cy="754363"/>
          </a:xfrm>
          <a:prstGeom prst="rect">
            <a:avLst/>
          </a:prstGeom>
          <a:solidFill>
            <a:srgbClr val="FFFFFF">
              <a:alpha val="2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4" name="Shape 9"/>
          <p:cNvSpPr/>
          <p:nvPr/>
        </p:nvSpPr>
        <p:spPr>
          <a:xfrm>
            <a:off x="857250" y="2253100"/>
            <a:ext cx="357188" cy="357188"/>
          </a:xfrm>
          <a:prstGeom prst="rect">
            <a:avLst/>
          </a:prstGeom>
          <a:solidFill>
            <a:srgbClr val="10B981">
              <a:alpha val="10000"/>
            </a:srgbClr>
          </a:solidFill>
          <a:ln/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547" y="2360256"/>
            <a:ext cx="178594" cy="142875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428750" y="2240263"/>
            <a:ext cx="6180404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隱私設定檢查 (Privacy Settings)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7" name="Text 11"/>
          <p:cNvSpPr/>
          <p:nvPr/>
        </p:nvSpPr>
        <p:spPr>
          <a:xfrm>
            <a:off x="1428751" y="2483151"/>
            <a:ext cx="7715246" cy="465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限制「誰能搜尋到我」與「誰能看到我的貼文」。建議將過去貼文設為「只限朋友」，減少個資暴露。</a:t>
            </a:r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6323" y="2392403"/>
            <a:ext cx="86451" cy="78581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7938492" y="2383473"/>
            <a:ext cx="377347" cy="123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800" b="1" kern="0" spc="1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AUDIT</a:t>
            </a:r>
            <a:endParaRPr lang="en-US" sz="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0" name="Shape 13"/>
          <p:cNvSpPr/>
          <p:nvPr/>
        </p:nvSpPr>
        <p:spPr>
          <a:xfrm>
            <a:off x="571500" y="2980339"/>
            <a:ext cx="8001000" cy="754363"/>
          </a:xfrm>
          <a:prstGeom prst="rect">
            <a:avLst/>
          </a:prstGeom>
          <a:solidFill>
            <a:srgbClr val="FFFFFF">
              <a:alpha val="2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1" name="Shape 14"/>
          <p:cNvSpPr/>
          <p:nvPr/>
        </p:nvSpPr>
        <p:spPr>
          <a:xfrm>
            <a:off x="857250" y="3171769"/>
            <a:ext cx="357188" cy="357188"/>
          </a:xfrm>
          <a:prstGeom prst="rect">
            <a:avLst/>
          </a:prstGeom>
          <a:solidFill>
            <a:srgbClr val="10B981">
              <a:alpha val="10000"/>
            </a:srgbClr>
          </a:solidFill>
          <a:ln/>
        </p:spPr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4406" y="3278925"/>
            <a:ext cx="142875" cy="142875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1428750" y="3158933"/>
            <a:ext cx="6180404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移除過期應用 (Remove Apps)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4" name="Text 16"/>
          <p:cNvSpPr/>
          <p:nvPr/>
        </p:nvSpPr>
        <p:spPr>
          <a:xfrm>
            <a:off x="1428751" y="3401819"/>
            <a:ext cx="7726698" cy="465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清理多年前授權過的第三方遊戲、心理測驗或工具。這些應用程式可能持續在背景存取你的個人資料。</a:t>
            </a:r>
          </a:p>
        </p:txBody>
      </p:sp>
      <p:pic>
        <p:nvPicPr>
          <p:cNvPr id="25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16323" y="3311072"/>
            <a:ext cx="86451" cy="78581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7938492" y="3302143"/>
            <a:ext cx="337272" cy="1384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kern="0" spc="1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AUDIT</a:t>
            </a:r>
            <a:endParaRPr lang="en-US" sz="105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7" name="Shape 18"/>
          <p:cNvSpPr/>
          <p:nvPr/>
        </p:nvSpPr>
        <p:spPr>
          <a:xfrm>
            <a:off x="-1" y="4254689"/>
            <a:ext cx="9143999" cy="880021"/>
          </a:xfrm>
          <a:prstGeom prst="rect">
            <a:avLst/>
          </a:prstGeom>
          <a:solidFill>
            <a:srgbClr val="10B981">
              <a:alpha val="5000"/>
            </a:srgbClr>
          </a:solidFill>
          <a:ln/>
        </p:spPr>
      </p:sp>
      <p:sp>
        <p:nvSpPr>
          <p:cNvPr id="28" name="Shape 19"/>
          <p:cNvSpPr/>
          <p:nvPr/>
        </p:nvSpPr>
        <p:spPr>
          <a:xfrm rot="5400000" flipH="1">
            <a:off x="4553996" y="-324208"/>
            <a:ext cx="36000" cy="9144000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29" name="Text 20"/>
          <p:cNvSpPr/>
          <p:nvPr/>
        </p:nvSpPr>
        <p:spPr>
          <a:xfrm>
            <a:off x="1428750" y="4260009"/>
            <a:ext cx="6793706" cy="793935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專家建議：</a:t>
            </a: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
每季執行一次「隱私設定檢查檢查清單」，拿回數位足跡的主導權。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486999" y="354963"/>
            <a:ext cx="7729537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守護數位錢包</a:t>
            </a:r>
            <a:r>
              <a:rPr lang="en-US" sz="2800" b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：</a:t>
            </a:r>
            <a:r>
              <a:rPr lang="en-US" sz="2400" b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行動支付與網銀安全守則</a:t>
            </a:r>
            <a:endParaRPr lang="en-US" sz="2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571500" y="1285875"/>
            <a:ext cx="4191958" cy="734718"/>
          </a:xfrm>
          <a:prstGeom prst="rect">
            <a:avLst/>
          </a:prstGeom>
          <a:solidFill>
            <a:srgbClr val="FFFFFF">
              <a:alpha val="3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50094" y="1467483"/>
            <a:ext cx="357188" cy="357188"/>
          </a:xfrm>
          <a:prstGeom prst="rect">
            <a:avLst/>
          </a:prstGeom>
          <a:solidFill>
            <a:srgbClr val="10B981">
              <a:alpha val="10000"/>
            </a:srgbClr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50" y="1574639"/>
            <a:ext cx="142875" cy="1428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85875" y="1464469"/>
            <a:ext cx="3000375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獨立支付密碼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1285875" y="1687711"/>
            <a:ext cx="4616648" cy="1920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支付密碼應與手機解鎖碼不同，避免手機遺失後資金防線瞬間瓦解。</a:t>
            </a:r>
          </a:p>
        </p:txBody>
      </p:sp>
      <p:sp>
        <p:nvSpPr>
          <p:cNvPr id="11" name="Shape 7"/>
          <p:cNvSpPr/>
          <p:nvPr/>
        </p:nvSpPr>
        <p:spPr>
          <a:xfrm>
            <a:off x="571500" y="2149180"/>
            <a:ext cx="4191958" cy="734718"/>
          </a:xfrm>
          <a:prstGeom prst="rect">
            <a:avLst/>
          </a:prstGeom>
          <a:solidFill>
            <a:srgbClr val="FFFFFF">
              <a:alpha val="3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750094" y="2330788"/>
            <a:ext cx="357188" cy="357188"/>
          </a:xfrm>
          <a:prstGeom prst="rect">
            <a:avLst/>
          </a:prstGeom>
          <a:solidFill>
            <a:srgbClr val="10B981">
              <a:alpha val="10000"/>
            </a:srgbClr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180" y="2437944"/>
            <a:ext cx="125016" cy="1428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285875" y="2327774"/>
            <a:ext cx="2700338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啟用即時推播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1285875" y="2551016"/>
            <a:ext cx="4154984" cy="1920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確保每一筆交易都能即時收到通知，第一時間發現不明扣款。</a:t>
            </a:r>
          </a:p>
        </p:txBody>
      </p:sp>
      <p:sp>
        <p:nvSpPr>
          <p:cNvPr id="16" name="Shape 11"/>
          <p:cNvSpPr/>
          <p:nvPr/>
        </p:nvSpPr>
        <p:spPr>
          <a:xfrm>
            <a:off x="571500" y="3012486"/>
            <a:ext cx="4191958" cy="874719"/>
          </a:xfrm>
          <a:prstGeom prst="rect">
            <a:avLst/>
          </a:prstGeom>
          <a:solidFill>
            <a:srgbClr val="FFFFFF">
              <a:alpha val="3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750094" y="3264108"/>
            <a:ext cx="357188" cy="357188"/>
          </a:xfrm>
          <a:prstGeom prst="rect">
            <a:avLst/>
          </a:prstGeom>
          <a:solidFill>
            <a:srgbClr val="10B981">
              <a:alpha val="10000"/>
            </a:srgbClr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250" y="3371264"/>
            <a:ext cx="142875" cy="14287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285875" y="3191080"/>
            <a:ext cx="3298989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嚴格限額設定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1285875" y="3414322"/>
            <a:ext cx="3298989" cy="3988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設定每日與單筆交易限額，即使帳號不幸遭竊，也能將損失控制在最小範圍。</a:t>
            </a:r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0825" y="1174540"/>
            <a:ext cx="571500" cy="57150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6065838" y="2031790"/>
            <a:ext cx="1641475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6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生物辨識優先原則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4" name="Text 17"/>
          <p:cNvSpPr/>
          <p:nvPr/>
        </p:nvSpPr>
        <p:spPr>
          <a:xfrm>
            <a:off x="5486400" y="2401479"/>
            <a:ext cx="2800350" cy="184666"/>
          </a:xfrm>
          <a:prstGeom prst="rect">
            <a:avLst/>
          </a:prstGeom>
          <a:noFill/>
          <a:ln/>
        </p:spPr>
        <p:txBody>
          <a:bodyPr wrap="square" lIns="255143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FaceID / 指紋優於傳統數字密碼</a:t>
            </a:r>
          </a:p>
        </p:txBody>
      </p:sp>
      <p:sp>
        <p:nvSpPr>
          <p:cNvPr id="25" name="Text 18"/>
          <p:cNvSpPr/>
          <p:nvPr/>
        </p:nvSpPr>
        <p:spPr>
          <a:xfrm>
            <a:off x="5486400" y="2664012"/>
            <a:ext cx="2800350" cy="184666"/>
          </a:xfrm>
          <a:prstGeom prst="rect">
            <a:avLst/>
          </a:prstGeom>
          <a:noFill/>
          <a:ln/>
        </p:spPr>
        <p:txBody>
          <a:bodyPr wrap="square" lIns="255143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防止側錄與窺視風險</a:t>
            </a:r>
          </a:p>
        </p:txBody>
      </p:sp>
      <p:sp>
        <p:nvSpPr>
          <p:cNvPr id="26" name="Text 19"/>
          <p:cNvSpPr/>
          <p:nvPr/>
        </p:nvSpPr>
        <p:spPr>
          <a:xfrm>
            <a:off x="5486400" y="2926545"/>
            <a:ext cx="2800350" cy="184666"/>
          </a:xfrm>
          <a:prstGeom prst="rect">
            <a:avLst/>
          </a:prstGeom>
          <a:noFill/>
          <a:ln/>
        </p:spPr>
        <p:txBody>
          <a:bodyPr wrap="square" lIns="255143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結合裝置綁定，安全性更高</a:t>
            </a:r>
          </a:p>
        </p:txBody>
      </p:sp>
      <p:sp>
        <p:nvSpPr>
          <p:cNvPr id="27" name="Shape 20"/>
          <p:cNvSpPr/>
          <p:nvPr/>
        </p:nvSpPr>
        <p:spPr>
          <a:xfrm>
            <a:off x="5486400" y="3297669"/>
            <a:ext cx="2800350" cy="589359"/>
          </a:xfrm>
          <a:prstGeom prst="rect">
            <a:avLst/>
          </a:prstGeom>
          <a:solidFill>
            <a:srgbClr val="10B981">
              <a:alpha val="5000"/>
            </a:srgbClr>
          </a:solidFill>
          <a:ln w="9144">
            <a:solidFill>
              <a:srgbClr val="10B981"/>
            </a:solidFill>
            <a:prstDash val="dash"/>
          </a:ln>
        </p:spPr>
      </p:sp>
      <p:sp>
        <p:nvSpPr>
          <p:cNvPr id="28" name="Text 21"/>
          <p:cNvSpPr/>
          <p:nvPr/>
        </p:nvSpPr>
        <p:spPr>
          <a:xfrm>
            <a:off x="5486400" y="3263034"/>
            <a:ext cx="2800350" cy="712759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t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安全建議：</a:t>
            </a: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避免在公共 Wi-Fi 環境下進行大額轉帳或輸入網銀密碼。</a:t>
            </a:r>
          </a:p>
        </p:txBody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400" y="2440667"/>
            <a:ext cx="107156" cy="108942"/>
          </a:xfrm>
          <a:prstGeom prst="rect">
            <a:avLst/>
          </a:prstGeom>
        </p:spPr>
      </p:pic>
      <p:pic>
        <p:nvPicPr>
          <p:cNvPr id="30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6400" y="2722790"/>
            <a:ext cx="107156" cy="108942"/>
          </a:xfrm>
          <a:prstGeom prst="rect">
            <a:avLst/>
          </a:prstGeom>
        </p:spPr>
      </p:pic>
      <p:pic>
        <p:nvPicPr>
          <p:cNvPr id="31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6400" y="2978795"/>
            <a:ext cx="107156" cy="108942"/>
          </a:xfrm>
          <a:prstGeom prst="rect">
            <a:avLst/>
          </a:prstGeom>
        </p:spPr>
      </p:pic>
      <p:sp>
        <p:nvSpPr>
          <p:cNvPr id="2" name="Shape 18">
            <a:extLst>
              <a:ext uri="{FF2B5EF4-FFF2-40B4-BE49-F238E27FC236}">
                <a16:creationId xmlns:a16="http://schemas.microsoft.com/office/drawing/2014/main" id="{30346863-7B17-D4B2-6144-C63490F220DE}"/>
              </a:ext>
            </a:extLst>
          </p:cNvPr>
          <p:cNvSpPr/>
          <p:nvPr/>
        </p:nvSpPr>
        <p:spPr>
          <a:xfrm>
            <a:off x="-1" y="4254689"/>
            <a:ext cx="9143999" cy="880021"/>
          </a:xfrm>
          <a:prstGeom prst="rect">
            <a:avLst/>
          </a:prstGeom>
          <a:solidFill>
            <a:srgbClr val="10B981">
              <a:alpha val="5000"/>
            </a:srgbClr>
          </a:solidFill>
          <a:ln/>
        </p:spPr>
      </p:sp>
      <p:sp>
        <p:nvSpPr>
          <p:cNvPr id="3" name="Shape 19">
            <a:extLst>
              <a:ext uri="{FF2B5EF4-FFF2-40B4-BE49-F238E27FC236}">
                <a16:creationId xmlns:a16="http://schemas.microsoft.com/office/drawing/2014/main" id="{A4037A24-1D01-07E9-4984-14708BD4832A}"/>
              </a:ext>
            </a:extLst>
          </p:cNvPr>
          <p:cNvSpPr/>
          <p:nvPr/>
        </p:nvSpPr>
        <p:spPr>
          <a:xfrm rot="5400000" flipH="1">
            <a:off x="4553996" y="-324208"/>
            <a:ext cx="36000" cy="9144000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32" name="Text 20">
            <a:extLst>
              <a:ext uri="{FF2B5EF4-FFF2-40B4-BE49-F238E27FC236}">
                <a16:creationId xmlns:a16="http://schemas.microsoft.com/office/drawing/2014/main" id="{1B3D53CC-36A1-7109-153A-AE180C76B9BC}"/>
              </a:ext>
            </a:extLst>
          </p:cNvPr>
          <p:cNvSpPr/>
          <p:nvPr/>
        </p:nvSpPr>
        <p:spPr>
          <a:xfrm>
            <a:off x="339633" y="4247292"/>
            <a:ext cx="8654143" cy="1030282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zh-TW" alt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數位錢包（</a:t>
            </a:r>
            <a:r>
              <a:rPr lang="en-US" altLang="zh-TW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Digital Wallet</a:t>
            </a:r>
            <a:r>
              <a:rPr lang="zh-TW" alt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）數位錢包是一種透過手機或網路儲存付款資訊的工具，可用於行動支付、轉帳、線上購物及票證管理。目前市面上常見數位錢包</a:t>
            </a:r>
            <a:r>
              <a:rPr lang="en-US" altLang="zh-TW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:Apple Pay</a:t>
            </a:r>
            <a:r>
              <a:rPr lang="zh-TW" alt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、</a:t>
            </a:r>
            <a:r>
              <a:rPr lang="en-US" altLang="zh-TW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Google Pay</a:t>
            </a:r>
            <a:r>
              <a:rPr lang="zh-TW" alt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、</a:t>
            </a:r>
            <a:r>
              <a:rPr lang="en-US" altLang="zh-TW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Samsung Wallet</a:t>
            </a:r>
            <a:r>
              <a:rPr lang="zh-TW" alt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、</a:t>
            </a:r>
            <a:r>
              <a:rPr lang="en-US" altLang="zh-TW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LINE Pay</a:t>
            </a:r>
            <a:r>
              <a:rPr lang="zh-TW" alt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、街口支付、</a:t>
            </a:r>
            <a:r>
              <a:rPr lang="en-US" altLang="zh-TW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PayPal</a:t>
            </a:r>
            <a:r>
              <a:rPr lang="zh-TW" alt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、</a:t>
            </a:r>
            <a:r>
              <a:rPr lang="en-US" altLang="zh-TW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MetaMask</a:t>
            </a:r>
            <a:r>
              <a:rPr lang="zh-TW" alt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（加密貨幣）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571499" y="365354"/>
            <a:ext cx="472548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惡意 APP 的偽裝術與辨識法</a:t>
            </a:r>
            <a:endParaRPr lang="en-US" sz="2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03" y="1324361"/>
            <a:ext cx="217187" cy="20002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160162" y="1285875"/>
            <a:ext cx="1214179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kern="0" spc="2" dirty="0">
                <a:solidFill>
                  <a:srgbClr val="F8717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RED FLAGS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8" name="Shape 4"/>
          <p:cNvSpPr/>
          <p:nvPr/>
        </p:nvSpPr>
        <p:spPr>
          <a:xfrm>
            <a:off x="571500" y="1693069"/>
            <a:ext cx="3857625" cy="801886"/>
          </a:xfrm>
          <a:prstGeom prst="rect">
            <a:avLst/>
          </a:prstGeom>
          <a:solidFill>
            <a:srgbClr val="FFFFFF">
              <a:alpha val="2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700088" y="1821656"/>
            <a:ext cx="228600" cy="228600"/>
          </a:xfrm>
          <a:prstGeom prst="rect">
            <a:avLst/>
          </a:prstGeom>
          <a:solidFill>
            <a:srgbClr val="F87171">
              <a:alpha val="10000"/>
            </a:srgbClr>
          </a:solidFill>
          <a:ln w="9144">
            <a:solidFill>
              <a:srgbClr val="F87171"/>
            </a:solidFill>
            <a:prstDash val="solid"/>
          </a:ln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381" y="1885950"/>
            <a:ext cx="100013" cy="10001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71563" y="1821656"/>
            <a:ext cx="3228975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過度索取權限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1071563" y="2052042"/>
            <a:ext cx="3228975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計算機 APP 要求讀取通訊錄、定位或簡訊權限。這通常是為了竊取個資或監控行為。</a:t>
            </a:r>
          </a:p>
        </p:txBody>
      </p:sp>
      <p:sp>
        <p:nvSpPr>
          <p:cNvPr id="13" name="Shape 8"/>
          <p:cNvSpPr/>
          <p:nvPr/>
        </p:nvSpPr>
        <p:spPr>
          <a:xfrm>
            <a:off x="571500" y="2594967"/>
            <a:ext cx="3857625" cy="801886"/>
          </a:xfrm>
          <a:prstGeom prst="rect">
            <a:avLst/>
          </a:prstGeom>
          <a:solidFill>
            <a:srgbClr val="FFFFFF">
              <a:alpha val="2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4" name="Shape 9"/>
          <p:cNvSpPr/>
          <p:nvPr/>
        </p:nvSpPr>
        <p:spPr>
          <a:xfrm>
            <a:off x="699003" y="2717023"/>
            <a:ext cx="228600" cy="228600"/>
          </a:xfrm>
          <a:prstGeom prst="rect">
            <a:avLst/>
          </a:prstGeom>
          <a:solidFill>
            <a:srgbClr val="F87171">
              <a:alpha val="10000"/>
            </a:srgbClr>
          </a:solidFill>
          <a:ln w="9144">
            <a:solidFill>
              <a:srgbClr val="F87171"/>
            </a:solidFill>
            <a:prstDash val="solid"/>
          </a:ln>
        </p:spPr>
        <p:txBody>
          <a:bodyPr/>
          <a:lstStyle/>
          <a:p>
            <a:endParaRPr lang="zh-TW" altLang="en-US" sz="2400" dirty="0"/>
          </a:p>
        </p:txBody>
      </p:sp>
      <p:sp>
        <p:nvSpPr>
          <p:cNvPr id="15" name="Text 10"/>
          <p:cNvSpPr/>
          <p:nvPr/>
        </p:nvSpPr>
        <p:spPr>
          <a:xfrm>
            <a:off x="1071563" y="2723555"/>
            <a:ext cx="3228975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異常耗電與發熱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1071563" y="2953941"/>
            <a:ext cx="3228975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裝置在閒置時仍有大量數據傳輸與背景運作，可能是木馬程式正在挖礦或上傳資料。</a:t>
            </a:r>
          </a:p>
        </p:txBody>
      </p:sp>
      <p:sp>
        <p:nvSpPr>
          <p:cNvPr id="17" name="Shape 12"/>
          <p:cNvSpPr/>
          <p:nvPr/>
        </p:nvSpPr>
        <p:spPr>
          <a:xfrm>
            <a:off x="571500" y="3496866"/>
            <a:ext cx="3857625" cy="801886"/>
          </a:xfrm>
          <a:prstGeom prst="rect">
            <a:avLst/>
          </a:prstGeom>
          <a:solidFill>
            <a:srgbClr val="FFFFFF">
              <a:alpha val="2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700088" y="3625453"/>
            <a:ext cx="228600" cy="228600"/>
          </a:xfrm>
          <a:prstGeom prst="rect">
            <a:avLst/>
          </a:prstGeom>
          <a:solidFill>
            <a:srgbClr val="F87171">
              <a:alpha val="10000"/>
            </a:srgbClr>
          </a:solidFill>
          <a:ln w="9144">
            <a:solidFill>
              <a:srgbClr val="F87171"/>
            </a:solidFill>
            <a:prstDash val="solid"/>
          </a:ln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130" y="3689747"/>
            <a:ext cx="112514" cy="100013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071563" y="3625453"/>
            <a:ext cx="3228975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頻繁跳出廣告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1071563" y="3855839"/>
            <a:ext cx="3228975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即使未開啟該 APP，手機仍不斷跳出全螢幕廣告或誘導下載其他不明工具。</a:t>
            </a:r>
          </a:p>
        </p:txBody>
      </p:sp>
      <p:sp>
        <p:nvSpPr>
          <p:cNvPr id="22" name="Text 16"/>
          <p:cNvSpPr/>
          <p:nvPr/>
        </p:nvSpPr>
        <p:spPr>
          <a:xfrm>
            <a:off x="4857750" y="1285875"/>
            <a:ext cx="2810147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kern="0" spc="2" dirty="0">
                <a:solidFill>
                  <a:srgbClr val="34D39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SAFETY CHECKLIST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3" name="Shape 17"/>
          <p:cNvSpPr/>
          <p:nvPr/>
        </p:nvSpPr>
        <p:spPr>
          <a:xfrm>
            <a:off x="4714875" y="1693069"/>
            <a:ext cx="3857625" cy="801886"/>
          </a:xfrm>
          <a:prstGeom prst="rect">
            <a:avLst/>
          </a:prstGeom>
          <a:solidFill>
            <a:srgbClr val="FFFFFF">
              <a:alpha val="2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4" name="Shape 18"/>
          <p:cNvSpPr/>
          <p:nvPr/>
        </p:nvSpPr>
        <p:spPr>
          <a:xfrm>
            <a:off x="4843463" y="1821656"/>
            <a:ext cx="228600" cy="228600"/>
          </a:xfrm>
          <a:prstGeom prst="rect">
            <a:avLst/>
          </a:prstGeom>
          <a:solidFill>
            <a:srgbClr val="10B981">
              <a:alpha val="10000"/>
            </a:srgbClr>
          </a:solidFill>
          <a:ln w="9144">
            <a:solidFill>
              <a:srgbClr val="10B981"/>
            </a:solidFill>
            <a:prstDash val="solid"/>
          </a:ln>
        </p:spPr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1505" y="1885950"/>
            <a:ext cx="112514" cy="100013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5214938" y="1821656"/>
            <a:ext cx="3228975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僅限官方商店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7" name="Text 20"/>
          <p:cNvSpPr/>
          <p:nvPr/>
        </p:nvSpPr>
        <p:spPr>
          <a:xfrm>
            <a:off x="5214938" y="2052042"/>
            <a:ext cx="3228975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絕不安裝來源不明的 APK 或透過第三方網頁下載軟體。官方商店有初步的安全審核機制。</a:t>
            </a:r>
          </a:p>
        </p:txBody>
      </p:sp>
      <p:sp>
        <p:nvSpPr>
          <p:cNvPr id="28" name="Shape 21"/>
          <p:cNvSpPr/>
          <p:nvPr/>
        </p:nvSpPr>
        <p:spPr>
          <a:xfrm>
            <a:off x="4714875" y="2594967"/>
            <a:ext cx="3857625" cy="801886"/>
          </a:xfrm>
          <a:prstGeom prst="rect">
            <a:avLst/>
          </a:prstGeom>
          <a:solidFill>
            <a:srgbClr val="FFFFFF">
              <a:alpha val="2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9" name="Shape 22"/>
          <p:cNvSpPr/>
          <p:nvPr/>
        </p:nvSpPr>
        <p:spPr>
          <a:xfrm>
            <a:off x="4843463" y="2723555"/>
            <a:ext cx="228600" cy="228600"/>
          </a:xfrm>
          <a:prstGeom prst="rect">
            <a:avLst/>
          </a:prstGeom>
          <a:solidFill>
            <a:srgbClr val="10B981">
              <a:alpha val="10000"/>
            </a:srgbClr>
          </a:solidFill>
          <a:ln w="9144">
            <a:solidFill>
              <a:srgbClr val="10B981"/>
            </a:solidFill>
            <a:prstDash val="solid"/>
          </a:ln>
        </p:spPr>
      </p:sp>
      <p:pic>
        <p:nvPicPr>
          <p:cNvPr id="30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1505" y="2787848"/>
            <a:ext cx="112514" cy="100013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5214938" y="2723555"/>
            <a:ext cx="3228975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檢查開發商信譽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2" name="Text 24"/>
          <p:cNvSpPr/>
          <p:nvPr/>
        </p:nvSpPr>
        <p:spPr>
          <a:xfrm>
            <a:off x="5214938" y="2953941"/>
            <a:ext cx="3228975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點擊開發商名稱，確認其是否有其他知名作品，或是否為剛成立且無背景資訊的帳號。</a:t>
            </a:r>
          </a:p>
        </p:txBody>
      </p:sp>
      <p:sp>
        <p:nvSpPr>
          <p:cNvPr id="33" name="Shape 25"/>
          <p:cNvSpPr/>
          <p:nvPr/>
        </p:nvSpPr>
        <p:spPr>
          <a:xfrm>
            <a:off x="4714875" y="3496866"/>
            <a:ext cx="3857625" cy="801886"/>
          </a:xfrm>
          <a:prstGeom prst="rect">
            <a:avLst/>
          </a:prstGeom>
          <a:solidFill>
            <a:srgbClr val="FFFFFF">
              <a:alpha val="2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4" name="Shape 26"/>
          <p:cNvSpPr/>
          <p:nvPr/>
        </p:nvSpPr>
        <p:spPr>
          <a:xfrm>
            <a:off x="4843463" y="3625453"/>
            <a:ext cx="228600" cy="228600"/>
          </a:xfrm>
          <a:prstGeom prst="rect">
            <a:avLst/>
          </a:prstGeom>
          <a:solidFill>
            <a:srgbClr val="10B981">
              <a:alpha val="10000"/>
            </a:srgbClr>
          </a:solidFill>
          <a:ln w="9144">
            <a:solidFill>
              <a:srgbClr val="10B981"/>
            </a:solidFill>
            <a:prstDash val="solid"/>
          </a:ln>
        </p:spPr>
      </p:sp>
      <p:pic>
        <p:nvPicPr>
          <p:cNvPr id="35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1505" y="3689747"/>
            <a:ext cx="112514" cy="100013"/>
          </a:xfrm>
          <a:prstGeom prst="rect">
            <a:avLst/>
          </a:prstGeom>
        </p:spPr>
      </p:pic>
      <p:sp>
        <p:nvSpPr>
          <p:cNvPr id="36" name="Text 27"/>
          <p:cNvSpPr/>
          <p:nvPr/>
        </p:nvSpPr>
        <p:spPr>
          <a:xfrm>
            <a:off x="5214938" y="3625453"/>
            <a:ext cx="3228975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審視評論真實性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7" name="Text 28"/>
          <p:cNvSpPr/>
          <p:nvPr/>
        </p:nvSpPr>
        <p:spPr>
          <a:xfrm>
            <a:off x="5214938" y="3855839"/>
            <a:ext cx="3228975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警惕大量重複、簡短且語法生硬的好評。查看負評中是否有人提到安全疑慮或異常行為。</a:t>
            </a:r>
          </a:p>
        </p:txBody>
      </p:sp>
      <p:pic>
        <p:nvPicPr>
          <p:cNvPr id="39" name="圖形 38" descr="智慧型手機 以實心填滿">
            <a:extLst>
              <a:ext uri="{FF2B5EF4-FFF2-40B4-BE49-F238E27FC236}">
                <a16:creationId xmlns:a16="http://schemas.microsoft.com/office/drawing/2014/main" id="{FFF92783-515A-4C6E-6159-4D5354407A4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8664" y="2745882"/>
            <a:ext cx="169278" cy="16927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388620" y="288786"/>
            <a:ext cx="5574574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什麼是雲端？資料存放的全新維度</a:t>
            </a:r>
            <a:endParaRPr lang="en-US" sz="2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0" y="857250"/>
            <a:ext cx="9144000" cy="1270136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0" y="2120243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8" name="Text 5"/>
          <p:cNvSpPr/>
          <p:nvPr/>
        </p:nvSpPr>
        <p:spPr>
          <a:xfrm>
            <a:off x="388619" y="993798"/>
            <a:ext cx="8402683" cy="1080809"/>
          </a:xfrm>
          <a:prstGeom prst="rect">
            <a:avLst/>
          </a:prstGeom>
          <a:noFill/>
          <a:ln/>
        </p:spPr>
        <p:txBody>
          <a:bodyPr wrap="square" lIns="25514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334155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「</a:t>
            </a:r>
            <a:r>
              <a:rPr lang="en-US" sz="1400" dirty="0" err="1">
                <a:solidFill>
                  <a:srgbClr val="334155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雲端」本質上是將資料存放在服務商的伺服器中。它讓我們能隨時隨地存取，但也意味著安全高度依賴</a:t>
            </a:r>
            <a:r>
              <a:rPr lang="en-US" sz="1400" dirty="0" err="1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「帳號防護」</a:t>
            </a:r>
            <a:r>
              <a:rPr lang="en-US" sz="1400" dirty="0" err="1">
                <a:solidFill>
                  <a:srgbClr val="334155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與</a:t>
            </a:r>
            <a:r>
              <a:rPr lang="en-US" sz="1400" dirty="0" err="1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「分享設定</a:t>
            </a:r>
            <a:r>
              <a:rPr lang="en-US" sz="1400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」</a:t>
            </a:r>
            <a:r>
              <a:rPr lang="en-US" sz="1400" dirty="0">
                <a:solidFill>
                  <a:srgbClr val="334155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。</a:t>
            </a:r>
            <a:br>
              <a:rPr lang="en-US" sz="1400" dirty="0">
                <a:solidFill>
                  <a:srgbClr val="334155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</a:br>
            <a:r>
              <a:rPr lang="zh-TW" altLang="en-US" sz="1400" dirty="0">
                <a:solidFill>
                  <a:srgbClr val="334155"/>
                </a:solidFill>
                <a:latin typeface="Cascadia Mono SemiBold" panose="020B0609020000020004" pitchFamily="49" charset="0"/>
                <a:ea typeface="Cascadia Code SemiBold" panose="020B0609020000020004" pitchFamily="49" charset="0"/>
                <a:cs typeface="Cascadia Mono SemiBold" panose="020B0609020000020004" pitchFamily="49" charset="0"/>
              </a:rPr>
              <a:t>👉 目前常見的雲端服務包括 </a:t>
            </a:r>
            <a:r>
              <a:rPr lang="en-US" altLang="zh-TW" sz="1400" dirty="0">
                <a:solidFill>
                  <a:srgbClr val="334155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AWS</a:t>
            </a:r>
            <a:r>
              <a:rPr lang="zh-TW" altLang="en-US" sz="1400" dirty="0">
                <a:solidFill>
                  <a:srgbClr val="334155"/>
                </a:solidFill>
                <a:latin typeface="Cascadia Mono SemiBold" panose="020B0609020000020004" pitchFamily="49" charset="0"/>
                <a:ea typeface="Cascadia Code SemiBold" panose="020B0609020000020004" pitchFamily="49" charset="0"/>
                <a:cs typeface="Cascadia Mono SemiBold" panose="020B0609020000020004" pitchFamily="49" charset="0"/>
              </a:rPr>
              <a:t>、</a:t>
            </a:r>
            <a:r>
              <a:rPr lang="en-US" altLang="zh-TW" sz="1400" dirty="0">
                <a:solidFill>
                  <a:srgbClr val="334155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Microsoft OneDrive</a:t>
            </a:r>
            <a:r>
              <a:rPr lang="zh-TW" altLang="en-US" sz="1400" dirty="0">
                <a:solidFill>
                  <a:srgbClr val="334155"/>
                </a:solidFill>
                <a:latin typeface="Cascadia Mono SemiBold" panose="020B0609020000020004" pitchFamily="49" charset="0"/>
                <a:ea typeface="Cascadia Code SemiBold" panose="020B0609020000020004" pitchFamily="49" charset="0"/>
                <a:cs typeface="Cascadia Mono SemiBold" panose="020B0609020000020004" pitchFamily="49" charset="0"/>
              </a:rPr>
              <a:t>、</a:t>
            </a:r>
            <a:r>
              <a:rPr lang="en-US" altLang="zh-TW" sz="1400" dirty="0">
                <a:solidFill>
                  <a:srgbClr val="334155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Google </a:t>
            </a:r>
            <a:r>
              <a:rPr lang="zh-TW" altLang="en-US" sz="1400" dirty="0">
                <a:solidFill>
                  <a:srgbClr val="334155"/>
                </a:solidFill>
                <a:latin typeface="Cascadia Mono SemiBold" panose="020B0609020000020004" pitchFamily="49" charset="0"/>
                <a:ea typeface="Cascadia Code SemiBold" panose="020B0609020000020004" pitchFamily="49" charset="0"/>
                <a:cs typeface="Cascadia Mono SemiBold" panose="020B0609020000020004" pitchFamily="49" charset="0"/>
              </a:rPr>
              <a:t>雲端和 </a:t>
            </a:r>
            <a:r>
              <a:rPr lang="en-US" altLang="zh-TW" sz="1400" dirty="0">
                <a:solidFill>
                  <a:srgbClr val="334155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iCloud</a:t>
            </a:r>
            <a:r>
              <a:rPr lang="zh-TW" altLang="en-US" sz="1400" dirty="0">
                <a:solidFill>
                  <a:srgbClr val="334155"/>
                </a:solidFill>
                <a:latin typeface="Cascadia Mono SemiBold" panose="020B0609020000020004" pitchFamily="49" charset="0"/>
                <a:ea typeface="Cascadia Code SemiBold" panose="020B0609020000020004" pitchFamily="49" charset="0"/>
                <a:cs typeface="Cascadia Mono SemiBold" panose="020B0609020000020004" pitchFamily="49" charset="0"/>
              </a:rPr>
              <a:t>，主要用來儲存資料、備份檔案與分享使用。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143631" y="2542337"/>
            <a:ext cx="755976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00" kern="0" spc="2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BENEFIT 01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1271588" y="2723890"/>
            <a:ext cx="500063" cy="500063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11" name="Text 8"/>
          <p:cNvSpPr/>
          <p:nvPr/>
        </p:nvSpPr>
        <p:spPr>
          <a:xfrm>
            <a:off x="944539" y="3402546"/>
            <a:ext cx="1154163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跨裝置存取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285750" y="3736516"/>
            <a:ext cx="2471738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400" dirty="0">
                <a:solidFill>
                  <a:srgbClr val="64748B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無論手機、平板或電腦，只要有網路就能同步存取最新檔案。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4194013" y="2548868"/>
            <a:ext cx="755976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00" kern="0" spc="2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BENEFIT 02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4321969" y="2723890"/>
            <a:ext cx="500063" cy="500063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8238" y="2866765"/>
            <a:ext cx="187523" cy="214313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4110335" y="3402546"/>
            <a:ext cx="923331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資料備份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3336131" y="3736516"/>
            <a:ext cx="2471738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400" dirty="0">
                <a:solidFill>
                  <a:srgbClr val="64748B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不怕硬體損壞或手機遺失，資料安全地儲存在遠端伺服器中。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7244394" y="2548868"/>
            <a:ext cx="755976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00" kern="0" spc="2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BENEFIT 03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9" name="Shape 15"/>
          <p:cNvSpPr/>
          <p:nvPr/>
        </p:nvSpPr>
        <p:spPr>
          <a:xfrm>
            <a:off x="7372350" y="2723890"/>
            <a:ext cx="500063" cy="500063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8436" y="2866765"/>
            <a:ext cx="267891" cy="214313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7160716" y="3402546"/>
            <a:ext cx="923331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多人協作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2" name="Text 17"/>
          <p:cNvSpPr/>
          <p:nvPr/>
        </p:nvSpPr>
        <p:spPr>
          <a:xfrm>
            <a:off x="6386513" y="3736516"/>
            <a:ext cx="2471738" cy="5256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400" dirty="0">
                <a:solidFill>
                  <a:srgbClr val="64748B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支援多人同時編輯同一份文件，大幅提升工作與學習效率。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24" name="圖形 23" descr="電腦 以實心填滿">
            <a:extLst>
              <a:ext uri="{FF2B5EF4-FFF2-40B4-BE49-F238E27FC236}">
                <a16:creationId xmlns:a16="http://schemas.microsoft.com/office/drawing/2014/main" id="{8113C816-7579-1F29-AA0E-B79C322B4D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5478" y="2814828"/>
            <a:ext cx="332281" cy="33228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7171">
              <a:alpha val="5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FEE3E3"/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263426"/>
            <a:ext cx="5220602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手機遺失後的數位斷後 SOP</a:t>
            </a:r>
            <a:endParaRPr lang="en-US" sz="2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857647" y="1571625"/>
            <a:ext cx="285750" cy="285750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8" name="Text 5"/>
          <p:cNvSpPr/>
          <p:nvPr/>
        </p:nvSpPr>
        <p:spPr>
          <a:xfrm>
            <a:off x="917166" y="1629862"/>
            <a:ext cx="166713" cy="1692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01</a:t>
            </a:r>
            <a:endParaRPr lang="en-US" sz="11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072" y="2068116"/>
            <a:ext cx="342900" cy="3429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41449" y="2632472"/>
            <a:ext cx="718145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遠端登出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231871" y="2946797"/>
            <a:ext cx="1537329" cy="9232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立即從電腦端進入社群帳號設定，執行「登出所有目前登入的裝置」。</a:t>
            </a:r>
          </a:p>
        </p:txBody>
      </p:sp>
      <p:sp>
        <p:nvSpPr>
          <p:cNvPr id="13" name="Shape 9"/>
          <p:cNvSpPr/>
          <p:nvPr/>
        </p:nvSpPr>
        <p:spPr>
          <a:xfrm>
            <a:off x="2626836" y="1571625"/>
            <a:ext cx="285750" cy="285750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14" name="Text 10"/>
          <p:cNvSpPr/>
          <p:nvPr/>
        </p:nvSpPr>
        <p:spPr>
          <a:xfrm>
            <a:off x="2686355" y="1629862"/>
            <a:ext cx="166712" cy="1692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02</a:t>
            </a:r>
            <a:endParaRPr lang="en-US" sz="11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8261" y="2068116"/>
            <a:ext cx="342900" cy="34290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2410638" y="2632472"/>
            <a:ext cx="718145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重設密鑰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2001060" y="2946797"/>
            <a:ext cx="1537329" cy="9232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若手機作為 2FA 接收器，需立即重設驗證方式，防止駭客接管帳號。</a:t>
            </a:r>
          </a:p>
        </p:txBody>
      </p:sp>
      <p:sp>
        <p:nvSpPr>
          <p:cNvPr id="19" name="Shape 14"/>
          <p:cNvSpPr/>
          <p:nvPr/>
        </p:nvSpPr>
        <p:spPr>
          <a:xfrm>
            <a:off x="4441746" y="1571625"/>
            <a:ext cx="285750" cy="285750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20" name="Text 15"/>
          <p:cNvSpPr/>
          <p:nvPr/>
        </p:nvSpPr>
        <p:spPr>
          <a:xfrm>
            <a:off x="4501265" y="1629862"/>
            <a:ext cx="166713" cy="1692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03</a:t>
            </a:r>
            <a:endParaRPr lang="en-US" sz="11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6034" y="2068116"/>
            <a:ext cx="257175" cy="3429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4135781" y="2632472"/>
            <a:ext cx="897682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通知電信商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3815971" y="2946797"/>
            <a:ext cx="1537329" cy="686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掛失門號並申請停機，防止駭客透過 SIM 卡接收簡訊驗證碼。</a:t>
            </a:r>
          </a:p>
        </p:txBody>
      </p:sp>
      <p:sp>
        <p:nvSpPr>
          <p:cNvPr id="25" name="Shape 19"/>
          <p:cNvSpPr/>
          <p:nvPr/>
        </p:nvSpPr>
        <p:spPr>
          <a:xfrm>
            <a:off x="6210935" y="1556127"/>
            <a:ext cx="285750" cy="285750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26" name="Text 20"/>
          <p:cNvSpPr/>
          <p:nvPr/>
        </p:nvSpPr>
        <p:spPr>
          <a:xfrm>
            <a:off x="6270454" y="1614364"/>
            <a:ext cx="166713" cy="1692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04</a:t>
            </a:r>
            <a:endParaRPr lang="en-US" sz="11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1334" y="2044869"/>
            <a:ext cx="342900" cy="342900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7653711" y="2632472"/>
            <a:ext cx="718145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公告親友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9" name="Text 22"/>
          <p:cNvSpPr/>
          <p:nvPr/>
        </p:nvSpPr>
        <p:spPr>
          <a:xfrm>
            <a:off x="7316592" y="2936875"/>
            <a:ext cx="1537329" cy="9232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在其他平台告知手機遺失，提醒親友切勿相信來自該門號或帳號的借錢請求。</a:t>
            </a:r>
          </a:p>
        </p:txBody>
      </p:sp>
      <p:sp>
        <p:nvSpPr>
          <p:cNvPr id="30" name="Shape 23"/>
          <p:cNvSpPr/>
          <p:nvPr/>
        </p:nvSpPr>
        <p:spPr>
          <a:xfrm>
            <a:off x="0" y="4607719"/>
            <a:ext cx="9144000" cy="535781"/>
          </a:xfrm>
          <a:prstGeom prst="rect">
            <a:avLst/>
          </a:prstGeom>
          <a:solidFill>
            <a:srgbClr val="F87171">
              <a:alpha val="10000"/>
            </a:srgbClr>
          </a:solidFill>
          <a:ln/>
        </p:spPr>
      </p:sp>
      <p:sp>
        <p:nvSpPr>
          <p:cNvPr id="31" name="Shape 24"/>
          <p:cNvSpPr/>
          <p:nvPr/>
        </p:nvSpPr>
        <p:spPr>
          <a:xfrm>
            <a:off x="0" y="4607719"/>
            <a:ext cx="9144000" cy="7144"/>
          </a:xfrm>
          <a:prstGeom prst="rect">
            <a:avLst/>
          </a:prstGeom>
          <a:solidFill>
            <a:srgbClr val="FEE3E3"/>
          </a:solidFill>
          <a:ln/>
        </p:spPr>
      </p:sp>
      <p:pic>
        <p:nvPicPr>
          <p:cNvPr id="32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793456"/>
            <a:ext cx="171450" cy="171450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885824" y="4801493"/>
            <a:ext cx="6430767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黃金止損期：</a:t>
            </a: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遺失後的 30 分鐘內是防止身分被接管的關鍵，請務必冷靜執行上述步驟。</a:t>
            </a:r>
          </a:p>
        </p:txBody>
      </p:sp>
      <p:sp>
        <p:nvSpPr>
          <p:cNvPr id="2" name="Shape 19">
            <a:extLst>
              <a:ext uri="{FF2B5EF4-FFF2-40B4-BE49-F238E27FC236}">
                <a16:creationId xmlns:a16="http://schemas.microsoft.com/office/drawing/2014/main" id="{B18ECCFF-0583-775E-F949-A65D8703CDD2}"/>
              </a:ext>
            </a:extLst>
          </p:cNvPr>
          <p:cNvSpPr/>
          <p:nvPr/>
        </p:nvSpPr>
        <p:spPr>
          <a:xfrm>
            <a:off x="7859026" y="1567272"/>
            <a:ext cx="285750" cy="285750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34" name="Text 20">
            <a:extLst>
              <a:ext uri="{FF2B5EF4-FFF2-40B4-BE49-F238E27FC236}">
                <a16:creationId xmlns:a16="http://schemas.microsoft.com/office/drawing/2014/main" id="{B7F57BD0-3F14-2A03-6077-BB0ECB27C5A9}"/>
              </a:ext>
            </a:extLst>
          </p:cNvPr>
          <p:cNvSpPr/>
          <p:nvPr/>
        </p:nvSpPr>
        <p:spPr>
          <a:xfrm>
            <a:off x="7918545" y="1625509"/>
            <a:ext cx="166712" cy="1692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05</a:t>
            </a:r>
            <a:endParaRPr lang="en-US" sz="11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5" name="Text 21">
            <a:extLst>
              <a:ext uri="{FF2B5EF4-FFF2-40B4-BE49-F238E27FC236}">
                <a16:creationId xmlns:a16="http://schemas.microsoft.com/office/drawing/2014/main" id="{322C0A76-3E17-B7AD-23AD-0E263EDED60C}"/>
              </a:ext>
            </a:extLst>
          </p:cNvPr>
          <p:cNvSpPr/>
          <p:nvPr/>
        </p:nvSpPr>
        <p:spPr>
          <a:xfrm>
            <a:off x="6188908" y="2618084"/>
            <a:ext cx="450059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zh-TW" alt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報警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6" name="Text 22">
            <a:extLst>
              <a:ext uri="{FF2B5EF4-FFF2-40B4-BE49-F238E27FC236}">
                <a16:creationId xmlns:a16="http://schemas.microsoft.com/office/drawing/2014/main" id="{80A317DC-D5C9-D1C2-86E6-FE76004E888C}"/>
              </a:ext>
            </a:extLst>
          </p:cNvPr>
          <p:cNvSpPr/>
          <p:nvPr/>
        </p:nvSpPr>
        <p:spPr>
          <a:xfrm>
            <a:off x="5574131" y="2935752"/>
            <a:ext cx="1537329" cy="11595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zh-TW" alt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手機遺失後，應立即向警方報案，取得報案證明，以利後續帳號停用、電信補卡及相關財產或個資保護處理。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43" name="圖形 42" descr="客服中心 以實心填滿">
            <a:extLst>
              <a:ext uri="{FF2B5EF4-FFF2-40B4-BE49-F238E27FC236}">
                <a16:creationId xmlns:a16="http://schemas.microsoft.com/office/drawing/2014/main" id="{116F9CE8-6ABB-D1DD-D9B8-A2306892C7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10722" y="1985769"/>
            <a:ext cx="450059" cy="45005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CFC1C701-6894-80B3-9682-3F18D6851D0D}"/>
              </a:ext>
            </a:extLst>
          </p:cNvPr>
          <p:cNvSpPr/>
          <p:nvPr/>
        </p:nvSpPr>
        <p:spPr>
          <a:xfrm>
            <a:off x="407397" y="577666"/>
            <a:ext cx="7824853" cy="999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4000"/>
              </a:lnSpc>
              <a:buNone/>
            </a:pPr>
            <a:r>
              <a:rPr lang="en-US" sz="3300" b="1" kern="0" spc="-1" dirty="0">
                <a:solidFill>
                  <a:srgbClr val="4A0E2E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手機遺失救星：Google「尋找我的裝置」遠端鎖定</a:t>
            </a:r>
            <a:endParaRPr lang="en-US" sz="33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1E5A5362-D048-4CD9-207C-5E4AC70A6513}"/>
              </a:ext>
            </a:extLst>
          </p:cNvPr>
          <p:cNvSpPr/>
          <p:nvPr/>
        </p:nvSpPr>
        <p:spPr>
          <a:xfrm>
            <a:off x="721519" y="2153944"/>
            <a:ext cx="1736457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4A0E2E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遠端鎖定三步驟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3236B5C0-ABC2-D773-E67C-8DDF3AB8256A}"/>
              </a:ext>
            </a:extLst>
          </p:cNvPr>
          <p:cNvSpPr/>
          <p:nvPr/>
        </p:nvSpPr>
        <p:spPr>
          <a:xfrm>
            <a:off x="485775" y="2528991"/>
            <a:ext cx="2666991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A0E2E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1. 登入中心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0B7D286-3561-0207-7019-E36131EC88E3}"/>
              </a:ext>
            </a:extLst>
          </p:cNvPr>
          <p:cNvSpPr/>
          <p:nvPr/>
        </p:nvSpPr>
        <p:spPr>
          <a:xfrm>
            <a:off x="485775" y="2759377"/>
            <a:ext cx="2666991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00808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前往 Google 尋找中心網站或 App，登入綁定的 Google 帳號。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85571555-0039-C677-B24B-62A692D7BE55}"/>
              </a:ext>
            </a:extLst>
          </p:cNvPr>
          <p:cNvSpPr/>
          <p:nvPr/>
        </p:nvSpPr>
        <p:spPr>
          <a:xfrm>
            <a:off x="484537" y="3231822"/>
            <a:ext cx="2666991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A0E2E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2. 確保安全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00046719-33CA-0D8A-E4A5-E507CFEE5235}"/>
              </a:ext>
            </a:extLst>
          </p:cNvPr>
          <p:cNvSpPr/>
          <p:nvPr/>
        </p:nvSpPr>
        <p:spPr>
          <a:xfrm>
            <a:off x="485775" y="3446554"/>
            <a:ext cx="2666991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00808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從裝置清單中選擇遺失的手機，點擊「確保裝置安全」。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3CB6B381-761F-FDE5-DA37-9BD35BD4FCA9}"/>
              </a:ext>
            </a:extLst>
          </p:cNvPr>
          <p:cNvSpPr/>
          <p:nvPr/>
        </p:nvSpPr>
        <p:spPr>
          <a:xfrm>
            <a:off x="484538" y="3923957"/>
            <a:ext cx="2666991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A0E2E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3. 設定資訊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6655AC7A-2474-69A0-05FA-C068DE3FB03C}"/>
              </a:ext>
            </a:extLst>
          </p:cNvPr>
          <p:cNvSpPr/>
          <p:nvPr/>
        </p:nvSpPr>
        <p:spPr>
          <a:xfrm>
            <a:off x="485775" y="4154071"/>
            <a:ext cx="2658836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00808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輸入全新密碼，並選填聯絡電話與歸還訊息。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10" name="Image 2" descr="preencoded.png">
            <a:extLst>
              <a:ext uri="{FF2B5EF4-FFF2-40B4-BE49-F238E27FC236}">
                <a16:creationId xmlns:a16="http://schemas.microsoft.com/office/drawing/2014/main" id="{49EDB245-1178-0DFC-0431-EBB5249B5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834" y="2135345"/>
            <a:ext cx="200025" cy="200025"/>
          </a:xfrm>
          <a:prstGeom prst="rect">
            <a:avLst/>
          </a:prstGeom>
        </p:spPr>
      </p:pic>
      <p:sp>
        <p:nvSpPr>
          <p:cNvPr id="11" name="Text 8">
            <a:extLst>
              <a:ext uri="{FF2B5EF4-FFF2-40B4-BE49-F238E27FC236}">
                <a16:creationId xmlns:a16="http://schemas.microsoft.com/office/drawing/2014/main" id="{1ED09553-375E-C739-8AF6-9FFFA2E4CFC4}"/>
              </a:ext>
            </a:extLst>
          </p:cNvPr>
          <p:cNvSpPr/>
          <p:nvPr/>
        </p:nvSpPr>
        <p:spPr>
          <a:xfrm>
            <a:off x="3600829" y="2124897"/>
            <a:ext cx="1879101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4A0E2E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鎖定後的安全狀態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52170F89-23A0-AD4C-3FC1-7B1818EEA0BC}"/>
              </a:ext>
            </a:extLst>
          </p:cNvPr>
          <p:cNvSpPr/>
          <p:nvPr/>
        </p:nvSpPr>
        <p:spPr>
          <a:xfrm>
            <a:off x="3290897" y="2522876"/>
            <a:ext cx="2666991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A0E2E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螢幕強制阻斷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A2594687-87F7-37C8-FEA1-046B2B9286FD}"/>
              </a:ext>
            </a:extLst>
          </p:cNvPr>
          <p:cNvSpPr/>
          <p:nvPr/>
        </p:nvSpPr>
        <p:spPr>
          <a:xfrm>
            <a:off x="3290896" y="2759377"/>
            <a:ext cx="2666991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00808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立即停用生物辨識，僅能使用新設定的密碼解鎖進入。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3CF2E075-BB2B-A03F-2BBF-090C4BE4EFBE}"/>
              </a:ext>
            </a:extLst>
          </p:cNvPr>
          <p:cNvSpPr/>
          <p:nvPr/>
        </p:nvSpPr>
        <p:spPr>
          <a:xfrm>
            <a:off x="3264727" y="3226251"/>
            <a:ext cx="2666991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A0E2E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自訂聯絡畫面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AA7E39CA-6F08-C93B-120F-F522644701F2}"/>
              </a:ext>
            </a:extLst>
          </p:cNvPr>
          <p:cNvSpPr/>
          <p:nvPr/>
        </p:nvSpPr>
        <p:spPr>
          <a:xfrm>
            <a:off x="3295641" y="3448435"/>
            <a:ext cx="2666991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00808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螢幕僅顯示訊息與撥號鍵，拾獲者無法瀏覽任何隱私資料。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C7F4F0F7-E01E-7834-A30A-7F4FEF0375D5}"/>
              </a:ext>
            </a:extLst>
          </p:cNvPr>
          <p:cNvSpPr/>
          <p:nvPr/>
        </p:nvSpPr>
        <p:spPr>
          <a:xfrm>
            <a:off x="3264727" y="3923957"/>
            <a:ext cx="2666991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A0E2E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持續追蹤定位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620CABC5-2A17-C06E-97CA-1757C387626E}"/>
              </a:ext>
            </a:extLst>
          </p:cNvPr>
          <p:cNvSpPr/>
          <p:nvPr/>
        </p:nvSpPr>
        <p:spPr>
          <a:xfrm>
            <a:off x="3288723" y="4151810"/>
            <a:ext cx="2666991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00808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只要手機連線且未關機，地圖會持續更新裝置最新位置。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26" name="Image 1" descr="preencoded.png">
            <a:extLst>
              <a:ext uri="{FF2B5EF4-FFF2-40B4-BE49-F238E27FC236}">
                <a16:creationId xmlns:a16="http://schemas.microsoft.com/office/drawing/2014/main" id="{60097E8A-1953-233A-7FB9-75F9F53975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2165035"/>
            <a:ext cx="150019" cy="200025"/>
          </a:xfrm>
          <a:prstGeom prst="rect">
            <a:avLst/>
          </a:prstGeom>
        </p:spPr>
      </p:pic>
      <p:grpSp>
        <p:nvGrpSpPr>
          <p:cNvPr id="47" name="群組 46">
            <a:extLst>
              <a:ext uri="{FF2B5EF4-FFF2-40B4-BE49-F238E27FC236}">
                <a16:creationId xmlns:a16="http://schemas.microsoft.com/office/drawing/2014/main" id="{B2B1188B-F789-6CB5-211F-5D6E12CE89D5}"/>
              </a:ext>
            </a:extLst>
          </p:cNvPr>
          <p:cNvGrpSpPr/>
          <p:nvPr/>
        </p:nvGrpSpPr>
        <p:grpSpPr>
          <a:xfrm>
            <a:off x="6200775" y="2261666"/>
            <a:ext cx="2676874" cy="2221159"/>
            <a:chOff x="5920741" y="1942055"/>
            <a:chExt cx="2676874" cy="2221159"/>
          </a:xfrm>
        </p:grpSpPr>
        <p:sp>
          <p:nvSpPr>
            <p:cNvPr id="33" name="矩形: 圓角 32">
              <a:extLst>
                <a:ext uri="{FF2B5EF4-FFF2-40B4-BE49-F238E27FC236}">
                  <a16:creationId xmlns:a16="http://schemas.microsoft.com/office/drawing/2014/main" id="{29310E6D-B8BF-B2C3-F3EA-E16F92861CD6}"/>
                </a:ext>
              </a:extLst>
            </p:cNvPr>
            <p:cNvSpPr/>
            <p:nvPr/>
          </p:nvSpPr>
          <p:spPr>
            <a:xfrm>
              <a:off x="5920741" y="1942055"/>
              <a:ext cx="2676874" cy="2181061"/>
            </a:xfrm>
            <a:prstGeom prst="roundRect">
              <a:avLst/>
            </a:prstGeom>
            <a:solidFill>
              <a:srgbClr val="5516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Text 17">
              <a:extLst>
                <a:ext uri="{FF2B5EF4-FFF2-40B4-BE49-F238E27FC236}">
                  <a16:creationId xmlns:a16="http://schemas.microsoft.com/office/drawing/2014/main" id="{96F50410-E11E-5374-2050-FEFAB5DEAFF9}"/>
                </a:ext>
              </a:extLst>
            </p:cNvPr>
            <p:cNvSpPr/>
            <p:nvPr/>
          </p:nvSpPr>
          <p:spPr>
            <a:xfrm>
              <a:off x="6080796" y="3397452"/>
              <a:ext cx="1077218" cy="21544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>
              <a:spAutoFit/>
            </a:bodyPr>
            <a:lstStyle/>
            <a:p>
              <a:pPr marL="0" indent="0" algn="l">
                <a:buNone/>
              </a:pPr>
              <a:r>
                <a:rPr lang="zh-TW" altLang="en-US" sz="1400" b="1" dirty="0">
                  <a:solidFill>
                    <a:schemeClr val="bg1"/>
                  </a:solidFill>
                  <a:latin typeface="Cascadia Mono SemiBold" panose="020B0609020000020004" pitchFamily="49" charset="0"/>
                  <a:ea typeface="Cascadia Mono SemiBold" panose="020B0609020000020004" pitchFamily="49" charset="0"/>
                  <a:cs typeface="Cascadia Mono SemiBold" panose="020B0609020000020004" pitchFamily="49" charset="0"/>
                </a:rPr>
                <a:t>移除帳號授權</a:t>
              </a:r>
              <a:endParaRPr lang="en-US" sz="1400" b="1" dirty="0">
                <a:solidFill>
                  <a:schemeClr val="bg1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endParaRPr>
            </a:p>
          </p:txBody>
        </p:sp>
        <p:sp>
          <p:nvSpPr>
            <p:cNvPr id="20" name="Text 20">
              <a:extLst>
                <a:ext uri="{FF2B5EF4-FFF2-40B4-BE49-F238E27FC236}">
                  <a16:creationId xmlns:a16="http://schemas.microsoft.com/office/drawing/2014/main" id="{A63C6A31-B6F5-D045-D46F-D0E00EBA8981}"/>
                </a:ext>
              </a:extLst>
            </p:cNvPr>
            <p:cNvSpPr/>
            <p:nvPr/>
          </p:nvSpPr>
          <p:spPr>
            <a:xfrm>
              <a:off x="6492474" y="2116450"/>
              <a:ext cx="1149284" cy="2154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 algn="l">
                <a:buNone/>
              </a:pPr>
              <a:r>
                <a:rPr lang="zh-TW" altLang="en-US" sz="1400" b="1" dirty="0">
                  <a:solidFill>
                    <a:schemeClr val="bg1"/>
                  </a:solidFill>
                  <a:latin typeface="Cascadia Mono SemiBold" panose="020B0609020000020004" pitchFamily="49" charset="0"/>
                  <a:ea typeface="Cascadia Mono SemiBold" panose="020B0609020000020004" pitchFamily="49" charset="0"/>
                  <a:cs typeface="Cascadia Mono SemiBold" panose="020B0609020000020004" pitchFamily="49" charset="0"/>
                </a:rPr>
                <a:t>安全應變建議</a:t>
              </a:r>
              <a:endParaRPr lang="en-US" sz="1400" b="1" dirty="0">
                <a:solidFill>
                  <a:schemeClr val="bg1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endParaRPr>
            </a:p>
          </p:txBody>
        </p:sp>
        <p:sp>
          <p:nvSpPr>
            <p:cNvPr id="24" name="Text 26">
              <a:extLst>
                <a:ext uri="{FF2B5EF4-FFF2-40B4-BE49-F238E27FC236}">
                  <a16:creationId xmlns:a16="http://schemas.microsoft.com/office/drawing/2014/main" id="{312B50F2-1851-40EE-46D1-4328A8E63836}"/>
                </a:ext>
              </a:extLst>
            </p:cNvPr>
            <p:cNvSpPr/>
            <p:nvPr/>
          </p:nvSpPr>
          <p:spPr>
            <a:xfrm>
              <a:off x="6105507" y="2796037"/>
              <a:ext cx="2381268" cy="55399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FFFFFF">
                      <a:alpha val="90000"/>
                    </a:srgbClr>
                  </a:solidFill>
                  <a:latin typeface="Cascadia Mono SemiBold" panose="020B0609020000020004" pitchFamily="49" charset="0"/>
                  <a:ea typeface="Cascadia Mono SemiBold" panose="020B0609020000020004" pitchFamily="49" charset="0"/>
                  <a:cs typeface="Cascadia Mono SemiBold" panose="020B0609020000020004" pitchFamily="49" charset="0"/>
                </a:rPr>
                <a:t>若確認無法找回，執行「清除裝置資料」以防個資外洩（執行後將無法再定位）。</a:t>
              </a:r>
              <a:endParaRPr lang="en-US" sz="1200" b="1" dirty="0"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endParaRPr>
            </a:p>
          </p:txBody>
        </p:sp>
        <p:sp>
          <p:nvSpPr>
            <p:cNvPr id="25" name="Text 31">
              <a:extLst>
                <a:ext uri="{FF2B5EF4-FFF2-40B4-BE49-F238E27FC236}">
                  <a16:creationId xmlns:a16="http://schemas.microsoft.com/office/drawing/2014/main" id="{5371AE32-F01E-F57E-D2E7-2D30AEF98451}"/>
                </a:ext>
              </a:extLst>
            </p:cNvPr>
            <p:cNvSpPr/>
            <p:nvPr/>
          </p:nvSpPr>
          <p:spPr>
            <a:xfrm>
              <a:off x="6072234" y="3609216"/>
              <a:ext cx="2381269" cy="55399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FFFFFF">
                      <a:alpha val="90000"/>
                    </a:srgbClr>
                  </a:solidFill>
                  <a:latin typeface="Cascadia Mono SemiBold" panose="020B0609020000020004" pitchFamily="49" charset="0"/>
                  <a:ea typeface="Cascadia Mono SemiBold" panose="020B0609020000020004" pitchFamily="49" charset="0"/>
                  <a:cs typeface="Cascadia Mono SemiBold" panose="020B0609020000020004" pitchFamily="49" charset="0"/>
                </a:rPr>
                <a:t>前往帳戶設定將裝置「登出」，</a:t>
              </a:r>
              <a:r>
                <a:rPr lang="en-US" sz="1200" b="1" dirty="0" err="1">
                  <a:solidFill>
                    <a:srgbClr val="FFFFFF">
                      <a:alpha val="90000"/>
                    </a:srgbClr>
                  </a:solidFill>
                  <a:latin typeface="Cascadia Mono SemiBold" panose="020B0609020000020004" pitchFamily="49" charset="0"/>
                  <a:ea typeface="Cascadia Mono SemiBold" panose="020B0609020000020004" pitchFamily="49" charset="0"/>
                  <a:cs typeface="Cascadia Mono SemiBold" panose="020B0609020000020004" pitchFamily="49" charset="0"/>
                </a:rPr>
                <a:t>切斷對雲端、相簿、Gmail的存取權</a:t>
              </a:r>
              <a:r>
                <a:rPr lang="en-US" sz="1200" b="1" dirty="0">
                  <a:solidFill>
                    <a:srgbClr val="FFFFFF">
                      <a:alpha val="90000"/>
                    </a:srgbClr>
                  </a:solidFill>
                  <a:latin typeface="Cascadia Mono SemiBold" panose="020B0609020000020004" pitchFamily="49" charset="0"/>
                  <a:ea typeface="Cascadia Mono SemiBold" panose="020B0609020000020004" pitchFamily="49" charset="0"/>
                  <a:cs typeface="Cascadia Mono SemiBold" panose="020B0609020000020004" pitchFamily="49" charset="0"/>
                </a:rPr>
                <a:t>。</a:t>
              </a:r>
              <a:endParaRPr lang="en-US" sz="1200" b="1" dirty="0"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endParaRPr>
            </a:p>
          </p:txBody>
        </p:sp>
        <p:pic>
          <p:nvPicPr>
            <p:cNvPr id="34" name="Image 3" descr="preencoded.png">
              <a:extLst>
                <a:ext uri="{FF2B5EF4-FFF2-40B4-BE49-F238E27FC236}">
                  <a16:creationId xmlns:a16="http://schemas.microsoft.com/office/drawing/2014/main" id="{EF6D07F2-3721-8C69-0034-C467A39CB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00775" y="2124331"/>
              <a:ext cx="209419" cy="209419"/>
            </a:xfrm>
            <a:prstGeom prst="rect">
              <a:avLst/>
            </a:prstGeom>
          </p:spPr>
        </p:pic>
        <p:sp>
          <p:nvSpPr>
            <p:cNvPr id="44" name="Text 24">
              <a:extLst>
                <a:ext uri="{FF2B5EF4-FFF2-40B4-BE49-F238E27FC236}">
                  <a16:creationId xmlns:a16="http://schemas.microsoft.com/office/drawing/2014/main" id="{A4AD1C21-5C22-DB55-1857-37A1A519A823}"/>
                </a:ext>
              </a:extLst>
            </p:cNvPr>
            <p:cNvSpPr/>
            <p:nvPr/>
          </p:nvSpPr>
          <p:spPr>
            <a:xfrm>
              <a:off x="6080796" y="2574249"/>
              <a:ext cx="1365413" cy="2154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 algn="l">
                <a:buNone/>
              </a:pPr>
              <a:r>
                <a:rPr lang="zh-TW" altLang="en-US" sz="1400" b="1" dirty="0">
                  <a:solidFill>
                    <a:srgbClr val="FFFFFF"/>
                  </a:solidFill>
                  <a:latin typeface="Cascadia Mono SemiBold" panose="020B0609020000020004" pitchFamily="49" charset="0"/>
                  <a:ea typeface="Cascadia Mono SemiBold" panose="020B0609020000020004" pitchFamily="49" charset="0"/>
                  <a:cs typeface="Cascadia Mono SemiBold" panose="020B0609020000020004" pitchFamily="49" charset="0"/>
                </a:rPr>
                <a:t>遠端清除資料</a:t>
              </a:r>
              <a:endParaRPr lang="en-US" sz="1400" dirty="0"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endParaRPr>
            </a:p>
          </p:txBody>
        </p:sp>
        <p:cxnSp>
          <p:nvCxnSpPr>
            <p:cNvPr id="46" name="直線接點 45">
              <a:extLst>
                <a:ext uri="{FF2B5EF4-FFF2-40B4-BE49-F238E27FC236}">
                  <a16:creationId xmlns:a16="http://schemas.microsoft.com/office/drawing/2014/main" id="{14EF4A3B-1052-536C-3CB7-4FE3E0DD234F}"/>
                </a:ext>
              </a:extLst>
            </p:cNvPr>
            <p:cNvCxnSpPr/>
            <p:nvPr/>
          </p:nvCxnSpPr>
          <p:spPr>
            <a:xfrm>
              <a:off x="6148527" y="2410777"/>
              <a:ext cx="2252728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326546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5875" y="542032"/>
            <a:ext cx="6572250" cy="5539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3600" b="1" kern="0" spc="-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聰明使用，</a:t>
            </a:r>
            <a:r>
              <a:rPr lang="en-US" sz="3600" b="1" kern="0" spc="-1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安全互動</a:t>
            </a:r>
            <a:endParaRPr lang="en-US" sz="3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1285875" y="1551087"/>
            <a:ext cx="2000250" cy="1880592"/>
          </a:xfrm>
          <a:prstGeom prst="rect">
            <a:avLst/>
          </a:prstGeom>
          <a:solidFill>
            <a:srgbClr val="FFFFFF">
              <a:alpha val="3000"/>
            </a:srgbClr>
          </a:solidFill>
          <a:ln w="9144">
            <a:solidFill>
              <a:srgbClr val="FFFFFF">
                <a:alpha val="10000"/>
              </a:srgbClr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981" y="1868984"/>
            <a:ext cx="300038" cy="3429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080816" y="2433340"/>
            <a:ext cx="41037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6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懷疑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1428750" y="2788741"/>
            <a:ext cx="1714500" cy="686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對所有突如其來的訊息保持警覺，不輕易點擊連結。</a:t>
            </a:r>
          </a:p>
        </p:txBody>
      </p:sp>
      <p:sp>
        <p:nvSpPr>
          <p:cNvPr id="8" name="Shape 4"/>
          <p:cNvSpPr/>
          <p:nvPr/>
        </p:nvSpPr>
        <p:spPr>
          <a:xfrm>
            <a:off x="3571875" y="1551087"/>
            <a:ext cx="2000250" cy="1880592"/>
          </a:xfrm>
          <a:prstGeom prst="rect">
            <a:avLst/>
          </a:prstGeom>
          <a:solidFill>
            <a:srgbClr val="FFFFFF">
              <a:alpha val="3000"/>
            </a:srgbClr>
          </a:solidFill>
          <a:ln w="9144">
            <a:solidFill>
              <a:srgbClr val="FFFFFF">
                <a:alpha val="10000"/>
              </a:srgbClr>
            </a:solidFill>
            <a:prstDash val="solid"/>
          </a:ln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0550" y="1868984"/>
            <a:ext cx="342900" cy="34290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366816" y="2433340"/>
            <a:ext cx="41037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6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設定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3714750" y="2788741"/>
            <a:ext cx="1714500" cy="450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善用隱私設定，主動過濾威脅，拿回數位主導權。</a:t>
            </a:r>
          </a:p>
        </p:txBody>
      </p:sp>
      <p:sp>
        <p:nvSpPr>
          <p:cNvPr id="12" name="Shape 7"/>
          <p:cNvSpPr/>
          <p:nvPr/>
        </p:nvSpPr>
        <p:spPr>
          <a:xfrm>
            <a:off x="5857875" y="1551087"/>
            <a:ext cx="2000250" cy="1880592"/>
          </a:xfrm>
          <a:prstGeom prst="rect">
            <a:avLst/>
          </a:prstGeom>
          <a:solidFill>
            <a:srgbClr val="FFFFFF">
              <a:alpha val="3000"/>
            </a:srgbClr>
          </a:solidFill>
          <a:ln w="9144">
            <a:solidFill>
              <a:srgbClr val="FFFFFF">
                <a:alpha val="10000"/>
              </a:srgbClr>
            </a:solidFill>
            <a:prstDash val="solid"/>
          </a:ln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9413" y="1876127"/>
            <a:ext cx="257175" cy="34290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652816" y="2440484"/>
            <a:ext cx="41037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6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更新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5" name="Text 9"/>
          <p:cNvSpPr/>
          <p:nvPr/>
        </p:nvSpPr>
        <p:spPr>
          <a:xfrm>
            <a:off x="6000750" y="2795885"/>
            <a:ext cx="1714500" cy="450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讓社群與系統軟體隨時維持在最新安全版本。</a:t>
            </a:r>
          </a:p>
        </p:txBody>
      </p:sp>
      <p:sp>
        <p:nvSpPr>
          <p:cNvPr id="16" name="Shape 10"/>
          <p:cNvSpPr/>
          <p:nvPr/>
        </p:nvSpPr>
        <p:spPr>
          <a:xfrm>
            <a:off x="2666740" y="3996035"/>
            <a:ext cx="3810493" cy="598289"/>
          </a:xfrm>
          <a:prstGeom prst="rect">
            <a:avLst/>
          </a:prstGeom>
          <a:solidFill>
            <a:srgbClr val="10B981">
              <a:alpha val="10000"/>
            </a:srgbClr>
          </a:solidFill>
          <a:ln w="9144">
            <a:solidFill>
              <a:srgbClr val="10B981"/>
            </a:solidFill>
            <a:prstDash val="solid"/>
          </a:ln>
        </p:spPr>
      </p:sp>
      <p:sp>
        <p:nvSpPr>
          <p:cNvPr id="17" name="Text 11"/>
          <p:cNvSpPr/>
          <p:nvPr/>
        </p:nvSpPr>
        <p:spPr>
          <a:xfrm>
            <a:off x="2464272" y="3996035"/>
            <a:ext cx="4319848" cy="644792"/>
          </a:xfrm>
          <a:prstGeom prst="rect">
            <a:avLst/>
          </a:prstGeom>
          <a:noFill/>
          <a:ln/>
        </p:spPr>
        <p:txBody>
          <a:bodyPr wrap="square" lIns="510286" tIns="212598" rIns="510286" bIns="212598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kern="0" spc="2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資安意識不能忘，守護隱私從現在開始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885453" cy="400110"/>
          </a:xfrm>
          <a:prstGeom prst="rect">
            <a:avLst/>
          </a:prstGeom>
          <a:solidFill>
            <a:srgbClr val="1A4B8C"/>
          </a:solidFill>
        </p:spPr>
        <p:txBody>
          <a:bodyPr wrap="none">
            <a:spAutoFit/>
          </a:bodyPr>
          <a:lstStyle/>
          <a:p>
            <a:pPr algn="l"/>
            <a:r>
              <a:rPr sz="2000" b="1" dirty="0">
                <a:solidFill>
                  <a:srgbClr val="FFFFFF"/>
                </a:solidFill>
              </a:rPr>
              <a:t>   2  </a:t>
            </a:r>
            <a:r>
              <a:rPr sz="2000" b="1" dirty="0" err="1">
                <a:solidFill>
                  <a:srgbClr val="FFFFFF"/>
                </a:solidFill>
              </a:rPr>
              <a:t>練習與複習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861805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dirty="0">
                <a:solidFill>
                  <a:srgbClr val="1A237E"/>
                </a:solidFill>
              </a:rPr>
              <a:t>Q1.  </a:t>
            </a:r>
            <a:r>
              <a:rPr sz="1500" b="1" dirty="0" err="1">
                <a:solidFill>
                  <a:srgbClr val="1A237E"/>
                </a:solidFill>
              </a:rPr>
              <a:t>手機遺失後，前</a:t>
            </a:r>
            <a:r>
              <a:rPr sz="1500" b="1" dirty="0">
                <a:solidFill>
                  <a:srgbClr val="1A237E"/>
                </a:solidFill>
              </a:rPr>
              <a:t> 30 </a:t>
            </a:r>
            <a:r>
              <a:rPr sz="1500" b="1" dirty="0" err="1">
                <a:solidFill>
                  <a:srgbClr val="1A237E"/>
                </a:solidFill>
              </a:rPr>
              <a:t>分鐘最優先要做的第一件事是</a:t>
            </a:r>
            <a:r>
              <a:rPr sz="15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00" y="1221805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A. 立刻去電信門市補辦手機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491805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1B5E20"/>
                </a:solidFill>
              </a:rPr>
              <a:t>✓  B. </a:t>
            </a:r>
            <a:r>
              <a:rPr sz="1300" b="1" dirty="0" err="1">
                <a:solidFill>
                  <a:srgbClr val="1B5E20"/>
                </a:solidFill>
              </a:rPr>
              <a:t>從其他安全裝置遠端登出帳號，並通知電信商停用門號</a:t>
            </a:r>
            <a:endParaRPr sz="1300" b="1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1761805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C. 在社群上發文找手機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00" y="2031805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D. 等待手機沒電後再處理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2321805"/>
            <a:ext cx="8024000" cy="260000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 dirty="0" err="1">
                <a:solidFill>
                  <a:srgbClr val="4E342E"/>
                </a:solidFill>
              </a:rPr>
              <a:t>解析：前</a:t>
            </a:r>
            <a:r>
              <a:rPr sz="1200" i="1" dirty="0">
                <a:solidFill>
                  <a:srgbClr val="4E342E"/>
                </a:solidFill>
              </a:rPr>
              <a:t> 30 </a:t>
            </a:r>
            <a:r>
              <a:rPr sz="1200" i="1" dirty="0" err="1">
                <a:solidFill>
                  <a:srgbClr val="4E342E"/>
                </a:solidFill>
              </a:rPr>
              <a:t>分鐘是黃金止損期。先切斷數位身份的風險（遠端登出、停用門號</a:t>
            </a:r>
            <a:r>
              <a:rPr sz="1200" i="1" dirty="0">
                <a:solidFill>
                  <a:srgbClr val="4E342E"/>
                </a:solidFill>
              </a:rPr>
              <a:t>），</a:t>
            </a:r>
            <a:r>
              <a:rPr sz="1200" i="1" dirty="0" err="1">
                <a:solidFill>
                  <a:srgbClr val="4E342E"/>
                </a:solidFill>
              </a:rPr>
              <a:t>比找到手機本身更重要</a:t>
            </a:r>
            <a:r>
              <a:rPr sz="12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2701805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dirty="0">
                <a:solidFill>
                  <a:srgbClr val="1A237E"/>
                </a:solidFill>
              </a:rPr>
              <a:t>Q2.  LINE </a:t>
            </a:r>
            <a:r>
              <a:rPr sz="1500" b="1" dirty="0" err="1">
                <a:solidFill>
                  <a:srgbClr val="1A237E"/>
                </a:solidFill>
              </a:rPr>
              <a:t>的「Letter</a:t>
            </a:r>
            <a:r>
              <a:rPr sz="1500" b="1" dirty="0">
                <a:solidFill>
                  <a:srgbClr val="1A237E"/>
                </a:solidFill>
              </a:rPr>
              <a:t> </a:t>
            </a:r>
            <a:r>
              <a:rPr sz="1500" b="1" dirty="0" err="1">
                <a:solidFill>
                  <a:srgbClr val="1A237E"/>
                </a:solidFill>
              </a:rPr>
              <a:t>Sealing」功能的主要作用是</a:t>
            </a:r>
            <a:r>
              <a:rPr sz="15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00" y="3061805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A. 阻擋非好友傳來的訊息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00" y="3331805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1B5E20"/>
                </a:solidFill>
              </a:rPr>
              <a:t>✓  B. </a:t>
            </a:r>
            <a:r>
              <a:rPr sz="1300" b="1" dirty="0" err="1">
                <a:solidFill>
                  <a:srgbClr val="1B5E20"/>
                </a:solidFill>
              </a:rPr>
              <a:t>啟用端對端加密，確保對話內容不被伺服器讀取</a:t>
            </a:r>
            <a:endParaRPr sz="1300" b="1" dirty="0">
              <a:solidFill>
                <a:srgbClr val="1B5E2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0000" y="3601805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C. 讓訊息在 24 小時後自動刪除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00" y="3871805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D. 防止對方截圖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00" y="4161805"/>
            <a:ext cx="8024000" cy="260000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 dirty="0" err="1">
                <a:solidFill>
                  <a:srgbClr val="4E342E"/>
                </a:solidFill>
              </a:rPr>
              <a:t>解析：Letter</a:t>
            </a:r>
            <a:r>
              <a:rPr sz="1200" i="1" dirty="0">
                <a:solidFill>
                  <a:srgbClr val="4E342E"/>
                </a:solidFill>
              </a:rPr>
              <a:t> Sealing 是端對端加密（E2EE），</a:t>
            </a:r>
            <a:r>
              <a:rPr sz="1200" i="1" dirty="0" err="1">
                <a:solidFill>
                  <a:srgbClr val="4E342E"/>
                </a:solidFill>
              </a:rPr>
              <a:t>即使</a:t>
            </a:r>
            <a:r>
              <a:rPr sz="1200" i="1" dirty="0">
                <a:solidFill>
                  <a:srgbClr val="4E342E"/>
                </a:solidFill>
              </a:rPr>
              <a:t> LINE </a:t>
            </a:r>
            <a:r>
              <a:rPr sz="1200" i="1" dirty="0" err="1">
                <a:solidFill>
                  <a:srgbClr val="4E342E"/>
                </a:solidFill>
              </a:rPr>
              <a:t>伺服器被入侵，對話內容也無法被讀取</a:t>
            </a:r>
            <a:r>
              <a:rPr sz="12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883500"/>
            <a:ext cx="9144000" cy="26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000">
                <a:solidFill>
                  <a:srgbClr val="757575"/>
                </a:solidFill>
              </a:rPr>
              <a:t>數位生活中的資安自我保護　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428875" y="428625"/>
            <a:ext cx="4286250" cy="4286250"/>
          </a:xfrm>
          <a:prstGeom prst="ellipse">
            <a:avLst/>
          </a:prstGeom>
          <a:solidFill>
            <a:srgbClr val="000000">
              <a:alpha val="0"/>
            </a:srgbClr>
          </a:solidFill>
          <a:ln w="18288">
            <a:solidFill>
              <a:srgbClr val="22D3EE">
                <a:alpha val="10000"/>
              </a:srgbClr>
            </a:solidFill>
            <a:prstDash val="solid"/>
          </a:ln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1371600" y="1028700"/>
            <a:ext cx="171450" cy="171450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8079581" y="3686175"/>
            <a:ext cx="150019" cy="171450"/>
          </a:xfrm>
          <a:prstGeom prst="rect">
            <a:avLst/>
          </a:prstGeom>
        </p:spPr>
      </p:pic>
      <p:sp>
        <p:nvSpPr>
          <p:cNvPr id="6" name="Shape 1"/>
          <p:cNvSpPr/>
          <p:nvPr/>
        </p:nvSpPr>
        <p:spPr>
          <a:xfrm>
            <a:off x="1564481" y="966918"/>
            <a:ext cx="6015038" cy="3209665"/>
          </a:xfrm>
          <a:prstGeom prst="rect">
            <a:avLst/>
          </a:prstGeom>
          <a:solidFill>
            <a:srgbClr val="0F172A">
              <a:alpha val="60000"/>
            </a:srgbClr>
          </a:solidFill>
          <a:ln w="9144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7" name="Text 2"/>
          <p:cNvSpPr/>
          <p:nvPr/>
        </p:nvSpPr>
        <p:spPr>
          <a:xfrm>
            <a:off x="2286000" y="2055012"/>
            <a:ext cx="4572000" cy="123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800" kern="0" spc="4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MODULE 07 — THE FINAL CHAPTER</a:t>
            </a:r>
            <a:endParaRPr lang="en-US" sz="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8" name="Text 3"/>
          <p:cNvSpPr/>
          <p:nvPr/>
        </p:nvSpPr>
        <p:spPr>
          <a:xfrm>
            <a:off x="2286000" y="2304685"/>
            <a:ext cx="4572000" cy="4875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88000"/>
              </a:lnSpc>
              <a:buNone/>
            </a:pPr>
            <a:r>
              <a:rPr lang="en-US" sz="3600" b="1" dirty="0" err="1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資安意識總結</a:t>
            </a:r>
            <a:r>
              <a:rPr lang="en-US" sz="3600" b="1" dirty="0" err="1">
                <a:solidFill>
                  <a:srgbClr val="F8FAFC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與實</a:t>
            </a:r>
            <a:r>
              <a:rPr lang="zh-TW" altLang="en-US" sz="3600" b="1" dirty="0">
                <a:solidFill>
                  <a:srgbClr val="F8FAFC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操</a:t>
            </a:r>
            <a:endParaRPr lang="en-US" sz="3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2286000" y="3349693"/>
            <a:ext cx="4933406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從「知道」到「做到」：建立堅不可摧的數位防禦心態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5881" y="1998464"/>
            <a:ext cx="89297" cy="142875"/>
          </a:xfrm>
          <a:prstGeom prst="rect">
            <a:avLst/>
          </a:prstGeom>
        </p:spPr>
      </p:pic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5" y="1769864"/>
            <a:ext cx="285750" cy="228600"/>
          </a:xfrm>
          <a:prstGeom prst="rect">
            <a:avLst/>
          </a:prstGeom>
        </p:spPr>
      </p:pic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8140" y="1998464"/>
            <a:ext cx="89297" cy="142875"/>
          </a:xfrm>
          <a:prstGeom prst="rect">
            <a:avLst/>
          </a:prstGeom>
        </p:spPr>
      </p:pic>
      <p:sp>
        <p:nvSpPr>
          <p:cNvPr id="26" name="Text 2">
            <a:extLst>
              <a:ext uri="{FF2B5EF4-FFF2-40B4-BE49-F238E27FC236}">
                <a16:creationId xmlns:a16="http://schemas.microsoft.com/office/drawing/2014/main" id="{96891FE0-F9FB-2396-4036-289F869D5F5A}"/>
              </a:ext>
            </a:extLst>
          </p:cNvPr>
          <p:cNvSpPr/>
          <p:nvPr/>
        </p:nvSpPr>
        <p:spPr>
          <a:xfrm>
            <a:off x="571499" y="263426"/>
            <a:ext cx="655428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資安不是技術問題，而是「習慣」與「素養」</a:t>
            </a:r>
            <a:endParaRPr lang="en-US" sz="2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07460D50-4314-71FD-9EDF-9E9D0A06BB18}"/>
              </a:ext>
            </a:extLst>
          </p:cNvPr>
          <p:cNvGrpSpPr/>
          <p:nvPr/>
        </p:nvGrpSpPr>
        <p:grpSpPr>
          <a:xfrm>
            <a:off x="1519219" y="1571625"/>
            <a:ext cx="571500" cy="571500"/>
            <a:chOff x="1519219" y="1571625"/>
            <a:chExt cx="571500" cy="571500"/>
          </a:xfrm>
        </p:grpSpPr>
        <p:sp>
          <p:nvSpPr>
            <p:cNvPr id="27" name="Shape 4">
              <a:extLst>
                <a:ext uri="{FF2B5EF4-FFF2-40B4-BE49-F238E27FC236}">
                  <a16:creationId xmlns:a16="http://schemas.microsoft.com/office/drawing/2014/main" id="{F06A8FE4-C74B-F648-4E6B-A0C44CCA1678}"/>
                </a:ext>
              </a:extLst>
            </p:cNvPr>
            <p:cNvSpPr/>
            <p:nvPr/>
          </p:nvSpPr>
          <p:spPr>
            <a:xfrm>
              <a:off x="1519219" y="1571625"/>
              <a:ext cx="571500" cy="571500"/>
            </a:xfrm>
            <a:prstGeom prst="ellipse">
              <a:avLst/>
            </a:prstGeom>
            <a:solidFill>
              <a:srgbClr val="22D3EE">
                <a:alpha val="10000"/>
              </a:srgbClr>
            </a:solidFill>
            <a:ln w="9144">
              <a:solidFill>
                <a:srgbClr val="22D3EE">
                  <a:alpha val="30000"/>
                </a:srgbClr>
              </a:solidFill>
              <a:prstDash val="solid"/>
            </a:ln>
          </p:spPr>
        </p:sp>
        <p:pic>
          <p:nvPicPr>
            <p:cNvPr id="28" name="Image 1" descr="preencoded.png">
              <a:extLst>
                <a:ext uri="{FF2B5EF4-FFF2-40B4-BE49-F238E27FC236}">
                  <a16:creationId xmlns:a16="http://schemas.microsoft.com/office/drawing/2014/main" id="{9D2A44BF-F623-7555-B445-B357A2758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88218" y="1743075"/>
              <a:ext cx="285750" cy="228600"/>
            </a:xfrm>
            <a:prstGeom prst="rect">
              <a:avLst/>
            </a:prstGeom>
          </p:spPr>
        </p:pic>
      </p:grpSp>
      <p:sp>
        <p:nvSpPr>
          <p:cNvPr id="29" name="Text 6">
            <a:extLst>
              <a:ext uri="{FF2B5EF4-FFF2-40B4-BE49-F238E27FC236}">
                <a16:creationId xmlns:a16="http://schemas.microsoft.com/office/drawing/2014/main" id="{1385B750-B07C-8067-AAF6-492BAEEA3E40}"/>
              </a:ext>
            </a:extLst>
          </p:cNvPr>
          <p:cNvSpPr/>
          <p:nvPr/>
        </p:nvSpPr>
        <p:spPr>
          <a:xfrm>
            <a:off x="857250" y="2441377"/>
            <a:ext cx="1895466" cy="16287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最強大的加密技術也無法防禦自願提供的密碼。大多數資安事件並非系統被攻破，而是使用者被「誘導」或「疏忽」。</a:t>
            </a:r>
          </a:p>
        </p:txBody>
      </p:sp>
      <p:sp>
        <p:nvSpPr>
          <p:cNvPr id="30" name="Text 7">
            <a:extLst>
              <a:ext uri="{FF2B5EF4-FFF2-40B4-BE49-F238E27FC236}">
                <a16:creationId xmlns:a16="http://schemas.microsoft.com/office/drawing/2014/main" id="{3B7A5981-9647-4793-1820-6A99E89D9DBF}"/>
              </a:ext>
            </a:extLst>
          </p:cNvPr>
          <p:cNvSpPr/>
          <p:nvPr/>
        </p:nvSpPr>
        <p:spPr>
          <a:xfrm>
            <a:off x="857250" y="3989784"/>
            <a:ext cx="1895466" cy="541046"/>
          </a:xfrm>
          <a:prstGeom prst="rect">
            <a:avLst/>
          </a:prstGeom>
          <a:noFill/>
          <a:ln/>
        </p:spPr>
        <p:txBody>
          <a:bodyPr wrap="square" lIns="0" tIns="170053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「人」是防禦鏈中最脆弱也最關鍵的一環。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1" name="Shape 9">
            <a:extLst>
              <a:ext uri="{FF2B5EF4-FFF2-40B4-BE49-F238E27FC236}">
                <a16:creationId xmlns:a16="http://schemas.microsoft.com/office/drawing/2014/main" id="{530EE9EC-10E0-749E-3A9F-746E1D41CF1F}"/>
              </a:ext>
            </a:extLst>
          </p:cNvPr>
          <p:cNvSpPr/>
          <p:nvPr/>
        </p:nvSpPr>
        <p:spPr>
          <a:xfrm>
            <a:off x="4279106" y="1571625"/>
            <a:ext cx="571500" cy="571500"/>
          </a:xfrm>
          <a:prstGeom prst="ellipse">
            <a:avLst/>
          </a:prstGeom>
          <a:solidFill>
            <a:srgbClr val="22D3EE">
              <a:alpha val="10000"/>
            </a:srgbClr>
          </a:solidFill>
          <a:ln w="9144">
            <a:solidFill>
              <a:srgbClr val="22D3EE">
                <a:alpha val="30000"/>
              </a:srgbClr>
            </a:solidFill>
            <a:prstDash val="solid"/>
          </a:ln>
        </p:spPr>
      </p:sp>
      <p:sp>
        <p:nvSpPr>
          <p:cNvPr id="32" name="Text 11">
            <a:extLst>
              <a:ext uri="{FF2B5EF4-FFF2-40B4-BE49-F238E27FC236}">
                <a16:creationId xmlns:a16="http://schemas.microsoft.com/office/drawing/2014/main" id="{441D78D1-E651-9F94-9FEE-24A758C4492D}"/>
              </a:ext>
            </a:extLst>
          </p:cNvPr>
          <p:cNvSpPr/>
          <p:nvPr/>
        </p:nvSpPr>
        <p:spPr>
          <a:xfrm>
            <a:off x="3614738" y="2441377"/>
            <a:ext cx="1900238" cy="1352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資安沒有「一勞永逸」的設定。駭客技術不斷演進，防護心態必須與時俱進，隨時保持警覺並定期審查設定。</a:t>
            </a:r>
          </a:p>
        </p:txBody>
      </p:sp>
      <p:sp>
        <p:nvSpPr>
          <p:cNvPr id="33" name="Text 12">
            <a:extLst>
              <a:ext uri="{FF2B5EF4-FFF2-40B4-BE49-F238E27FC236}">
                <a16:creationId xmlns:a16="http://schemas.microsoft.com/office/drawing/2014/main" id="{1F82B65E-5864-67E6-74FD-A6577487F603}"/>
              </a:ext>
            </a:extLst>
          </p:cNvPr>
          <p:cNvSpPr/>
          <p:nvPr/>
        </p:nvSpPr>
        <p:spPr>
          <a:xfrm>
            <a:off x="3914774" y="3989784"/>
            <a:ext cx="1300163" cy="541046"/>
          </a:xfrm>
          <a:prstGeom prst="rect">
            <a:avLst/>
          </a:prstGeom>
          <a:noFill/>
          <a:ln/>
        </p:spPr>
        <p:txBody>
          <a:bodyPr wrap="square" lIns="0" tIns="170053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資安是一場永無止盡的賽跑。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7305BBB0-8363-7367-3D25-50602E2ACD6B}"/>
              </a:ext>
            </a:extLst>
          </p:cNvPr>
          <p:cNvGrpSpPr/>
          <p:nvPr/>
        </p:nvGrpSpPr>
        <p:grpSpPr>
          <a:xfrm>
            <a:off x="7048509" y="1571625"/>
            <a:ext cx="571500" cy="571500"/>
            <a:chOff x="7048509" y="1571625"/>
            <a:chExt cx="571500" cy="571500"/>
          </a:xfrm>
        </p:grpSpPr>
        <p:sp>
          <p:nvSpPr>
            <p:cNvPr id="35" name="Shape 14">
              <a:extLst>
                <a:ext uri="{FF2B5EF4-FFF2-40B4-BE49-F238E27FC236}">
                  <a16:creationId xmlns:a16="http://schemas.microsoft.com/office/drawing/2014/main" id="{4AF0A308-8599-C6B7-FC84-83520BA03AAA}"/>
                </a:ext>
              </a:extLst>
            </p:cNvPr>
            <p:cNvSpPr/>
            <p:nvPr/>
          </p:nvSpPr>
          <p:spPr>
            <a:xfrm>
              <a:off x="7048509" y="1571625"/>
              <a:ext cx="571500" cy="571500"/>
            </a:xfrm>
            <a:prstGeom prst="ellipse">
              <a:avLst/>
            </a:prstGeom>
            <a:solidFill>
              <a:srgbClr val="22D3EE">
                <a:alpha val="10000"/>
              </a:srgbClr>
            </a:solidFill>
            <a:ln w="9144">
              <a:solidFill>
                <a:srgbClr val="22D3EE">
                  <a:alpha val="30000"/>
                </a:srgbClr>
              </a:solidFill>
              <a:prstDash val="solid"/>
            </a:ln>
          </p:spPr>
        </p:sp>
        <p:pic>
          <p:nvPicPr>
            <p:cNvPr id="36" name="Image 2" descr="preencoded.png">
              <a:extLst>
                <a:ext uri="{FF2B5EF4-FFF2-40B4-BE49-F238E27FC236}">
                  <a16:creationId xmlns:a16="http://schemas.microsoft.com/office/drawing/2014/main" id="{9A2684E1-A423-9640-9B9C-CF3D8FC39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91384" y="1743075"/>
              <a:ext cx="285750" cy="228600"/>
            </a:xfrm>
            <a:prstGeom prst="rect">
              <a:avLst/>
            </a:prstGeom>
          </p:spPr>
        </p:pic>
      </p:grpSp>
      <p:sp>
        <p:nvSpPr>
          <p:cNvPr id="37" name="Text 16">
            <a:extLst>
              <a:ext uri="{FF2B5EF4-FFF2-40B4-BE49-F238E27FC236}">
                <a16:creationId xmlns:a16="http://schemas.microsoft.com/office/drawing/2014/main" id="{8DCA3500-91BC-DEC3-9B6C-E9260C95BD8A}"/>
              </a:ext>
            </a:extLst>
          </p:cNvPr>
          <p:cNvSpPr/>
          <p:nvPr/>
        </p:nvSpPr>
        <p:spPr>
          <a:xfrm>
            <a:off x="6381769" y="2441377"/>
            <a:ext cx="1905009" cy="1352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在便利性與安全性之間取得平衡。了解風險的存在，並在享受數位服務時，主動採取必要的防護措施。</a:t>
            </a:r>
          </a:p>
        </p:txBody>
      </p:sp>
      <p:sp>
        <p:nvSpPr>
          <p:cNvPr id="38" name="Text 17">
            <a:extLst>
              <a:ext uri="{FF2B5EF4-FFF2-40B4-BE49-F238E27FC236}">
                <a16:creationId xmlns:a16="http://schemas.microsoft.com/office/drawing/2014/main" id="{7A85286D-5A7E-77A2-8E28-EE34857CDCA6}"/>
              </a:ext>
            </a:extLst>
          </p:cNvPr>
          <p:cNvSpPr/>
          <p:nvPr/>
        </p:nvSpPr>
        <p:spPr>
          <a:xfrm>
            <a:off x="6634171" y="3989784"/>
            <a:ext cx="1400175" cy="541046"/>
          </a:xfrm>
          <a:prstGeom prst="rect">
            <a:avLst/>
          </a:prstGeom>
          <a:noFill/>
          <a:ln/>
        </p:spPr>
        <p:txBody>
          <a:bodyPr wrap="square" lIns="0" tIns="170053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安全，是享受數位便利的前提。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42" name="圖形 41" descr="工具 以實心填滿">
            <a:extLst>
              <a:ext uri="{FF2B5EF4-FFF2-40B4-BE49-F238E27FC236}">
                <a16:creationId xmlns:a16="http://schemas.microsoft.com/office/drawing/2014/main" id="{70E287E8-8F25-469F-D859-F1E5FDEE53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89120" y="1697559"/>
            <a:ext cx="365760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8969" y="3087590"/>
            <a:ext cx="89297" cy="142875"/>
          </a:xfrm>
          <a:prstGeom prst="rect">
            <a:avLst/>
          </a:prstGeom>
        </p:spPr>
      </p:pic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6451" y="3029214"/>
            <a:ext cx="89297" cy="142875"/>
          </a:xfrm>
          <a:prstGeom prst="rect">
            <a:avLst/>
          </a:prstGeom>
        </p:spPr>
      </p:pic>
      <p:sp>
        <p:nvSpPr>
          <p:cNvPr id="19" name="Text 2">
            <a:extLst>
              <a:ext uri="{FF2B5EF4-FFF2-40B4-BE49-F238E27FC236}">
                <a16:creationId xmlns:a16="http://schemas.microsoft.com/office/drawing/2014/main" id="{80B168DB-4B7C-C9F5-B695-158F926B5894}"/>
              </a:ext>
            </a:extLst>
          </p:cNvPr>
          <p:cNvSpPr/>
          <p:nvPr/>
        </p:nvSpPr>
        <p:spPr>
          <a:xfrm>
            <a:off x="571499" y="263426"/>
            <a:ext cx="5907677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建立全方位的防禦體系：四大支柱總回顧</a:t>
            </a:r>
            <a:endParaRPr lang="en-US" sz="2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0" name="Shape 3">
            <a:extLst>
              <a:ext uri="{FF2B5EF4-FFF2-40B4-BE49-F238E27FC236}">
                <a16:creationId xmlns:a16="http://schemas.microsoft.com/office/drawing/2014/main" id="{570C049B-6B30-11D1-3B83-E25035FC6727}"/>
              </a:ext>
            </a:extLst>
          </p:cNvPr>
          <p:cNvSpPr/>
          <p:nvPr/>
        </p:nvSpPr>
        <p:spPr>
          <a:xfrm>
            <a:off x="3482145" y="2114847"/>
            <a:ext cx="1928813" cy="1919882"/>
          </a:xfrm>
          <a:prstGeom prst="ellipse">
            <a:avLst/>
          </a:prstGeom>
          <a:solidFill>
            <a:srgbClr val="22D3EE">
              <a:alpha val="5000"/>
            </a:srgbClr>
          </a:solidFill>
          <a:ln w="18288">
            <a:solidFill>
              <a:srgbClr val="22D3EE"/>
            </a:solidFill>
            <a:prstDash val="solid"/>
          </a:ln>
        </p:spPr>
      </p:sp>
      <p:sp>
        <p:nvSpPr>
          <p:cNvPr id="21" name="Text 5">
            <a:extLst>
              <a:ext uri="{FF2B5EF4-FFF2-40B4-BE49-F238E27FC236}">
                <a16:creationId xmlns:a16="http://schemas.microsoft.com/office/drawing/2014/main" id="{3FFD1F66-83D9-1209-ABA7-A4B6345B1E82}"/>
              </a:ext>
            </a:extLst>
          </p:cNvPr>
          <p:cNvSpPr/>
          <p:nvPr/>
        </p:nvSpPr>
        <p:spPr>
          <a:xfrm>
            <a:off x="1250156" y="1464469"/>
            <a:ext cx="820738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帳號管理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FE5B0202-A839-A9A6-637D-DF9211CA0361}"/>
              </a:ext>
            </a:extLst>
          </p:cNvPr>
          <p:cNvSpPr/>
          <p:nvPr/>
        </p:nvSpPr>
        <p:spPr>
          <a:xfrm>
            <a:off x="1250156" y="1759148"/>
            <a:ext cx="1928813" cy="184666"/>
          </a:xfrm>
          <a:prstGeom prst="rect">
            <a:avLst/>
          </a:prstGeom>
          <a:noFill/>
          <a:ln/>
        </p:spPr>
        <p:txBody>
          <a:bodyPr wrap="square" lIns="127508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密碼長度優於複雜度</a:t>
            </a:r>
          </a:p>
        </p:txBody>
      </p:sp>
      <p:sp>
        <p:nvSpPr>
          <p:cNvPr id="23" name="Shape 8">
            <a:extLst>
              <a:ext uri="{FF2B5EF4-FFF2-40B4-BE49-F238E27FC236}">
                <a16:creationId xmlns:a16="http://schemas.microsoft.com/office/drawing/2014/main" id="{A1EA48AA-7112-BAE6-D6B3-2DF0C4A5BA21}"/>
              </a:ext>
            </a:extLst>
          </p:cNvPr>
          <p:cNvSpPr/>
          <p:nvPr/>
        </p:nvSpPr>
        <p:spPr>
          <a:xfrm>
            <a:off x="1250156" y="2010966"/>
            <a:ext cx="42863" cy="42863"/>
          </a:xfrm>
          <a:prstGeom prst="ellipse">
            <a:avLst/>
          </a:prstGeom>
          <a:solidFill>
            <a:srgbClr val="D946EF"/>
          </a:solidFill>
          <a:ln/>
        </p:spPr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AF0F079D-FFD6-700F-E677-CA8CA703ADA0}"/>
              </a:ext>
            </a:extLst>
          </p:cNvPr>
          <p:cNvSpPr/>
          <p:nvPr/>
        </p:nvSpPr>
        <p:spPr>
          <a:xfrm>
            <a:off x="1250156" y="1960959"/>
            <a:ext cx="1928813" cy="369332"/>
          </a:xfrm>
          <a:prstGeom prst="rect">
            <a:avLst/>
          </a:prstGeom>
          <a:noFill/>
          <a:ln/>
        </p:spPr>
        <p:txBody>
          <a:bodyPr wrap="square" lIns="127508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全面啟用 2FA 二階段驗證</a:t>
            </a:r>
          </a:p>
        </p:txBody>
      </p:sp>
      <p:sp>
        <p:nvSpPr>
          <p:cNvPr id="25" name="Text 11">
            <a:extLst>
              <a:ext uri="{FF2B5EF4-FFF2-40B4-BE49-F238E27FC236}">
                <a16:creationId xmlns:a16="http://schemas.microsoft.com/office/drawing/2014/main" id="{DF2700C4-D138-2195-B144-D418570DC7FE}"/>
              </a:ext>
            </a:extLst>
          </p:cNvPr>
          <p:cNvSpPr/>
          <p:nvPr/>
        </p:nvSpPr>
        <p:spPr>
          <a:xfrm>
            <a:off x="1250156" y="2162770"/>
            <a:ext cx="1928813" cy="184666"/>
          </a:xfrm>
          <a:prstGeom prst="rect">
            <a:avLst/>
          </a:prstGeom>
          <a:noFill/>
          <a:ln/>
        </p:spPr>
        <p:txBody>
          <a:bodyPr wrap="square" lIns="127508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定期審核第三方應用授權</a:t>
            </a:r>
          </a:p>
        </p:txBody>
      </p:sp>
      <p:sp>
        <p:nvSpPr>
          <p:cNvPr id="34" name="Text 13">
            <a:extLst>
              <a:ext uri="{FF2B5EF4-FFF2-40B4-BE49-F238E27FC236}">
                <a16:creationId xmlns:a16="http://schemas.microsoft.com/office/drawing/2014/main" id="{F125D33A-6D29-4FD2-7EC4-D5DDC5CBECD1}"/>
              </a:ext>
            </a:extLst>
          </p:cNvPr>
          <p:cNvSpPr/>
          <p:nvPr/>
        </p:nvSpPr>
        <p:spPr>
          <a:xfrm>
            <a:off x="5897474" y="1528810"/>
            <a:ext cx="820738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社交防範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41" name="Text 15">
            <a:extLst>
              <a:ext uri="{FF2B5EF4-FFF2-40B4-BE49-F238E27FC236}">
                <a16:creationId xmlns:a16="http://schemas.microsoft.com/office/drawing/2014/main" id="{C28049D1-8DC1-3982-BF5C-62EED895CB1E}"/>
              </a:ext>
            </a:extLst>
          </p:cNvPr>
          <p:cNvSpPr/>
          <p:nvPr/>
        </p:nvSpPr>
        <p:spPr>
          <a:xfrm>
            <a:off x="5965031" y="1759148"/>
            <a:ext cx="1928813" cy="184666"/>
          </a:xfrm>
          <a:prstGeom prst="rect">
            <a:avLst/>
          </a:prstGeom>
          <a:noFill/>
          <a:ln/>
        </p:spPr>
        <p:txBody>
          <a:bodyPr wrap="square" lIns="127508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識破釣魚郵件與假網站</a:t>
            </a:r>
          </a:p>
        </p:txBody>
      </p:sp>
      <p:sp>
        <p:nvSpPr>
          <p:cNvPr id="43" name="Text 17">
            <a:extLst>
              <a:ext uri="{FF2B5EF4-FFF2-40B4-BE49-F238E27FC236}">
                <a16:creationId xmlns:a16="http://schemas.microsoft.com/office/drawing/2014/main" id="{0D60E506-EB2E-2F4E-7E98-73E65ED2BB70}"/>
              </a:ext>
            </a:extLst>
          </p:cNvPr>
          <p:cNvSpPr/>
          <p:nvPr/>
        </p:nvSpPr>
        <p:spPr>
          <a:xfrm>
            <a:off x="5965031" y="1960959"/>
            <a:ext cx="1928813" cy="369332"/>
          </a:xfrm>
          <a:prstGeom prst="rect">
            <a:avLst/>
          </a:prstGeom>
          <a:noFill/>
          <a:ln/>
        </p:spPr>
        <p:txBody>
          <a:bodyPr wrap="square" lIns="127508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建立「不點、不給」心理防火牆</a:t>
            </a:r>
          </a:p>
        </p:txBody>
      </p:sp>
      <p:sp>
        <p:nvSpPr>
          <p:cNvPr id="44" name="Text 19">
            <a:extLst>
              <a:ext uri="{FF2B5EF4-FFF2-40B4-BE49-F238E27FC236}">
                <a16:creationId xmlns:a16="http://schemas.microsoft.com/office/drawing/2014/main" id="{A7D1A7C7-6F1C-1368-2DC3-FA14C2F2AC24}"/>
              </a:ext>
            </a:extLst>
          </p:cNvPr>
          <p:cNvSpPr/>
          <p:nvPr/>
        </p:nvSpPr>
        <p:spPr>
          <a:xfrm>
            <a:off x="5965031" y="2162770"/>
            <a:ext cx="1928813" cy="369332"/>
          </a:xfrm>
          <a:prstGeom prst="rect">
            <a:avLst/>
          </a:prstGeom>
          <a:noFill/>
          <a:ln/>
        </p:spPr>
        <p:txBody>
          <a:bodyPr wrap="square" lIns="127508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警惕 AI 深度偽造詐騙手法</a:t>
            </a:r>
          </a:p>
        </p:txBody>
      </p:sp>
      <p:sp>
        <p:nvSpPr>
          <p:cNvPr id="45" name="Text 21">
            <a:extLst>
              <a:ext uri="{FF2B5EF4-FFF2-40B4-BE49-F238E27FC236}">
                <a16:creationId xmlns:a16="http://schemas.microsoft.com/office/drawing/2014/main" id="{61005004-580F-CA7C-2E5A-BC7587BAAF65}"/>
              </a:ext>
            </a:extLst>
          </p:cNvPr>
          <p:cNvSpPr/>
          <p:nvPr/>
        </p:nvSpPr>
        <p:spPr>
          <a:xfrm>
            <a:off x="1202703" y="3663054"/>
            <a:ext cx="820738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裝置加固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46" name="Text 23">
            <a:extLst>
              <a:ext uri="{FF2B5EF4-FFF2-40B4-BE49-F238E27FC236}">
                <a16:creationId xmlns:a16="http://schemas.microsoft.com/office/drawing/2014/main" id="{A0A41077-B0AF-F184-93FA-05DECAF9E9F1}"/>
              </a:ext>
            </a:extLst>
          </p:cNvPr>
          <p:cNvSpPr/>
          <p:nvPr/>
        </p:nvSpPr>
        <p:spPr>
          <a:xfrm>
            <a:off x="1250156" y="3930848"/>
            <a:ext cx="1928813" cy="184666"/>
          </a:xfrm>
          <a:prstGeom prst="rect">
            <a:avLst/>
          </a:prstGeom>
          <a:noFill/>
          <a:ln/>
        </p:spPr>
        <p:txBody>
          <a:bodyPr wrap="square" lIns="127508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系統與軟體維持最新版本</a:t>
            </a:r>
          </a:p>
        </p:txBody>
      </p:sp>
      <p:sp>
        <p:nvSpPr>
          <p:cNvPr id="47" name="Text 25">
            <a:extLst>
              <a:ext uri="{FF2B5EF4-FFF2-40B4-BE49-F238E27FC236}">
                <a16:creationId xmlns:a16="http://schemas.microsoft.com/office/drawing/2014/main" id="{4E8B7392-FD3A-77D2-9195-B247B393CD4C}"/>
              </a:ext>
            </a:extLst>
          </p:cNvPr>
          <p:cNvSpPr/>
          <p:nvPr/>
        </p:nvSpPr>
        <p:spPr>
          <a:xfrm>
            <a:off x="1250156" y="4132659"/>
            <a:ext cx="1928813" cy="184666"/>
          </a:xfrm>
          <a:prstGeom prst="rect">
            <a:avLst/>
          </a:prstGeom>
          <a:noFill/>
          <a:ln/>
        </p:spPr>
        <p:txBody>
          <a:bodyPr wrap="square" lIns="127508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僅從官方商店獲取軟體</a:t>
            </a:r>
          </a:p>
        </p:txBody>
      </p:sp>
      <p:sp>
        <p:nvSpPr>
          <p:cNvPr id="48" name="Text 27">
            <a:extLst>
              <a:ext uri="{FF2B5EF4-FFF2-40B4-BE49-F238E27FC236}">
                <a16:creationId xmlns:a16="http://schemas.microsoft.com/office/drawing/2014/main" id="{DBCE1B8D-F5E2-C549-3106-5080C41C226E}"/>
              </a:ext>
            </a:extLst>
          </p:cNvPr>
          <p:cNvSpPr/>
          <p:nvPr/>
        </p:nvSpPr>
        <p:spPr>
          <a:xfrm>
            <a:off x="1250156" y="4334470"/>
            <a:ext cx="1928813" cy="369332"/>
          </a:xfrm>
          <a:prstGeom prst="rect">
            <a:avLst/>
          </a:prstGeom>
          <a:noFill/>
          <a:ln/>
        </p:spPr>
        <p:txBody>
          <a:bodyPr wrap="square" lIns="127508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螢幕鎖定與生物辨識標配化</a:t>
            </a:r>
          </a:p>
        </p:txBody>
      </p:sp>
      <p:sp>
        <p:nvSpPr>
          <p:cNvPr id="49" name="Text 29">
            <a:extLst>
              <a:ext uri="{FF2B5EF4-FFF2-40B4-BE49-F238E27FC236}">
                <a16:creationId xmlns:a16="http://schemas.microsoft.com/office/drawing/2014/main" id="{993C690F-9476-853C-9EC5-64593EE6BC8A}"/>
              </a:ext>
            </a:extLst>
          </p:cNvPr>
          <p:cNvSpPr/>
          <p:nvPr/>
        </p:nvSpPr>
        <p:spPr>
          <a:xfrm>
            <a:off x="5897474" y="3636169"/>
            <a:ext cx="820738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雲端隱私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50" name="Text 31">
            <a:extLst>
              <a:ext uri="{FF2B5EF4-FFF2-40B4-BE49-F238E27FC236}">
                <a16:creationId xmlns:a16="http://schemas.microsoft.com/office/drawing/2014/main" id="{7939E77F-DA42-C3EB-5C2C-D685C01F8CC4}"/>
              </a:ext>
            </a:extLst>
          </p:cNvPr>
          <p:cNvSpPr/>
          <p:nvPr/>
        </p:nvSpPr>
        <p:spPr>
          <a:xfrm>
            <a:off x="5965031" y="3930848"/>
            <a:ext cx="1928813" cy="184666"/>
          </a:xfrm>
          <a:prstGeom prst="rect">
            <a:avLst/>
          </a:prstGeom>
          <a:noFill/>
          <a:ln/>
        </p:spPr>
        <p:txBody>
          <a:bodyPr wrap="square" lIns="127508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貫徹最小權限分享原則</a:t>
            </a:r>
          </a:p>
        </p:txBody>
      </p:sp>
      <p:sp>
        <p:nvSpPr>
          <p:cNvPr id="51" name="Text 33">
            <a:extLst>
              <a:ext uri="{FF2B5EF4-FFF2-40B4-BE49-F238E27FC236}">
                <a16:creationId xmlns:a16="http://schemas.microsoft.com/office/drawing/2014/main" id="{541597B1-AFB3-8A1A-0AB3-399872C2E4B4}"/>
              </a:ext>
            </a:extLst>
          </p:cNvPr>
          <p:cNvSpPr/>
          <p:nvPr/>
        </p:nvSpPr>
        <p:spPr>
          <a:xfrm>
            <a:off x="5965031" y="4132659"/>
            <a:ext cx="1928813" cy="184666"/>
          </a:xfrm>
          <a:prstGeom prst="rect">
            <a:avLst/>
          </a:prstGeom>
          <a:noFill/>
          <a:ln/>
        </p:spPr>
        <p:txBody>
          <a:bodyPr wrap="square" lIns="127508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關閉敏感資料自動同步</a:t>
            </a:r>
          </a:p>
        </p:txBody>
      </p:sp>
      <p:sp>
        <p:nvSpPr>
          <p:cNvPr id="52" name="Text 35">
            <a:extLst>
              <a:ext uri="{FF2B5EF4-FFF2-40B4-BE49-F238E27FC236}">
                <a16:creationId xmlns:a16="http://schemas.microsoft.com/office/drawing/2014/main" id="{6E717732-9B11-59B1-7904-652C2F39EF48}"/>
              </a:ext>
            </a:extLst>
          </p:cNvPr>
          <p:cNvSpPr/>
          <p:nvPr/>
        </p:nvSpPr>
        <p:spPr>
          <a:xfrm>
            <a:off x="5965031" y="4334470"/>
            <a:ext cx="1928813" cy="184666"/>
          </a:xfrm>
          <a:prstGeom prst="rect">
            <a:avLst/>
          </a:prstGeom>
          <a:noFill/>
          <a:ln/>
        </p:spPr>
        <p:txBody>
          <a:bodyPr wrap="square" lIns="127508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定期清理過期雲端備份</a:t>
            </a:r>
          </a:p>
        </p:txBody>
      </p:sp>
      <p:pic>
        <p:nvPicPr>
          <p:cNvPr id="53" name="Image 1" descr="preencoded.png">
            <a:extLst>
              <a:ext uri="{FF2B5EF4-FFF2-40B4-BE49-F238E27FC236}">
                <a16:creationId xmlns:a16="http://schemas.microsoft.com/office/drawing/2014/main" id="{B71F0B2E-7FD7-8D1C-2A7B-14E646B01CA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931817" y="2486522"/>
            <a:ext cx="1029467" cy="1176532"/>
          </a:xfrm>
          <a:prstGeom prst="rect">
            <a:avLst/>
          </a:prstGeom>
          <a:ln>
            <a:noFill/>
          </a:ln>
        </p:spPr>
      </p:pic>
      <p:sp>
        <p:nvSpPr>
          <p:cNvPr id="64" name="Shape 6">
            <a:extLst>
              <a:ext uri="{FF2B5EF4-FFF2-40B4-BE49-F238E27FC236}">
                <a16:creationId xmlns:a16="http://schemas.microsoft.com/office/drawing/2014/main" id="{90076D15-E57E-7C04-1BE8-86D88F89D87E}"/>
              </a:ext>
            </a:extLst>
          </p:cNvPr>
          <p:cNvSpPr/>
          <p:nvPr/>
        </p:nvSpPr>
        <p:spPr>
          <a:xfrm>
            <a:off x="1250156" y="1809155"/>
            <a:ext cx="42863" cy="42863"/>
          </a:xfrm>
          <a:prstGeom prst="ellipse">
            <a:avLst/>
          </a:prstGeom>
          <a:solidFill>
            <a:srgbClr val="D946EF"/>
          </a:solidFill>
          <a:ln/>
        </p:spPr>
      </p:sp>
      <p:sp>
        <p:nvSpPr>
          <p:cNvPr id="65" name="Shape 10">
            <a:extLst>
              <a:ext uri="{FF2B5EF4-FFF2-40B4-BE49-F238E27FC236}">
                <a16:creationId xmlns:a16="http://schemas.microsoft.com/office/drawing/2014/main" id="{12066E54-30B2-2978-5E13-0113BE8B58C2}"/>
              </a:ext>
            </a:extLst>
          </p:cNvPr>
          <p:cNvSpPr/>
          <p:nvPr/>
        </p:nvSpPr>
        <p:spPr>
          <a:xfrm>
            <a:off x="1250156" y="2212777"/>
            <a:ext cx="42863" cy="42863"/>
          </a:xfrm>
          <a:prstGeom prst="ellipse">
            <a:avLst/>
          </a:prstGeom>
          <a:solidFill>
            <a:srgbClr val="D946EF"/>
          </a:solidFill>
          <a:ln/>
        </p:spPr>
      </p:sp>
      <p:sp>
        <p:nvSpPr>
          <p:cNvPr id="66" name="Shape 14">
            <a:extLst>
              <a:ext uri="{FF2B5EF4-FFF2-40B4-BE49-F238E27FC236}">
                <a16:creationId xmlns:a16="http://schemas.microsoft.com/office/drawing/2014/main" id="{7F9177D3-3F55-F8A6-634F-412E8D830B6D}"/>
              </a:ext>
            </a:extLst>
          </p:cNvPr>
          <p:cNvSpPr/>
          <p:nvPr/>
        </p:nvSpPr>
        <p:spPr>
          <a:xfrm>
            <a:off x="5965031" y="1809155"/>
            <a:ext cx="42863" cy="42863"/>
          </a:xfrm>
          <a:prstGeom prst="ellipse">
            <a:avLst/>
          </a:prstGeom>
          <a:solidFill>
            <a:srgbClr val="D946EF"/>
          </a:solidFill>
          <a:ln/>
        </p:spPr>
      </p:sp>
      <p:sp>
        <p:nvSpPr>
          <p:cNvPr id="67" name="Shape 18">
            <a:extLst>
              <a:ext uri="{FF2B5EF4-FFF2-40B4-BE49-F238E27FC236}">
                <a16:creationId xmlns:a16="http://schemas.microsoft.com/office/drawing/2014/main" id="{0D608207-4A2B-E85A-76CF-6C792BBE8D99}"/>
              </a:ext>
            </a:extLst>
          </p:cNvPr>
          <p:cNvSpPr/>
          <p:nvPr/>
        </p:nvSpPr>
        <p:spPr>
          <a:xfrm>
            <a:off x="5965031" y="2212777"/>
            <a:ext cx="42863" cy="42863"/>
          </a:xfrm>
          <a:prstGeom prst="ellipse">
            <a:avLst/>
          </a:prstGeom>
          <a:solidFill>
            <a:srgbClr val="D946EF"/>
          </a:solidFill>
          <a:ln/>
        </p:spPr>
      </p:sp>
      <p:sp>
        <p:nvSpPr>
          <p:cNvPr id="68" name="Shape 22">
            <a:extLst>
              <a:ext uri="{FF2B5EF4-FFF2-40B4-BE49-F238E27FC236}">
                <a16:creationId xmlns:a16="http://schemas.microsoft.com/office/drawing/2014/main" id="{A51D42B8-5DCF-F598-2C99-68F68705F75B}"/>
              </a:ext>
            </a:extLst>
          </p:cNvPr>
          <p:cNvSpPr/>
          <p:nvPr/>
        </p:nvSpPr>
        <p:spPr>
          <a:xfrm>
            <a:off x="1250156" y="3980855"/>
            <a:ext cx="42863" cy="42863"/>
          </a:xfrm>
          <a:prstGeom prst="ellipse">
            <a:avLst/>
          </a:prstGeom>
          <a:solidFill>
            <a:srgbClr val="D946EF"/>
          </a:solidFill>
          <a:ln/>
        </p:spPr>
      </p:sp>
      <p:sp>
        <p:nvSpPr>
          <p:cNvPr id="69" name="Shape 26">
            <a:extLst>
              <a:ext uri="{FF2B5EF4-FFF2-40B4-BE49-F238E27FC236}">
                <a16:creationId xmlns:a16="http://schemas.microsoft.com/office/drawing/2014/main" id="{30892648-59B3-B350-7EF5-20CAEA1685B0}"/>
              </a:ext>
            </a:extLst>
          </p:cNvPr>
          <p:cNvSpPr/>
          <p:nvPr/>
        </p:nvSpPr>
        <p:spPr>
          <a:xfrm>
            <a:off x="1250156" y="4384477"/>
            <a:ext cx="42863" cy="42863"/>
          </a:xfrm>
          <a:prstGeom prst="ellipse">
            <a:avLst/>
          </a:prstGeom>
          <a:solidFill>
            <a:srgbClr val="D946EF"/>
          </a:solidFill>
          <a:ln/>
        </p:spPr>
      </p:sp>
      <p:sp>
        <p:nvSpPr>
          <p:cNvPr id="70" name="Shape 30">
            <a:extLst>
              <a:ext uri="{FF2B5EF4-FFF2-40B4-BE49-F238E27FC236}">
                <a16:creationId xmlns:a16="http://schemas.microsoft.com/office/drawing/2014/main" id="{570D7A9F-908C-DBA0-7443-7F6A7A016E11}"/>
              </a:ext>
            </a:extLst>
          </p:cNvPr>
          <p:cNvSpPr/>
          <p:nvPr/>
        </p:nvSpPr>
        <p:spPr>
          <a:xfrm>
            <a:off x="5965031" y="3980855"/>
            <a:ext cx="42863" cy="42863"/>
          </a:xfrm>
          <a:prstGeom prst="ellipse">
            <a:avLst/>
          </a:prstGeom>
          <a:solidFill>
            <a:srgbClr val="D946EF"/>
          </a:solidFill>
          <a:ln/>
        </p:spPr>
      </p:sp>
      <p:sp>
        <p:nvSpPr>
          <p:cNvPr id="71" name="Shape 34">
            <a:extLst>
              <a:ext uri="{FF2B5EF4-FFF2-40B4-BE49-F238E27FC236}">
                <a16:creationId xmlns:a16="http://schemas.microsoft.com/office/drawing/2014/main" id="{BFD79C0F-C8F7-ACD5-B087-8A54E94C8F27}"/>
              </a:ext>
            </a:extLst>
          </p:cNvPr>
          <p:cNvSpPr/>
          <p:nvPr/>
        </p:nvSpPr>
        <p:spPr>
          <a:xfrm>
            <a:off x="5965031" y="4384477"/>
            <a:ext cx="42863" cy="42863"/>
          </a:xfrm>
          <a:prstGeom prst="ellipse">
            <a:avLst/>
          </a:prstGeom>
          <a:solidFill>
            <a:srgbClr val="D946EF"/>
          </a:solidFill>
          <a:ln/>
        </p:spPr>
      </p:sp>
      <p:sp>
        <p:nvSpPr>
          <p:cNvPr id="72" name="Shape 26">
            <a:extLst>
              <a:ext uri="{FF2B5EF4-FFF2-40B4-BE49-F238E27FC236}">
                <a16:creationId xmlns:a16="http://schemas.microsoft.com/office/drawing/2014/main" id="{0C0AEBB3-07D4-DAD5-CFEF-B5C8B1ABF96A}"/>
              </a:ext>
            </a:extLst>
          </p:cNvPr>
          <p:cNvSpPr/>
          <p:nvPr/>
        </p:nvSpPr>
        <p:spPr>
          <a:xfrm>
            <a:off x="1252333" y="4197243"/>
            <a:ext cx="42863" cy="42863"/>
          </a:xfrm>
          <a:prstGeom prst="ellipse">
            <a:avLst/>
          </a:prstGeom>
          <a:solidFill>
            <a:srgbClr val="D946EF"/>
          </a:solidFill>
          <a:ln/>
        </p:spPr>
      </p:sp>
      <p:sp>
        <p:nvSpPr>
          <p:cNvPr id="73" name="Shape 16">
            <a:extLst>
              <a:ext uri="{FF2B5EF4-FFF2-40B4-BE49-F238E27FC236}">
                <a16:creationId xmlns:a16="http://schemas.microsoft.com/office/drawing/2014/main" id="{5F2D4728-B32E-9524-D82B-B74BA5D14CCC}"/>
              </a:ext>
            </a:extLst>
          </p:cNvPr>
          <p:cNvSpPr/>
          <p:nvPr/>
        </p:nvSpPr>
        <p:spPr>
          <a:xfrm>
            <a:off x="5965031" y="2010966"/>
            <a:ext cx="42863" cy="42863"/>
          </a:xfrm>
          <a:prstGeom prst="ellipse">
            <a:avLst/>
          </a:prstGeom>
          <a:solidFill>
            <a:srgbClr val="D946EF"/>
          </a:solidFill>
          <a:ln/>
        </p:spPr>
      </p:sp>
      <p:sp>
        <p:nvSpPr>
          <p:cNvPr id="74" name="Shape 32">
            <a:extLst>
              <a:ext uri="{FF2B5EF4-FFF2-40B4-BE49-F238E27FC236}">
                <a16:creationId xmlns:a16="http://schemas.microsoft.com/office/drawing/2014/main" id="{7D5A2A36-034F-FEA6-8894-9C5E9BC49E95}"/>
              </a:ext>
            </a:extLst>
          </p:cNvPr>
          <p:cNvSpPr/>
          <p:nvPr/>
        </p:nvSpPr>
        <p:spPr>
          <a:xfrm>
            <a:off x="5965031" y="4182666"/>
            <a:ext cx="42863" cy="42863"/>
          </a:xfrm>
          <a:prstGeom prst="ellipse">
            <a:avLst/>
          </a:prstGeom>
          <a:solidFill>
            <a:srgbClr val="D946EF"/>
          </a:solidFill>
          <a:ln/>
        </p:spPr>
      </p:sp>
    </p:spTree>
    <p:extLst>
      <p:ext uri="{BB962C8B-B14F-4D97-AF65-F5344CB8AC3E}">
        <p14:creationId xmlns:p14="http://schemas.microsoft.com/office/powerpoint/2010/main" val="36026523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5881" y="2286000"/>
            <a:ext cx="89297" cy="142875"/>
          </a:xfrm>
          <a:prstGeom prst="rect">
            <a:avLst/>
          </a:prstGeom>
        </p:spPr>
      </p:pic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140" y="2286000"/>
            <a:ext cx="89297" cy="142875"/>
          </a:xfrm>
          <a:prstGeom prst="rect">
            <a:avLst/>
          </a:prstGeom>
        </p:spPr>
      </p:pic>
      <p:sp>
        <p:nvSpPr>
          <p:cNvPr id="2" name="Text 2">
            <a:extLst>
              <a:ext uri="{FF2B5EF4-FFF2-40B4-BE49-F238E27FC236}">
                <a16:creationId xmlns:a16="http://schemas.microsoft.com/office/drawing/2014/main" id="{EF360ACC-702F-2983-D919-34DD74EC5F15}"/>
              </a:ext>
            </a:extLst>
          </p:cNvPr>
          <p:cNvSpPr/>
          <p:nvPr/>
        </p:nvSpPr>
        <p:spPr>
          <a:xfrm>
            <a:off x="571499" y="263426"/>
            <a:ext cx="5881551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讓防護成為直覺：您的數位健康檢查清單</a:t>
            </a:r>
            <a:endParaRPr lang="en-US" sz="2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5" name="Image 1" descr="preencoded.png">
            <a:extLst>
              <a:ext uri="{FF2B5EF4-FFF2-40B4-BE49-F238E27FC236}">
                <a16:creationId xmlns:a16="http://schemas.microsoft.com/office/drawing/2014/main" id="{23A7662F-B576-8138-149B-F30864773C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94805"/>
            <a:ext cx="217187" cy="200025"/>
          </a:xfrm>
          <a:prstGeom prst="rect">
            <a:avLst/>
          </a:prstGeom>
        </p:spPr>
      </p:pic>
      <p:sp>
        <p:nvSpPr>
          <p:cNvPr id="6" name="Text 3">
            <a:extLst>
              <a:ext uri="{FF2B5EF4-FFF2-40B4-BE49-F238E27FC236}">
                <a16:creationId xmlns:a16="http://schemas.microsoft.com/office/drawing/2014/main" id="{F127383C-6ED8-0961-8314-B3A2F7D564BB}"/>
              </a:ext>
            </a:extLst>
          </p:cNvPr>
          <p:cNvSpPr/>
          <p:nvPr/>
        </p:nvSpPr>
        <p:spPr>
          <a:xfrm>
            <a:off x="931562" y="1285875"/>
            <a:ext cx="1618905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kern="0" spc="2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DAILY HABITS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E5F4E744-52C8-A4EA-C9E7-92AC540A459A}"/>
              </a:ext>
            </a:extLst>
          </p:cNvPr>
          <p:cNvSpPr/>
          <p:nvPr/>
        </p:nvSpPr>
        <p:spPr>
          <a:xfrm>
            <a:off x="750094" y="1968103"/>
            <a:ext cx="228600" cy="228600"/>
          </a:xfrm>
          <a:prstGeom prst="rect">
            <a:avLst/>
          </a:prstGeom>
          <a:solidFill>
            <a:srgbClr val="22D3EE">
              <a:alpha val="10000"/>
            </a:srgbClr>
          </a:solidFill>
          <a:ln w="9144">
            <a:solidFill>
              <a:srgbClr val="22D3EE"/>
            </a:solidFill>
            <a:prstDash val="solid"/>
          </a:ln>
        </p:spPr>
      </p:sp>
      <p:pic>
        <p:nvPicPr>
          <p:cNvPr id="8" name="Image 2" descr="preencoded.png">
            <a:extLst>
              <a:ext uri="{FF2B5EF4-FFF2-40B4-BE49-F238E27FC236}">
                <a16:creationId xmlns:a16="http://schemas.microsoft.com/office/drawing/2014/main" id="{D3AED62F-FFFC-35CF-FE50-EEB0BC7F0E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638" y="2032397"/>
            <a:ext cx="87511" cy="100013"/>
          </a:xfrm>
          <a:prstGeom prst="rect">
            <a:avLst/>
          </a:prstGeom>
        </p:spPr>
      </p:pic>
      <p:sp>
        <p:nvSpPr>
          <p:cNvPr id="9" name="Text 6">
            <a:extLst>
              <a:ext uri="{FF2B5EF4-FFF2-40B4-BE49-F238E27FC236}">
                <a16:creationId xmlns:a16="http://schemas.microsoft.com/office/drawing/2014/main" id="{A65B042C-6A3D-D11B-12F0-3599C15172E7}"/>
              </a:ext>
            </a:extLst>
          </p:cNvPr>
          <p:cNvSpPr/>
          <p:nvPr/>
        </p:nvSpPr>
        <p:spPr>
          <a:xfrm>
            <a:off x="1121569" y="1968103"/>
            <a:ext cx="2600325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檢視異常通知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569FEAB7-F7C9-6CFB-00A0-A6C15289C43B}"/>
              </a:ext>
            </a:extLst>
          </p:cNvPr>
          <p:cNvSpPr/>
          <p:nvPr/>
        </p:nvSpPr>
        <p:spPr>
          <a:xfrm>
            <a:off x="1121570" y="2212778"/>
            <a:ext cx="3486152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查看是否有不明的登入提醒、簡訊驗證碼或帳號變更通知。</a:t>
            </a:r>
          </a:p>
        </p:txBody>
      </p:sp>
      <p:sp>
        <p:nvSpPr>
          <p:cNvPr id="12" name="Shape 9">
            <a:extLst>
              <a:ext uri="{FF2B5EF4-FFF2-40B4-BE49-F238E27FC236}">
                <a16:creationId xmlns:a16="http://schemas.microsoft.com/office/drawing/2014/main" id="{F7CD71DE-3B3E-F618-C1EE-51ADE24B1A55}"/>
              </a:ext>
            </a:extLst>
          </p:cNvPr>
          <p:cNvSpPr/>
          <p:nvPr/>
        </p:nvSpPr>
        <p:spPr>
          <a:xfrm>
            <a:off x="750094" y="2862858"/>
            <a:ext cx="228600" cy="228600"/>
          </a:xfrm>
          <a:prstGeom prst="rect">
            <a:avLst/>
          </a:prstGeom>
          <a:solidFill>
            <a:srgbClr val="22D3EE">
              <a:alpha val="10000"/>
            </a:srgbClr>
          </a:solidFill>
          <a:ln w="9144">
            <a:solidFill>
              <a:srgbClr val="22D3EE"/>
            </a:solidFill>
            <a:prstDash val="solid"/>
          </a:ln>
        </p:spPr>
      </p:sp>
      <p:pic>
        <p:nvPicPr>
          <p:cNvPr id="13" name="Image 3" descr="preencoded.png">
            <a:extLst>
              <a:ext uri="{FF2B5EF4-FFF2-40B4-BE49-F238E27FC236}">
                <a16:creationId xmlns:a16="http://schemas.microsoft.com/office/drawing/2014/main" id="{CD18E395-1A8A-A73D-3AC8-5C2E9B5B63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886" y="2927152"/>
            <a:ext cx="125016" cy="100013"/>
          </a:xfrm>
          <a:prstGeom prst="rect">
            <a:avLst/>
          </a:prstGeom>
        </p:spPr>
      </p:pic>
      <p:sp>
        <p:nvSpPr>
          <p:cNvPr id="14" name="Text 10">
            <a:extLst>
              <a:ext uri="{FF2B5EF4-FFF2-40B4-BE49-F238E27FC236}">
                <a16:creationId xmlns:a16="http://schemas.microsoft.com/office/drawing/2014/main" id="{0AB452B4-A82C-83BD-1B76-DAF4E859FBC4}"/>
              </a:ext>
            </a:extLst>
          </p:cNvPr>
          <p:cNvSpPr/>
          <p:nvPr/>
        </p:nvSpPr>
        <p:spPr>
          <a:xfrm>
            <a:off x="1121569" y="2862858"/>
            <a:ext cx="2700338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清理數位足跡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F73A2D23-29E7-9AAD-8A9E-3D6875692F62}"/>
              </a:ext>
            </a:extLst>
          </p:cNvPr>
          <p:cNvSpPr/>
          <p:nvPr/>
        </p:nvSpPr>
        <p:spPr>
          <a:xfrm>
            <a:off x="1121569" y="3107531"/>
            <a:ext cx="3450431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關閉不再使用的瀏覽器分頁，並在公用裝置使用後確實登出。</a:t>
            </a:r>
          </a:p>
        </p:txBody>
      </p:sp>
      <p:sp>
        <p:nvSpPr>
          <p:cNvPr id="17" name="Shape 13">
            <a:extLst>
              <a:ext uri="{FF2B5EF4-FFF2-40B4-BE49-F238E27FC236}">
                <a16:creationId xmlns:a16="http://schemas.microsoft.com/office/drawing/2014/main" id="{A210F2A4-CBEC-4B28-899A-033BE38C84EB}"/>
              </a:ext>
            </a:extLst>
          </p:cNvPr>
          <p:cNvSpPr/>
          <p:nvPr/>
        </p:nvSpPr>
        <p:spPr>
          <a:xfrm>
            <a:off x="750094" y="3757613"/>
            <a:ext cx="228600" cy="228600"/>
          </a:xfrm>
          <a:prstGeom prst="rect">
            <a:avLst/>
          </a:prstGeom>
          <a:solidFill>
            <a:srgbClr val="22D3EE">
              <a:alpha val="10000"/>
            </a:srgbClr>
          </a:solidFill>
          <a:ln w="9144">
            <a:solidFill>
              <a:srgbClr val="22D3EE"/>
            </a:solidFill>
            <a:prstDash val="solid"/>
          </a:ln>
        </p:spPr>
      </p:sp>
      <p:pic>
        <p:nvPicPr>
          <p:cNvPr id="18" name="Image 4" descr="preencoded.png">
            <a:extLst>
              <a:ext uri="{FF2B5EF4-FFF2-40B4-BE49-F238E27FC236}">
                <a16:creationId xmlns:a16="http://schemas.microsoft.com/office/drawing/2014/main" id="{745B2B5C-5013-1226-E783-27BA1364D5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6889" y="3821906"/>
            <a:ext cx="75009" cy="100013"/>
          </a:xfrm>
          <a:prstGeom prst="rect">
            <a:avLst/>
          </a:prstGeom>
        </p:spPr>
      </p:pic>
      <p:sp>
        <p:nvSpPr>
          <p:cNvPr id="19" name="Text 14">
            <a:extLst>
              <a:ext uri="{FF2B5EF4-FFF2-40B4-BE49-F238E27FC236}">
                <a16:creationId xmlns:a16="http://schemas.microsoft.com/office/drawing/2014/main" id="{307F644E-0C4C-877A-1977-B4F23EA894F4}"/>
              </a:ext>
            </a:extLst>
          </p:cNvPr>
          <p:cNvSpPr/>
          <p:nvPr/>
        </p:nvSpPr>
        <p:spPr>
          <a:xfrm>
            <a:off x="1121569" y="3757613"/>
            <a:ext cx="2500313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隨手更新軟體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3BF1DBBE-18FF-93EB-DC35-83752A31C595}"/>
              </a:ext>
            </a:extLst>
          </p:cNvPr>
          <p:cNvSpPr/>
          <p:nvPr/>
        </p:nvSpPr>
        <p:spPr>
          <a:xfrm>
            <a:off x="1121569" y="4002286"/>
            <a:ext cx="3450431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不拖延系統更新通知，確保安全補丁第一時間發揮作用。</a:t>
            </a:r>
          </a:p>
        </p:txBody>
      </p:sp>
      <p:pic>
        <p:nvPicPr>
          <p:cNvPr id="21" name="Image 5" descr="preencoded.png">
            <a:extLst>
              <a:ext uri="{FF2B5EF4-FFF2-40B4-BE49-F238E27FC236}">
                <a16:creationId xmlns:a16="http://schemas.microsoft.com/office/drawing/2014/main" id="{9A2121D4-0D26-21D7-25A2-EEDEE3A39E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6313" y="1294805"/>
            <a:ext cx="192184" cy="200025"/>
          </a:xfrm>
          <a:prstGeom prst="rect">
            <a:avLst/>
          </a:prstGeom>
        </p:spPr>
      </p:pic>
      <p:sp>
        <p:nvSpPr>
          <p:cNvPr id="22" name="Text 16">
            <a:extLst>
              <a:ext uri="{FF2B5EF4-FFF2-40B4-BE49-F238E27FC236}">
                <a16:creationId xmlns:a16="http://schemas.microsoft.com/office/drawing/2014/main" id="{CEF620A0-75C0-FB08-FF39-7BBE3D9454A7}"/>
              </a:ext>
            </a:extLst>
          </p:cNvPr>
          <p:cNvSpPr/>
          <p:nvPr/>
        </p:nvSpPr>
        <p:spPr>
          <a:xfrm>
            <a:off x="5121370" y="1285875"/>
            <a:ext cx="3180075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kern="0" spc="2" dirty="0">
                <a:solidFill>
                  <a:srgbClr val="D946E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WEEKLY MAINTENANCE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3" name="Shape 18">
            <a:extLst>
              <a:ext uri="{FF2B5EF4-FFF2-40B4-BE49-F238E27FC236}">
                <a16:creationId xmlns:a16="http://schemas.microsoft.com/office/drawing/2014/main" id="{6AE87697-3F41-B2A0-E6B3-963E9A795594}"/>
              </a:ext>
            </a:extLst>
          </p:cNvPr>
          <p:cNvSpPr/>
          <p:nvPr/>
        </p:nvSpPr>
        <p:spPr>
          <a:xfrm>
            <a:off x="4964906" y="1968103"/>
            <a:ext cx="228600" cy="228600"/>
          </a:xfrm>
          <a:prstGeom prst="rect">
            <a:avLst/>
          </a:prstGeom>
          <a:solidFill>
            <a:srgbClr val="D946EF">
              <a:alpha val="10000"/>
            </a:srgbClr>
          </a:solidFill>
          <a:ln w="9144">
            <a:solidFill>
              <a:srgbClr val="D946EF"/>
            </a:solidFill>
            <a:prstDash val="solid"/>
          </a:ln>
        </p:spPr>
      </p:sp>
      <p:pic>
        <p:nvPicPr>
          <p:cNvPr id="24" name="Image 6" descr="preencoded.png">
            <a:extLst>
              <a:ext uri="{FF2B5EF4-FFF2-40B4-BE49-F238E27FC236}">
                <a16:creationId xmlns:a16="http://schemas.microsoft.com/office/drawing/2014/main" id="{AD97BB6B-0507-DD2E-4FFD-D6834A008F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29200" y="2032397"/>
            <a:ext cx="100013" cy="100013"/>
          </a:xfrm>
          <a:prstGeom prst="rect">
            <a:avLst/>
          </a:prstGeom>
        </p:spPr>
      </p:pic>
      <p:sp>
        <p:nvSpPr>
          <p:cNvPr id="25" name="Text 19">
            <a:extLst>
              <a:ext uri="{FF2B5EF4-FFF2-40B4-BE49-F238E27FC236}">
                <a16:creationId xmlns:a16="http://schemas.microsoft.com/office/drawing/2014/main" id="{4CE99333-7382-8C03-C26B-8C0A15078A5D}"/>
              </a:ext>
            </a:extLst>
          </p:cNvPr>
          <p:cNvSpPr/>
          <p:nvPr/>
        </p:nvSpPr>
        <p:spPr>
          <a:xfrm>
            <a:off x="5336381" y="1968103"/>
            <a:ext cx="2755702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審查 APP 權限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6" name="Text 20">
            <a:extLst>
              <a:ext uri="{FF2B5EF4-FFF2-40B4-BE49-F238E27FC236}">
                <a16:creationId xmlns:a16="http://schemas.microsoft.com/office/drawing/2014/main" id="{752DD5ED-3361-3C1C-65F2-2FCFB0DD4AD4}"/>
              </a:ext>
            </a:extLst>
          </p:cNvPr>
          <p:cNvSpPr/>
          <p:nvPr/>
        </p:nvSpPr>
        <p:spPr>
          <a:xfrm>
            <a:off x="5336381" y="2212777"/>
            <a:ext cx="3659573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檢查手機中哪些 APP 具有定位、相機或通訊錄的背景存取權。</a:t>
            </a:r>
          </a:p>
        </p:txBody>
      </p:sp>
      <p:sp>
        <p:nvSpPr>
          <p:cNvPr id="27" name="Shape 22">
            <a:extLst>
              <a:ext uri="{FF2B5EF4-FFF2-40B4-BE49-F238E27FC236}">
                <a16:creationId xmlns:a16="http://schemas.microsoft.com/office/drawing/2014/main" id="{3E9119A5-049D-26A6-8F9A-D677FE55B921}"/>
              </a:ext>
            </a:extLst>
          </p:cNvPr>
          <p:cNvSpPr/>
          <p:nvPr/>
        </p:nvSpPr>
        <p:spPr>
          <a:xfrm>
            <a:off x="4964906" y="2862858"/>
            <a:ext cx="228600" cy="228600"/>
          </a:xfrm>
          <a:prstGeom prst="rect">
            <a:avLst/>
          </a:prstGeom>
          <a:solidFill>
            <a:srgbClr val="D946EF">
              <a:alpha val="10000"/>
            </a:srgbClr>
          </a:solidFill>
          <a:ln w="9144">
            <a:solidFill>
              <a:srgbClr val="D946EF"/>
            </a:solidFill>
            <a:prstDash val="solid"/>
          </a:ln>
        </p:spPr>
      </p:sp>
      <p:pic>
        <p:nvPicPr>
          <p:cNvPr id="28" name="Image 7" descr="preencoded.png">
            <a:extLst>
              <a:ext uri="{FF2B5EF4-FFF2-40B4-BE49-F238E27FC236}">
                <a16:creationId xmlns:a16="http://schemas.microsoft.com/office/drawing/2014/main" id="{56C9953D-3B19-3F1F-D44E-BCB57562CD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16698" y="2927152"/>
            <a:ext cx="125016" cy="100013"/>
          </a:xfrm>
          <a:prstGeom prst="rect">
            <a:avLst/>
          </a:prstGeom>
        </p:spPr>
      </p:pic>
      <p:sp>
        <p:nvSpPr>
          <p:cNvPr id="29" name="Text 23">
            <a:extLst>
              <a:ext uri="{FF2B5EF4-FFF2-40B4-BE49-F238E27FC236}">
                <a16:creationId xmlns:a16="http://schemas.microsoft.com/office/drawing/2014/main" id="{99D7AD8A-F4D5-8D2D-247C-2885EDEAA03D}"/>
              </a:ext>
            </a:extLst>
          </p:cNvPr>
          <p:cNvSpPr/>
          <p:nvPr/>
        </p:nvSpPr>
        <p:spPr>
          <a:xfrm>
            <a:off x="5336381" y="2862858"/>
            <a:ext cx="2700338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備份重要資料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0" name="Text 24">
            <a:extLst>
              <a:ext uri="{FF2B5EF4-FFF2-40B4-BE49-F238E27FC236}">
                <a16:creationId xmlns:a16="http://schemas.microsoft.com/office/drawing/2014/main" id="{9BD13312-FA86-10C0-C418-F38F05F6D02E}"/>
              </a:ext>
            </a:extLst>
          </p:cNvPr>
          <p:cNvSpPr/>
          <p:nvPr/>
        </p:nvSpPr>
        <p:spPr>
          <a:xfrm>
            <a:off x="5336381" y="3107531"/>
            <a:ext cx="3729242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將重要文件備份至加密雲端或離線硬碟，防止勒索軟體威脅。</a:t>
            </a:r>
          </a:p>
        </p:txBody>
      </p:sp>
      <p:sp>
        <p:nvSpPr>
          <p:cNvPr id="31" name="Shape 26">
            <a:extLst>
              <a:ext uri="{FF2B5EF4-FFF2-40B4-BE49-F238E27FC236}">
                <a16:creationId xmlns:a16="http://schemas.microsoft.com/office/drawing/2014/main" id="{3F03489F-41CD-6493-05F6-ED0C788EF1E0}"/>
              </a:ext>
            </a:extLst>
          </p:cNvPr>
          <p:cNvSpPr/>
          <p:nvPr/>
        </p:nvSpPr>
        <p:spPr>
          <a:xfrm>
            <a:off x="4964906" y="3757613"/>
            <a:ext cx="228600" cy="228600"/>
          </a:xfrm>
          <a:prstGeom prst="rect">
            <a:avLst/>
          </a:prstGeom>
          <a:solidFill>
            <a:srgbClr val="D946EF">
              <a:alpha val="10000"/>
            </a:srgbClr>
          </a:solidFill>
          <a:ln w="9144">
            <a:solidFill>
              <a:srgbClr val="D946EF"/>
            </a:solidFill>
            <a:prstDash val="solid"/>
          </a:ln>
        </p:spPr>
      </p:sp>
      <p:pic>
        <p:nvPicPr>
          <p:cNvPr id="32" name="Image 8" descr="preencoded.png">
            <a:extLst>
              <a:ext uri="{FF2B5EF4-FFF2-40B4-BE49-F238E27FC236}">
                <a16:creationId xmlns:a16="http://schemas.microsoft.com/office/drawing/2014/main" id="{9FE3A1C3-668E-4578-2BEC-17E8D68DED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41702" y="3821906"/>
            <a:ext cx="75009" cy="100013"/>
          </a:xfrm>
          <a:prstGeom prst="rect">
            <a:avLst/>
          </a:prstGeom>
        </p:spPr>
      </p:pic>
      <p:sp>
        <p:nvSpPr>
          <p:cNvPr id="33" name="Text 27">
            <a:extLst>
              <a:ext uri="{FF2B5EF4-FFF2-40B4-BE49-F238E27FC236}">
                <a16:creationId xmlns:a16="http://schemas.microsoft.com/office/drawing/2014/main" id="{E8E012E0-6911-BB9C-39A1-6D61F1653FCB}"/>
              </a:ext>
            </a:extLst>
          </p:cNvPr>
          <p:cNvSpPr/>
          <p:nvPr/>
        </p:nvSpPr>
        <p:spPr>
          <a:xfrm>
            <a:off x="5336381" y="3757613"/>
            <a:ext cx="2600325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檢查帳單明細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4" name="Text 28">
            <a:extLst>
              <a:ext uri="{FF2B5EF4-FFF2-40B4-BE49-F238E27FC236}">
                <a16:creationId xmlns:a16="http://schemas.microsoft.com/office/drawing/2014/main" id="{E224DEF7-9F62-EC72-BF67-9BF99918AB54}"/>
              </a:ext>
            </a:extLst>
          </p:cNvPr>
          <p:cNvSpPr/>
          <p:nvPr/>
        </p:nvSpPr>
        <p:spPr>
          <a:xfrm>
            <a:off x="5336381" y="4002286"/>
            <a:ext cx="3807619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檢視信用卡或行動支付帳單，確認是否有不明的小額扣款。</a:t>
            </a:r>
          </a:p>
        </p:txBody>
      </p:sp>
    </p:spTree>
    <p:extLst>
      <p:ext uri="{BB962C8B-B14F-4D97-AF65-F5344CB8AC3E}">
        <p14:creationId xmlns:p14="http://schemas.microsoft.com/office/powerpoint/2010/main" val="39242897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4">
            <a:extLst>
              <a:ext uri="{FF2B5EF4-FFF2-40B4-BE49-F238E27FC236}">
                <a16:creationId xmlns:a16="http://schemas.microsoft.com/office/drawing/2014/main" id="{CE316CA8-F8F6-3D2E-C0EE-3A2677EFCAFC}"/>
              </a:ext>
            </a:extLst>
          </p:cNvPr>
          <p:cNvSpPr/>
          <p:nvPr/>
        </p:nvSpPr>
        <p:spPr>
          <a:xfrm>
            <a:off x="1186394" y="1573804"/>
            <a:ext cx="285750" cy="285750"/>
          </a:xfrm>
          <a:prstGeom prst="ellipse">
            <a:avLst/>
          </a:prstGeom>
          <a:solidFill>
            <a:srgbClr val="D946EF"/>
          </a:solidFill>
          <a:ln/>
        </p:spPr>
      </p:sp>
      <p:sp>
        <p:nvSpPr>
          <p:cNvPr id="28" name="Shape 9">
            <a:extLst>
              <a:ext uri="{FF2B5EF4-FFF2-40B4-BE49-F238E27FC236}">
                <a16:creationId xmlns:a16="http://schemas.microsoft.com/office/drawing/2014/main" id="{CC7B6469-E949-4D6F-3886-F06DC13D3BA3}"/>
              </a:ext>
            </a:extLst>
          </p:cNvPr>
          <p:cNvSpPr/>
          <p:nvPr/>
        </p:nvSpPr>
        <p:spPr>
          <a:xfrm>
            <a:off x="3340932" y="1573804"/>
            <a:ext cx="285750" cy="285750"/>
          </a:xfrm>
          <a:prstGeom prst="ellipse">
            <a:avLst/>
          </a:prstGeom>
          <a:solidFill>
            <a:srgbClr val="D946EF"/>
          </a:solidFill>
          <a:ln/>
        </p:spPr>
      </p:sp>
      <p:sp>
        <p:nvSpPr>
          <p:cNvPr id="29" name="Shape 14">
            <a:extLst>
              <a:ext uri="{FF2B5EF4-FFF2-40B4-BE49-F238E27FC236}">
                <a16:creationId xmlns:a16="http://schemas.microsoft.com/office/drawing/2014/main" id="{8DA04DD9-8F75-26A8-E30F-1992ECCA8AE7}"/>
              </a:ext>
            </a:extLst>
          </p:cNvPr>
          <p:cNvSpPr/>
          <p:nvPr/>
        </p:nvSpPr>
        <p:spPr>
          <a:xfrm>
            <a:off x="5495470" y="1573804"/>
            <a:ext cx="285750" cy="285750"/>
          </a:xfrm>
          <a:prstGeom prst="ellipse">
            <a:avLst/>
          </a:prstGeom>
          <a:solidFill>
            <a:srgbClr val="D946EF"/>
          </a:solidFill>
          <a:ln/>
        </p:spPr>
      </p:sp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5881" y="2286000"/>
            <a:ext cx="89297" cy="142875"/>
          </a:xfrm>
          <a:prstGeom prst="rect">
            <a:avLst/>
          </a:prstGeom>
        </p:spPr>
      </p:pic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140" y="2286000"/>
            <a:ext cx="89297" cy="142875"/>
          </a:xfrm>
          <a:prstGeom prst="rect">
            <a:avLst/>
          </a:prstGeom>
        </p:spPr>
      </p:pic>
      <p:sp>
        <p:nvSpPr>
          <p:cNvPr id="2" name="Text 2">
            <a:extLst>
              <a:ext uri="{FF2B5EF4-FFF2-40B4-BE49-F238E27FC236}">
                <a16:creationId xmlns:a16="http://schemas.microsoft.com/office/drawing/2014/main" id="{E0BF1A3A-4FA8-B437-2C3B-19DF04EE727E}"/>
              </a:ext>
            </a:extLst>
          </p:cNvPr>
          <p:cNvSpPr/>
          <p:nvPr/>
        </p:nvSpPr>
        <p:spPr>
          <a:xfrm>
            <a:off x="571499" y="263426"/>
            <a:ext cx="8350431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保持冷靜、立即止損：發生疑似外洩時的標準流程 (SOP)</a:t>
            </a:r>
            <a:endParaRPr lang="en-US" sz="2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5" name="Text 5">
            <a:extLst>
              <a:ext uri="{FF2B5EF4-FFF2-40B4-BE49-F238E27FC236}">
                <a16:creationId xmlns:a16="http://schemas.microsoft.com/office/drawing/2014/main" id="{17BFBCAD-26C5-7129-FD1F-FE0F4B22E377}"/>
              </a:ext>
            </a:extLst>
          </p:cNvPr>
          <p:cNvSpPr/>
          <p:nvPr/>
        </p:nvSpPr>
        <p:spPr>
          <a:xfrm>
            <a:off x="1256796" y="1629862"/>
            <a:ext cx="166713" cy="1692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chemeClr val="bg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01</a:t>
            </a:r>
            <a:endParaRPr lang="en-US" sz="1100" dirty="0">
              <a:solidFill>
                <a:schemeClr val="bg1"/>
              </a:solidFill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6" name="Image 1" descr="preencoded.png">
            <a:extLst>
              <a:ext uri="{FF2B5EF4-FFF2-40B4-BE49-F238E27FC236}">
                <a16:creationId xmlns:a16="http://schemas.microsoft.com/office/drawing/2014/main" id="{37CAAEAC-8D61-8A26-A2C5-26860E8A58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5838" y="2068116"/>
            <a:ext cx="428625" cy="342900"/>
          </a:xfrm>
          <a:prstGeom prst="rect">
            <a:avLst/>
          </a:prstGeom>
        </p:spPr>
      </p:pic>
      <p:sp>
        <p:nvSpPr>
          <p:cNvPr id="7" name="Text 6">
            <a:extLst>
              <a:ext uri="{FF2B5EF4-FFF2-40B4-BE49-F238E27FC236}">
                <a16:creationId xmlns:a16="http://schemas.microsoft.com/office/drawing/2014/main" id="{91A0CBDE-BBC1-821F-0839-4BF37844156F}"/>
              </a:ext>
            </a:extLst>
          </p:cNvPr>
          <p:cNvSpPr/>
          <p:nvPr/>
        </p:nvSpPr>
        <p:spPr>
          <a:xfrm>
            <a:off x="1032374" y="2628900"/>
            <a:ext cx="846384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中斷連線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CA9725FC-1C05-2374-CC48-3776637DFFA6}"/>
              </a:ext>
            </a:extLst>
          </p:cNvPr>
          <p:cNvSpPr/>
          <p:nvPr/>
        </p:nvSpPr>
        <p:spPr>
          <a:xfrm>
            <a:off x="607219" y="2943225"/>
            <a:ext cx="1465892" cy="9232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立即開啟飛航模式或拔除實體網路線，防止駭客繼續遠端操控或傳輸資料。</a:t>
            </a:r>
          </a:p>
        </p:txBody>
      </p:sp>
      <p:sp>
        <p:nvSpPr>
          <p:cNvPr id="9" name="Text 10">
            <a:extLst>
              <a:ext uri="{FF2B5EF4-FFF2-40B4-BE49-F238E27FC236}">
                <a16:creationId xmlns:a16="http://schemas.microsoft.com/office/drawing/2014/main" id="{2B7435A3-176C-B27F-6779-D90D10628256}"/>
              </a:ext>
            </a:extLst>
          </p:cNvPr>
          <p:cNvSpPr/>
          <p:nvPr/>
        </p:nvSpPr>
        <p:spPr>
          <a:xfrm>
            <a:off x="3411334" y="1629862"/>
            <a:ext cx="166713" cy="1692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chemeClr val="bg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02</a:t>
            </a:r>
            <a:endParaRPr lang="en-US" sz="1100" dirty="0">
              <a:solidFill>
                <a:schemeClr val="bg1"/>
              </a:solidFill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11" name="Image 2" descr="preencoded.png">
            <a:extLst>
              <a:ext uri="{FF2B5EF4-FFF2-40B4-BE49-F238E27FC236}">
                <a16:creationId xmlns:a16="http://schemas.microsoft.com/office/drawing/2014/main" id="{0917781F-60FE-7546-6056-27DB00F660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3239" y="2068116"/>
            <a:ext cx="342900" cy="342900"/>
          </a:xfrm>
          <a:prstGeom prst="rect">
            <a:avLst/>
          </a:prstGeom>
        </p:spPr>
      </p:pic>
      <p:sp>
        <p:nvSpPr>
          <p:cNvPr id="12" name="Text 11">
            <a:extLst>
              <a:ext uri="{FF2B5EF4-FFF2-40B4-BE49-F238E27FC236}">
                <a16:creationId xmlns:a16="http://schemas.microsoft.com/office/drawing/2014/main" id="{B696EC21-A3EB-ED19-38D3-93BCA9016C90}"/>
              </a:ext>
            </a:extLst>
          </p:cNvPr>
          <p:cNvSpPr/>
          <p:nvPr/>
        </p:nvSpPr>
        <p:spPr>
          <a:xfrm>
            <a:off x="3186912" y="2628900"/>
            <a:ext cx="769441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遠端登出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3" name="Text 12">
            <a:extLst>
              <a:ext uri="{FF2B5EF4-FFF2-40B4-BE49-F238E27FC236}">
                <a16:creationId xmlns:a16="http://schemas.microsoft.com/office/drawing/2014/main" id="{E7B8B782-8F9F-9204-E599-CDBC88ED7B6F}"/>
              </a:ext>
            </a:extLst>
          </p:cNvPr>
          <p:cNvSpPr/>
          <p:nvPr/>
        </p:nvSpPr>
        <p:spPr>
          <a:xfrm>
            <a:off x="2761757" y="2943225"/>
            <a:ext cx="1465892" cy="9232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使用另一台安全裝置，進入帳號設定執行「登出所有目前登入的裝置」。</a:t>
            </a:r>
          </a:p>
        </p:txBody>
      </p:sp>
      <p:sp>
        <p:nvSpPr>
          <p:cNvPr id="14" name="Text 15">
            <a:extLst>
              <a:ext uri="{FF2B5EF4-FFF2-40B4-BE49-F238E27FC236}">
                <a16:creationId xmlns:a16="http://schemas.microsoft.com/office/drawing/2014/main" id="{C3FA7E26-B8E9-CF0C-FCC6-05E3085D2D51}"/>
              </a:ext>
            </a:extLst>
          </p:cNvPr>
          <p:cNvSpPr/>
          <p:nvPr/>
        </p:nvSpPr>
        <p:spPr>
          <a:xfrm>
            <a:off x="5565872" y="1629862"/>
            <a:ext cx="166713" cy="1692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chemeClr val="bg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03</a:t>
            </a:r>
            <a:endParaRPr lang="en-US" sz="1100" dirty="0">
              <a:solidFill>
                <a:schemeClr val="bg1"/>
              </a:solidFill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15" name="Image 3" descr="preencoded.png">
            <a:extLst>
              <a:ext uri="{FF2B5EF4-FFF2-40B4-BE49-F238E27FC236}">
                <a16:creationId xmlns:a16="http://schemas.microsoft.com/office/drawing/2014/main" id="{2CA8AA97-A5C1-DF77-F0E1-1451392FB7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7777" y="2068116"/>
            <a:ext cx="342900" cy="342900"/>
          </a:xfrm>
          <a:prstGeom prst="rect">
            <a:avLst/>
          </a:prstGeom>
        </p:spPr>
      </p:pic>
      <p:sp>
        <p:nvSpPr>
          <p:cNvPr id="17" name="Text 16">
            <a:extLst>
              <a:ext uri="{FF2B5EF4-FFF2-40B4-BE49-F238E27FC236}">
                <a16:creationId xmlns:a16="http://schemas.microsoft.com/office/drawing/2014/main" id="{D10D1362-4556-D68E-7FDC-95AFC3D9253A}"/>
              </a:ext>
            </a:extLst>
          </p:cNvPr>
          <p:cNvSpPr/>
          <p:nvPr/>
        </p:nvSpPr>
        <p:spPr>
          <a:xfrm>
            <a:off x="5341450" y="2628900"/>
            <a:ext cx="769441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更換密碼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8" name="Text 17">
            <a:extLst>
              <a:ext uri="{FF2B5EF4-FFF2-40B4-BE49-F238E27FC236}">
                <a16:creationId xmlns:a16="http://schemas.microsoft.com/office/drawing/2014/main" id="{48093ACF-B8FB-5D57-1115-D2D2A5338FFD}"/>
              </a:ext>
            </a:extLst>
          </p:cNvPr>
          <p:cNvSpPr/>
          <p:nvPr/>
        </p:nvSpPr>
        <p:spPr>
          <a:xfrm>
            <a:off x="4916295" y="2943225"/>
            <a:ext cx="1465892" cy="9232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優先更換「主郵件帳號」與「金融帳號」密碼，並確保新密碼具備足夠強度。</a:t>
            </a:r>
          </a:p>
        </p:txBody>
      </p:sp>
      <p:sp>
        <p:nvSpPr>
          <p:cNvPr id="19" name="Shape 19">
            <a:extLst>
              <a:ext uri="{FF2B5EF4-FFF2-40B4-BE49-F238E27FC236}">
                <a16:creationId xmlns:a16="http://schemas.microsoft.com/office/drawing/2014/main" id="{5A4E76CD-77EB-7DF5-A3D2-3064DA4B71B8}"/>
              </a:ext>
            </a:extLst>
          </p:cNvPr>
          <p:cNvSpPr/>
          <p:nvPr/>
        </p:nvSpPr>
        <p:spPr>
          <a:xfrm>
            <a:off x="7660891" y="1571625"/>
            <a:ext cx="285750" cy="285750"/>
          </a:xfrm>
          <a:prstGeom prst="ellipse">
            <a:avLst/>
          </a:prstGeom>
          <a:solidFill>
            <a:srgbClr val="D946EF"/>
          </a:solidFill>
          <a:ln/>
        </p:spPr>
      </p:sp>
      <p:pic>
        <p:nvPicPr>
          <p:cNvPr id="20" name="Image 4" descr="preencoded.png">
            <a:extLst>
              <a:ext uri="{FF2B5EF4-FFF2-40B4-BE49-F238E27FC236}">
                <a16:creationId xmlns:a16="http://schemas.microsoft.com/office/drawing/2014/main" id="{41B7E5DB-4C3B-64AF-CB65-A937FDCDAF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2316" y="2068116"/>
            <a:ext cx="342900" cy="342900"/>
          </a:xfrm>
          <a:prstGeom prst="rect">
            <a:avLst/>
          </a:prstGeom>
        </p:spPr>
      </p:pic>
      <p:sp>
        <p:nvSpPr>
          <p:cNvPr id="21" name="Text 21">
            <a:extLst>
              <a:ext uri="{FF2B5EF4-FFF2-40B4-BE49-F238E27FC236}">
                <a16:creationId xmlns:a16="http://schemas.microsoft.com/office/drawing/2014/main" id="{5E587C24-3A59-1259-F50E-C00E176CF345}"/>
              </a:ext>
            </a:extLst>
          </p:cNvPr>
          <p:cNvSpPr/>
          <p:nvPr/>
        </p:nvSpPr>
        <p:spPr>
          <a:xfrm>
            <a:off x="7419045" y="2628900"/>
            <a:ext cx="932475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通知關係人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2" name="Text 22">
            <a:extLst>
              <a:ext uri="{FF2B5EF4-FFF2-40B4-BE49-F238E27FC236}">
                <a16:creationId xmlns:a16="http://schemas.microsoft.com/office/drawing/2014/main" id="{AE0F1F5D-8601-BCA6-3E60-AED34C6D3728}"/>
              </a:ext>
            </a:extLst>
          </p:cNvPr>
          <p:cNvSpPr/>
          <p:nvPr/>
        </p:nvSpPr>
        <p:spPr>
          <a:xfrm>
            <a:off x="7070834" y="2943225"/>
            <a:ext cx="1465892" cy="9232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告知親友與服務商帳號疑似遭竊，防止駭客利用你的身份進行二次詐騙。</a:t>
            </a:r>
          </a:p>
        </p:txBody>
      </p:sp>
      <p:sp>
        <p:nvSpPr>
          <p:cNvPr id="23" name="Shape 23">
            <a:extLst>
              <a:ext uri="{FF2B5EF4-FFF2-40B4-BE49-F238E27FC236}">
                <a16:creationId xmlns:a16="http://schemas.microsoft.com/office/drawing/2014/main" id="{8808E19C-771F-9D8F-6563-FCFEB88A655E}"/>
              </a:ext>
            </a:extLst>
          </p:cNvPr>
          <p:cNvSpPr/>
          <p:nvPr/>
        </p:nvSpPr>
        <p:spPr>
          <a:xfrm>
            <a:off x="0" y="4607719"/>
            <a:ext cx="9144000" cy="535781"/>
          </a:xfrm>
          <a:prstGeom prst="rect">
            <a:avLst/>
          </a:prstGeom>
          <a:solidFill>
            <a:srgbClr val="D946EF">
              <a:alpha val="10000"/>
            </a:srgbClr>
          </a:solidFill>
          <a:ln/>
        </p:spPr>
      </p:sp>
      <p:sp>
        <p:nvSpPr>
          <p:cNvPr id="24" name="Shape 24">
            <a:extLst>
              <a:ext uri="{FF2B5EF4-FFF2-40B4-BE49-F238E27FC236}">
                <a16:creationId xmlns:a16="http://schemas.microsoft.com/office/drawing/2014/main" id="{5DEB3512-7816-712F-3753-A40B1AC719FD}"/>
              </a:ext>
            </a:extLst>
          </p:cNvPr>
          <p:cNvSpPr/>
          <p:nvPr/>
        </p:nvSpPr>
        <p:spPr>
          <a:xfrm>
            <a:off x="0" y="4607719"/>
            <a:ext cx="9144000" cy="7144"/>
          </a:xfrm>
          <a:prstGeom prst="rect">
            <a:avLst/>
          </a:prstGeom>
          <a:solidFill>
            <a:srgbClr val="F7DAFC"/>
          </a:solidFill>
          <a:ln/>
        </p:spPr>
      </p:sp>
      <p:pic>
        <p:nvPicPr>
          <p:cNvPr id="25" name="Image 5" descr="preencoded.png">
            <a:extLst>
              <a:ext uri="{FF2B5EF4-FFF2-40B4-BE49-F238E27FC236}">
                <a16:creationId xmlns:a16="http://schemas.microsoft.com/office/drawing/2014/main" id="{1224F8C6-8BBF-AAEA-E531-5E5902B9D3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2374" y="4788522"/>
            <a:ext cx="171450" cy="171450"/>
          </a:xfrm>
          <a:prstGeom prst="rect">
            <a:avLst/>
          </a:prstGeom>
        </p:spPr>
      </p:pic>
      <p:sp>
        <p:nvSpPr>
          <p:cNvPr id="26" name="Text 25">
            <a:extLst>
              <a:ext uri="{FF2B5EF4-FFF2-40B4-BE49-F238E27FC236}">
                <a16:creationId xmlns:a16="http://schemas.microsoft.com/office/drawing/2014/main" id="{2969CA6A-7E2B-EF1A-8269-8682438BAB20}"/>
              </a:ext>
            </a:extLst>
          </p:cNvPr>
          <p:cNvSpPr/>
          <p:nvPr/>
        </p:nvSpPr>
        <p:spPr>
          <a:xfrm>
            <a:off x="1314449" y="4793456"/>
            <a:ext cx="7607481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緊急提醒：</a:t>
            </a: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發生資安事件時，「速度」是止損的關鍵。請平時就熟悉此 SOP，避免慌亂中出錯。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0" name="Text 20">
            <a:extLst>
              <a:ext uri="{FF2B5EF4-FFF2-40B4-BE49-F238E27FC236}">
                <a16:creationId xmlns:a16="http://schemas.microsoft.com/office/drawing/2014/main" id="{15BCC0F2-2FE6-6CB0-E590-B58255CC7274}"/>
              </a:ext>
            </a:extLst>
          </p:cNvPr>
          <p:cNvSpPr/>
          <p:nvPr/>
        </p:nvSpPr>
        <p:spPr>
          <a:xfrm>
            <a:off x="7650009" y="1573804"/>
            <a:ext cx="285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04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7330552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5881" y="2286000"/>
            <a:ext cx="89297" cy="142875"/>
          </a:xfrm>
          <a:prstGeom prst="rect">
            <a:avLst/>
          </a:prstGeom>
        </p:spPr>
      </p:pic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140" y="2286000"/>
            <a:ext cx="89297" cy="142875"/>
          </a:xfrm>
          <a:prstGeom prst="rect">
            <a:avLst/>
          </a:prstGeom>
        </p:spPr>
      </p:pic>
      <p:sp>
        <p:nvSpPr>
          <p:cNvPr id="2" name="Text 2">
            <a:extLst>
              <a:ext uri="{FF2B5EF4-FFF2-40B4-BE49-F238E27FC236}">
                <a16:creationId xmlns:a16="http://schemas.microsoft.com/office/drawing/2014/main" id="{1B728AE3-F7D4-60D6-C99A-3E7BAC61418A}"/>
              </a:ext>
            </a:extLst>
          </p:cNvPr>
          <p:cNvSpPr/>
          <p:nvPr/>
        </p:nvSpPr>
        <p:spPr>
          <a:xfrm>
            <a:off x="571499" y="263426"/>
            <a:ext cx="7658333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8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減少受攻擊面：實踐「數位減法」的生活哲學</a:t>
            </a:r>
            <a:endParaRPr lang="en-US" sz="2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5" name="Shape 4">
            <a:extLst>
              <a:ext uri="{FF2B5EF4-FFF2-40B4-BE49-F238E27FC236}">
                <a16:creationId xmlns:a16="http://schemas.microsoft.com/office/drawing/2014/main" id="{6AA63F15-B104-D3F7-2109-FFAC9CD62451}"/>
              </a:ext>
            </a:extLst>
          </p:cNvPr>
          <p:cNvSpPr/>
          <p:nvPr/>
        </p:nvSpPr>
        <p:spPr>
          <a:xfrm>
            <a:off x="571500" y="1143000"/>
            <a:ext cx="28575" cy="885825"/>
          </a:xfrm>
          <a:prstGeom prst="rect">
            <a:avLst/>
          </a:prstGeom>
          <a:solidFill>
            <a:srgbClr val="22D3EE"/>
          </a:solidFill>
          <a:ln/>
        </p:spPr>
      </p:sp>
      <p:pic>
        <p:nvPicPr>
          <p:cNvPr id="6" name="Image 1" descr="preencoded.png">
            <a:extLst>
              <a:ext uri="{FF2B5EF4-FFF2-40B4-BE49-F238E27FC236}">
                <a16:creationId xmlns:a16="http://schemas.microsoft.com/office/drawing/2014/main" id="{B2AAE7B3-3809-875A-F642-160FC5B477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991" y="1500188"/>
            <a:ext cx="150019" cy="171450"/>
          </a:xfrm>
          <a:prstGeom prst="rect">
            <a:avLst/>
          </a:prstGeom>
        </p:spPr>
      </p:pic>
      <p:sp>
        <p:nvSpPr>
          <p:cNvPr id="7" name="Text 6">
            <a:extLst>
              <a:ext uri="{FF2B5EF4-FFF2-40B4-BE49-F238E27FC236}">
                <a16:creationId xmlns:a16="http://schemas.microsoft.com/office/drawing/2014/main" id="{41633216-6FA7-B060-EA1E-734231EA514A}"/>
              </a:ext>
            </a:extLst>
          </p:cNvPr>
          <p:cNvSpPr/>
          <p:nvPr/>
        </p:nvSpPr>
        <p:spPr>
          <a:xfrm>
            <a:off x="1643063" y="1357313"/>
            <a:ext cx="5871074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資料斷捨離 (Data Purge)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B9D65067-4EFD-B250-1C28-DA9DAB22D88C}"/>
              </a:ext>
            </a:extLst>
          </p:cNvPr>
          <p:cNvSpPr/>
          <p:nvPr/>
        </p:nvSpPr>
        <p:spPr>
          <a:xfrm>
            <a:off x="1643063" y="1643063"/>
            <a:ext cx="6822380" cy="23692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定期清理不再需要的雲端備份、過期文件與舊郵件。駭客無法竊取你已經刪除的資料。</a:t>
            </a:r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9B92B833-A1BF-0944-B49D-625DFFC2718B}"/>
              </a:ext>
            </a:extLst>
          </p:cNvPr>
          <p:cNvSpPr/>
          <p:nvPr/>
        </p:nvSpPr>
        <p:spPr>
          <a:xfrm>
            <a:off x="830286" y="1693192"/>
            <a:ext cx="625428" cy="222625"/>
          </a:xfrm>
          <a:prstGeom prst="rect">
            <a:avLst/>
          </a:prstGeom>
          <a:noFill/>
          <a:ln/>
        </p:spPr>
        <p:txBody>
          <a:bodyPr wrap="none" lIns="85090" tIns="34036" rIns="85090" bIns="34036" rtlCol="0" anchor="t">
            <a:spAutoFit/>
          </a:bodyPr>
          <a:lstStyle/>
          <a:p>
            <a:pPr marL="0" indent="0" algn="l">
              <a:buNone/>
            </a:pPr>
            <a:r>
              <a:rPr lang="en-US" sz="1000" b="1" kern="0" spc="2" dirty="0">
                <a:solidFill>
                  <a:srgbClr val="D946E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DELETE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1" name="Shape 10">
            <a:extLst>
              <a:ext uri="{FF2B5EF4-FFF2-40B4-BE49-F238E27FC236}">
                <a16:creationId xmlns:a16="http://schemas.microsoft.com/office/drawing/2014/main" id="{13022798-DE4A-589F-9799-B9E9BED1D19C}"/>
              </a:ext>
            </a:extLst>
          </p:cNvPr>
          <p:cNvSpPr/>
          <p:nvPr/>
        </p:nvSpPr>
        <p:spPr>
          <a:xfrm>
            <a:off x="571500" y="2243138"/>
            <a:ext cx="28575" cy="885825"/>
          </a:xfrm>
          <a:prstGeom prst="rect">
            <a:avLst/>
          </a:prstGeom>
          <a:solidFill>
            <a:srgbClr val="22D3EE"/>
          </a:solidFill>
          <a:ln/>
        </p:spPr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36518F54-DF69-44B5-94D2-CF0180962D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5844" y="2600325"/>
            <a:ext cx="214313" cy="171450"/>
          </a:xfrm>
          <a:prstGeom prst="rect">
            <a:avLst/>
          </a:prstGeom>
        </p:spPr>
      </p:pic>
      <p:sp>
        <p:nvSpPr>
          <p:cNvPr id="13" name="Text 12">
            <a:extLst>
              <a:ext uri="{FF2B5EF4-FFF2-40B4-BE49-F238E27FC236}">
                <a16:creationId xmlns:a16="http://schemas.microsoft.com/office/drawing/2014/main" id="{15DDB2C1-545E-D128-6B63-C9F41CB1F8DE}"/>
              </a:ext>
            </a:extLst>
          </p:cNvPr>
          <p:cNvSpPr/>
          <p:nvPr/>
        </p:nvSpPr>
        <p:spPr>
          <a:xfrm>
            <a:off x="1643063" y="2457450"/>
            <a:ext cx="6019670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減少個資揭露 (Minimize Exposure)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4" name="Text 13">
            <a:extLst>
              <a:ext uri="{FF2B5EF4-FFF2-40B4-BE49-F238E27FC236}">
                <a16:creationId xmlns:a16="http://schemas.microsoft.com/office/drawing/2014/main" id="{A5828FFA-2F71-24D1-1EC7-DF5615F25739}"/>
              </a:ext>
            </a:extLst>
          </p:cNvPr>
          <p:cNvSpPr/>
          <p:nvPr/>
        </p:nvSpPr>
        <p:spPr>
          <a:xfrm>
            <a:off x="1643063" y="2743200"/>
            <a:ext cx="7510598" cy="495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社群媒體發文前，檢查背景是否有敏感資訊（如地址、證件、登機證）。避免建立完整的數位足跡。</a:t>
            </a:r>
          </a:p>
        </p:txBody>
      </p:sp>
      <p:sp>
        <p:nvSpPr>
          <p:cNvPr id="15" name="Text 14">
            <a:extLst>
              <a:ext uri="{FF2B5EF4-FFF2-40B4-BE49-F238E27FC236}">
                <a16:creationId xmlns:a16="http://schemas.microsoft.com/office/drawing/2014/main" id="{59E1608E-B610-4C7F-6434-C2FF31C61144}"/>
              </a:ext>
            </a:extLst>
          </p:cNvPr>
          <p:cNvSpPr/>
          <p:nvPr/>
        </p:nvSpPr>
        <p:spPr>
          <a:xfrm>
            <a:off x="905884" y="2793330"/>
            <a:ext cx="474232" cy="222625"/>
          </a:xfrm>
          <a:prstGeom prst="rect">
            <a:avLst/>
          </a:prstGeom>
          <a:noFill/>
          <a:ln/>
        </p:spPr>
        <p:txBody>
          <a:bodyPr wrap="none" lIns="85090" tIns="34036" rIns="85090" bIns="34036" rtlCol="0" anchor="t">
            <a:spAutoFit/>
          </a:bodyPr>
          <a:lstStyle/>
          <a:p>
            <a:pPr marL="0" indent="0" algn="l">
              <a:buNone/>
            </a:pPr>
            <a:r>
              <a:rPr lang="en-US" sz="1000" b="1" kern="0" spc="2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HIDE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7" name="Shape 16">
            <a:extLst>
              <a:ext uri="{FF2B5EF4-FFF2-40B4-BE49-F238E27FC236}">
                <a16:creationId xmlns:a16="http://schemas.microsoft.com/office/drawing/2014/main" id="{9C91BE41-14C8-B8BA-4B5D-F9EA923293B6}"/>
              </a:ext>
            </a:extLst>
          </p:cNvPr>
          <p:cNvSpPr/>
          <p:nvPr/>
        </p:nvSpPr>
        <p:spPr>
          <a:xfrm>
            <a:off x="571500" y="3343275"/>
            <a:ext cx="28575" cy="885825"/>
          </a:xfrm>
          <a:prstGeom prst="rect">
            <a:avLst/>
          </a:prstGeom>
          <a:solidFill>
            <a:srgbClr val="22D3EE"/>
          </a:solidFill>
          <a:ln/>
        </p:spPr>
      </p:sp>
      <p:pic>
        <p:nvPicPr>
          <p:cNvPr id="18" name="Image 3" descr="preencoded.png">
            <a:extLst>
              <a:ext uri="{FF2B5EF4-FFF2-40B4-BE49-F238E27FC236}">
                <a16:creationId xmlns:a16="http://schemas.microsoft.com/office/drawing/2014/main" id="{A7796D72-C124-B632-30E2-247F490246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7991" y="3700463"/>
            <a:ext cx="150019" cy="171450"/>
          </a:xfrm>
          <a:prstGeom prst="rect">
            <a:avLst/>
          </a:prstGeom>
        </p:spPr>
      </p:pic>
      <p:sp>
        <p:nvSpPr>
          <p:cNvPr id="19" name="Text 18">
            <a:extLst>
              <a:ext uri="{FF2B5EF4-FFF2-40B4-BE49-F238E27FC236}">
                <a16:creationId xmlns:a16="http://schemas.microsoft.com/office/drawing/2014/main" id="{6739F1D0-283C-B243-2811-63F960C63207}"/>
              </a:ext>
            </a:extLst>
          </p:cNvPr>
          <p:cNvSpPr/>
          <p:nvPr/>
        </p:nvSpPr>
        <p:spPr>
          <a:xfrm>
            <a:off x="1643063" y="3557588"/>
            <a:ext cx="5969664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匿名化處理 (Anonymization)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0" name="Text 19">
            <a:extLst>
              <a:ext uri="{FF2B5EF4-FFF2-40B4-BE49-F238E27FC236}">
                <a16:creationId xmlns:a16="http://schemas.microsoft.com/office/drawing/2014/main" id="{43B27A85-6C84-C399-5586-72DD6F826555}"/>
              </a:ext>
            </a:extLst>
          </p:cNvPr>
          <p:cNvSpPr/>
          <p:nvPr/>
        </p:nvSpPr>
        <p:spPr>
          <a:xfrm>
            <a:off x="1643064" y="3843338"/>
            <a:ext cx="7430006" cy="495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非必要服務使用代稱或拋棄式信箱。不提供真實身分證號或手機號碼，除非該服務有法律上的實名需求。</a:t>
            </a:r>
          </a:p>
        </p:txBody>
      </p:sp>
      <p:sp>
        <p:nvSpPr>
          <p:cNvPr id="21" name="Text 20">
            <a:extLst>
              <a:ext uri="{FF2B5EF4-FFF2-40B4-BE49-F238E27FC236}">
                <a16:creationId xmlns:a16="http://schemas.microsoft.com/office/drawing/2014/main" id="{97FFD139-4C49-08B2-CF06-8996A7A4ADC9}"/>
              </a:ext>
            </a:extLst>
          </p:cNvPr>
          <p:cNvSpPr/>
          <p:nvPr/>
        </p:nvSpPr>
        <p:spPr>
          <a:xfrm>
            <a:off x="905884" y="3918166"/>
            <a:ext cx="474232" cy="222625"/>
          </a:xfrm>
          <a:prstGeom prst="rect">
            <a:avLst/>
          </a:prstGeom>
          <a:noFill/>
          <a:ln/>
        </p:spPr>
        <p:txBody>
          <a:bodyPr wrap="none" lIns="85090" tIns="34036" rIns="85090" bIns="34036" rtlCol="0" anchor="t">
            <a:spAutoFit/>
          </a:bodyPr>
          <a:lstStyle/>
          <a:p>
            <a:pPr marL="0" indent="0" algn="l">
              <a:buNone/>
            </a:pPr>
            <a:r>
              <a:rPr lang="en-US" sz="1000" b="1" kern="0" spc="2" dirty="0">
                <a:solidFill>
                  <a:srgbClr val="D946E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MASK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491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480059" y="313052"/>
            <a:ext cx="5888083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雲端並非絕對安全：常見的外洩陷阱</a:t>
            </a:r>
            <a:endParaRPr lang="en-US" sz="2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44591" y="1292226"/>
            <a:ext cx="541815" cy="5539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2E8F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01</a:t>
            </a:r>
            <a:endParaRPr lang="en-US" sz="3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500188" y="1354913"/>
            <a:ext cx="428625" cy="428625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8775" y="1483500"/>
            <a:ext cx="171450" cy="1714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214563" y="1320087"/>
            <a:ext cx="6357938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 err="1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帳號遭入侵</a:t>
            </a: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</a:t>
            </a:r>
            <a:r>
              <a:rPr lang="en-US" sz="900" b="1" kern="0" spc="1" dirty="0">
                <a:solidFill>
                  <a:srgbClr val="B91C1C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CRITICAL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2214563" y="1625482"/>
            <a:ext cx="6168355" cy="23692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密碼過於簡單或未開啟 2FA，導致駭客取得主控權，雲端資料如同赤裸呈現。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571500" y="2723348"/>
            <a:ext cx="541815" cy="5539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2E8F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02</a:t>
            </a:r>
            <a:endParaRPr lang="en-US" sz="3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1500188" y="2786035"/>
            <a:ext cx="428625" cy="428625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9491" y="2914622"/>
            <a:ext cx="150019" cy="17145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2214563" y="2751209"/>
            <a:ext cx="6357938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 err="1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誤享權限</a:t>
            </a: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</a:t>
            </a:r>
            <a:r>
              <a:rPr lang="en-US" sz="900" b="1" kern="0" spc="1" dirty="0">
                <a:solidFill>
                  <a:srgbClr val="B91C1C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COMMON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2214563" y="3056604"/>
            <a:ext cx="6929437" cy="495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不小心將檔案設為「知道連結的所有人皆可檢視」，資料可能被搜尋引擎索引或被轉傳。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565466" y="4154470"/>
            <a:ext cx="541815" cy="5539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2E8F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03</a:t>
            </a:r>
            <a:endParaRPr lang="en-US" sz="3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1500188" y="4217157"/>
            <a:ext cx="428625" cy="428625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8059" y="4345744"/>
            <a:ext cx="192881" cy="17145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2214563" y="4182331"/>
            <a:ext cx="6357938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 err="1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釣魚攻擊</a:t>
            </a: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</a:t>
            </a:r>
            <a:r>
              <a:rPr lang="en-US" sz="900" b="1" kern="0" spc="1" dirty="0">
                <a:solidFill>
                  <a:srgbClr val="B91C1C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ADVANCED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2214563" y="4487726"/>
            <a:ext cx="6463308" cy="23692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假冒「有人與你分享了檔案」的官方通知，引導你進入假登入頁面騙取帳號密碼。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5881" y="2286000"/>
            <a:ext cx="89297" cy="142875"/>
          </a:xfrm>
          <a:prstGeom prst="rect">
            <a:avLst/>
          </a:prstGeom>
        </p:spPr>
      </p:pic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140" y="2286000"/>
            <a:ext cx="89297" cy="142875"/>
          </a:xfrm>
          <a:prstGeom prst="rect">
            <a:avLst/>
          </a:prstGeom>
        </p:spPr>
      </p:pic>
      <p:sp>
        <p:nvSpPr>
          <p:cNvPr id="2" name="Text 2">
            <a:extLst>
              <a:ext uri="{FF2B5EF4-FFF2-40B4-BE49-F238E27FC236}">
                <a16:creationId xmlns:a16="http://schemas.microsoft.com/office/drawing/2014/main" id="{1445E5F5-891C-7558-29C8-D1F2B1D767C6}"/>
              </a:ext>
            </a:extLst>
          </p:cNvPr>
          <p:cNvSpPr/>
          <p:nvPr/>
        </p:nvSpPr>
        <p:spPr>
          <a:xfrm>
            <a:off x="571500" y="263426"/>
            <a:ext cx="7324997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警惕新型態攻擊：當 AI 成為駭客的助攻工具</a:t>
            </a:r>
            <a:endParaRPr lang="en-US" sz="2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9C9AA643-A7AB-A3B6-89CB-F1C8661674BB}"/>
              </a:ext>
            </a:extLst>
          </p:cNvPr>
          <p:cNvSpPr/>
          <p:nvPr/>
        </p:nvSpPr>
        <p:spPr>
          <a:xfrm>
            <a:off x="1110853" y="2034183"/>
            <a:ext cx="1428750" cy="1428750"/>
          </a:xfrm>
          <a:prstGeom prst="rect">
            <a:avLst/>
          </a:prstGeom>
          <a:solidFill>
            <a:srgbClr val="22D3EE">
              <a:alpha val="5000"/>
            </a:srgbClr>
          </a:solidFill>
          <a:ln w="9144">
            <a:solidFill>
              <a:srgbClr val="22D3EE"/>
            </a:solidFill>
            <a:prstDash val="solid"/>
          </a:ln>
        </p:spPr>
      </p:sp>
      <p:pic>
        <p:nvPicPr>
          <p:cNvPr id="6" name="Image 1" descr="preencoded.png">
            <a:extLst>
              <a:ext uri="{FF2B5EF4-FFF2-40B4-BE49-F238E27FC236}">
                <a16:creationId xmlns:a16="http://schemas.microsoft.com/office/drawing/2014/main" id="{82A72AC5-830A-6AA9-6E42-3BFFA80982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8041" y="2391370"/>
            <a:ext cx="714375" cy="714375"/>
          </a:xfrm>
          <a:prstGeom prst="rect">
            <a:avLst/>
          </a:prstGeom>
        </p:spPr>
      </p:pic>
      <p:sp>
        <p:nvSpPr>
          <p:cNvPr id="7" name="Text 4">
            <a:extLst>
              <a:ext uri="{FF2B5EF4-FFF2-40B4-BE49-F238E27FC236}">
                <a16:creationId xmlns:a16="http://schemas.microsoft.com/office/drawing/2014/main" id="{6DA925E2-F0EA-DC76-BD3A-C4C93E75155E}"/>
              </a:ext>
            </a:extLst>
          </p:cNvPr>
          <p:cNvSpPr/>
          <p:nvPr/>
        </p:nvSpPr>
        <p:spPr>
          <a:xfrm>
            <a:off x="901899" y="3677245"/>
            <a:ext cx="1846660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AI 時代的雙面刃：
攻擊更精準、偽造更真實。</a:t>
            </a:r>
          </a:p>
        </p:txBody>
      </p:sp>
      <p:pic>
        <p:nvPicPr>
          <p:cNvPr id="8" name="Image 2" descr="preencoded.png">
            <a:extLst>
              <a:ext uri="{FF2B5EF4-FFF2-40B4-BE49-F238E27FC236}">
                <a16:creationId xmlns:a16="http://schemas.microsoft.com/office/drawing/2014/main" id="{78F4ABE4-1069-6C27-31C2-36EC61133B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9100" y="1325556"/>
            <a:ext cx="196453" cy="157163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635E22DA-288D-1D0C-FEBF-12A0EF1FDCB2}"/>
              </a:ext>
            </a:extLst>
          </p:cNvPr>
          <p:cNvSpPr/>
          <p:nvPr/>
        </p:nvSpPr>
        <p:spPr>
          <a:xfrm>
            <a:off x="4532709" y="1289838"/>
            <a:ext cx="318744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D946E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深偽技術 (Deepfake)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1C5E4A08-8ABA-C8FC-F3B5-2744987DC03A}"/>
              </a:ext>
            </a:extLst>
          </p:cNvPr>
          <p:cNvSpPr/>
          <p:nvPr/>
        </p:nvSpPr>
        <p:spPr>
          <a:xfrm>
            <a:off x="4229100" y="1625594"/>
            <a:ext cx="4343400" cy="5256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駭客利用 AI 偽造親友、主管的聲音或影像進行視訊詐騙。即使是「眼見」或「耳聞」也可能不再真實。</a:t>
            </a:r>
          </a:p>
        </p:txBody>
      </p:sp>
      <p:pic>
        <p:nvPicPr>
          <p:cNvPr id="12" name="Image 3" descr="preencoded.png">
            <a:extLst>
              <a:ext uri="{FF2B5EF4-FFF2-40B4-BE49-F238E27FC236}">
                <a16:creationId xmlns:a16="http://schemas.microsoft.com/office/drawing/2014/main" id="{22666DCD-9BAA-A865-7244-DEA0ABEDB6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9100" y="2312789"/>
            <a:ext cx="157163" cy="157163"/>
          </a:xfrm>
          <a:prstGeom prst="rect">
            <a:avLst/>
          </a:prstGeom>
        </p:spPr>
      </p:pic>
      <p:sp>
        <p:nvSpPr>
          <p:cNvPr id="13" name="Text 7">
            <a:extLst>
              <a:ext uri="{FF2B5EF4-FFF2-40B4-BE49-F238E27FC236}">
                <a16:creationId xmlns:a16="http://schemas.microsoft.com/office/drawing/2014/main" id="{FF27A3EF-93CB-6654-5AB8-3D016B063D92}"/>
              </a:ext>
            </a:extLst>
          </p:cNvPr>
          <p:cNvSpPr/>
          <p:nvPr/>
        </p:nvSpPr>
        <p:spPr>
          <a:xfrm>
            <a:off x="4493419" y="2277070"/>
            <a:ext cx="331817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D946E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精準釣魚 (Precision Phishing)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278C31F8-83E9-EC56-7F3A-28FEE5F87C8E}"/>
              </a:ext>
            </a:extLst>
          </p:cNvPr>
          <p:cNvSpPr/>
          <p:nvPr/>
        </p:nvSpPr>
        <p:spPr>
          <a:xfrm>
            <a:off x="4229100" y="2612827"/>
            <a:ext cx="4343400" cy="5256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利用大型語言模型生成極度自然、無錯字且符合語境的郵件，大幅提升社交工程攻擊的成功率。</a:t>
            </a:r>
          </a:p>
        </p:txBody>
      </p:sp>
      <p:sp>
        <p:nvSpPr>
          <p:cNvPr id="15" name="Shape 9">
            <a:extLst>
              <a:ext uri="{FF2B5EF4-FFF2-40B4-BE49-F238E27FC236}">
                <a16:creationId xmlns:a16="http://schemas.microsoft.com/office/drawing/2014/main" id="{9CCA7360-D70B-AA79-E058-488E0BDE3239}"/>
              </a:ext>
            </a:extLst>
          </p:cNvPr>
          <p:cNvSpPr/>
          <p:nvPr/>
        </p:nvSpPr>
        <p:spPr>
          <a:xfrm>
            <a:off x="4229100" y="3407178"/>
            <a:ext cx="4343400" cy="1303734"/>
          </a:xfrm>
          <a:prstGeom prst="rect">
            <a:avLst/>
          </a:prstGeom>
          <a:solidFill>
            <a:srgbClr val="D946EF">
              <a:alpha val="5000"/>
            </a:srgbClr>
          </a:solidFill>
          <a:ln w="9144">
            <a:solidFill>
              <a:srgbClr val="D946EF">
                <a:alpha val="20000"/>
              </a:srgbClr>
            </a:solidFill>
            <a:prstDash val="solid"/>
          </a:ln>
        </p:spPr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F768B5AA-03A3-DDBC-48B6-B222C34E4ADE}"/>
              </a:ext>
            </a:extLst>
          </p:cNvPr>
          <p:cNvSpPr/>
          <p:nvPr/>
        </p:nvSpPr>
        <p:spPr>
          <a:xfrm>
            <a:off x="4407694" y="3522662"/>
            <a:ext cx="3986213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kern="0" spc="2" dirty="0">
                <a:solidFill>
                  <a:srgbClr val="D946E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AI </a:t>
            </a:r>
            <a:r>
              <a:rPr lang="en-US" sz="1400" b="1" kern="0" spc="2" dirty="0">
                <a:solidFill>
                  <a:srgbClr val="D946E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時代防禦對策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18" name="Image 4" descr="preencoded.png">
            <a:extLst>
              <a:ext uri="{FF2B5EF4-FFF2-40B4-BE49-F238E27FC236}">
                <a16:creationId xmlns:a16="http://schemas.microsoft.com/office/drawing/2014/main" id="{5BF830C4-1BF7-F45A-B716-B86463E2C8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7694" y="3872415"/>
            <a:ext cx="100013" cy="100013"/>
          </a:xfrm>
          <a:prstGeom prst="rect">
            <a:avLst/>
          </a:prstGeom>
        </p:spPr>
      </p:pic>
      <p:sp>
        <p:nvSpPr>
          <p:cNvPr id="19" name="Text 11">
            <a:extLst>
              <a:ext uri="{FF2B5EF4-FFF2-40B4-BE49-F238E27FC236}">
                <a16:creationId xmlns:a16="http://schemas.microsoft.com/office/drawing/2014/main" id="{60E87735-E919-D172-17B3-E977F2BBCE4D}"/>
              </a:ext>
            </a:extLst>
          </p:cNvPr>
          <p:cNvSpPr/>
          <p:nvPr/>
        </p:nvSpPr>
        <p:spPr>
          <a:xfrm>
            <a:off x="4593430" y="3844733"/>
            <a:ext cx="3000444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建立家族/企業間的「秘密代號」</a:t>
            </a:r>
          </a:p>
        </p:txBody>
      </p:sp>
      <p:pic>
        <p:nvPicPr>
          <p:cNvPr id="20" name="Image 5" descr="preencoded.png">
            <a:extLst>
              <a:ext uri="{FF2B5EF4-FFF2-40B4-BE49-F238E27FC236}">
                <a16:creationId xmlns:a16="http://schemas.microsoft.com/office/drawing/2014/main" id="{14F56EF8-E6A2-4211-700C-4CE3ADB061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7694" y="4099229"/>
            <a:ext cx="125016" cy="100013"/>
          </a:xfrm>
          <a:prstGeom prst="rect">
            <a:avLst/>
          </a:prstGeom>
        </p:spPr>
      </p:pic>
      <p:sp>
        <p:nvSpPr>
          <p:cNvPr id="21" name="Text 12">
            <a:extLst>
              <a:ext uri="{FF2B5EF4-FFF2-40B4-BE49-F238E27FC236}">
                <a16:creationId xmlns:a16="http://schemas.microsoft.com/office/drawing/2014/main" id="{0A1803AB-0176-ADAE-6DFC-E4394236180E}"/>
              </a:ext>
            </a:extLst>
          </p:cNvPr>
          <p:cNvSpPr/>
          <p:nvPr/>
        </p:nvSpPr>
        <p:spPr>
          <a:xfrm>
            <a:off x="4618434" y="4071547"/>
            <a:ext cx="4273017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遇到可疑請求，立即掛斷並透過另一管道求證</a:t>
            </a:r>
          </a:p>
        </p:txBody>
      </p:sp>
      <p:pic>
        <p:nvPicPr>
          <p:cNvPr id="22" name="Image 6" descr="preencoded.png">
            <a:extLst>
              <a:ext uri="{FF2B5EF4-FFF2-40B4-BE49-F238E27FC236}">
                <a16:creationId xmlns:a16="http://schemas.microsoft.com/office/drawing/2014/main" id="{509D1111-5A5F-2299-27C6-4D3A66F3F27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07694" y="4326043"/>
            <a:ext cx="112514" cy="100013"/>
          </a:xfrm>
          <a:prstGeom prst="rect">
            <a:avLst/>
          </a:prstGeom>
        </p:spPr>
      </p:pic>
      <p:sp>
        <p:nvSpPr>
          <p:cNvPr id="23" name="Text 13">
            <a:extLst>
              <a:ext uri="{FF2B5EF4-FFF2-40B4-BE49-F238E27FC236}">
                <a16:creationId xmlns:a16="http://schemas.microsoft.com/office/drawing/2014/main" id="{BCCF6CCF-845F-FC27-C0CF-930E54483D43}"/>
              </a:ext>
            </a:extLst>
          </p:cNvPr>
          <p:cNvSpPr/>
          <p:nvPr/>
        </p:nvSpPr>
        <p:spPr>
          <a:xfrm>
            <a:off x="4605933" y="4298361"/>
            <a:ext cx="3205656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觀察影像邊緣、眨眼頻率等深偽破綻</a:t>
            </a:r>
          </a:p>
        </p:txBody>
      </p:sp>
    </p:spTree>
    <p:extLst>
      <p:ext uri="{BB962C8B-B14F-4D97-AF65-F5344CB8AC3E}">
        <p14:creationId xmlns:p14="http://schemas.microsoft.com/office/powerpoint/2010/main" val="41293532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5881" y="2286000"/>
            <a:ext cx="89297" cy="142875"/>
          </a:xfrm>
          <a:prstGeom prst="rect">
            <a:avLst/>
          </a:prstGeom>
        </p:spPr>
      </p:pic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140" y="2286000"/>
            <a:ext cx="89297" cy="142875"/>
          </a:xfrm>
          <a:prstGeom prst="rect">
            <a:avLst/>
          </a:prstGeom>
        </p:spPr>
      </p:pic>
      <p:sp>
        <p:nvSpPr>
          <p:cNvPr id="2" name="Text 2">
            <a:extLst>
              <a:ext uri="{FF2B5EF4-FFF2-40B4-BE49-F238E27FC236}">
                <a16:creationId xmlns:a16="http://schemas.microsoft.com/office/drawing/2014/main" id="{06D3CEB9-F340-1B19-EDBD-2C39AB7AB69C}"/>
              </a:ext>
            </a:extLst>
          </p:cNvPr>
          <p:cNvSpPr/>
          <p:nvPr/>
        </p:nvSpPr>
        <p:spPr>
          <a:xfrm>
            <a:off x="571500" y="263426"/>
            <a:ext cx="5848894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前車之鑑：分析典型受害案例的轉折點</a:t>
            </a:r>
            <a:endParaRPr lang="en-US" sz="2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503EA050-B6AC-6CAE-EF1B-4EE10957E667}"/>
              </a:ext>
            </a:extLst>
          </p:cNvPr>
          <p:cNvSpPr/>
          <p:nvPr/>
        </p:nvSpPr>
        <p:spPr>
          <a:xfrm>
            <a:off x="857250" y="1428750"/>
            <a:ext cx="3278981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kern="0" spc="2" dirty="0">
                <a:solidFill>
                  <a:srgbClr val="D946E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SCENARIO A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895BF045-471D-941B-1626-D14D63F3BA36}"/>
              </a:ext>
            </a:extLst>
          </p:cNvPr>
          <p:cNvSpPr/>
          <p:nvPr/>
        </p:nvSpPr>
        <p:spPr>
          <a:xfrm>
            <a:off x="857250" y="1644848"/>
            <a:ext cx="3278981" cy="5594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密碼重複使用導致的
連鎖崩潰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019D6649-3A39-1D03-F1A9-A6259028233C}"/>
              </a:ext>
            </a:extLst>
          </p:cNvPr>
          <p:cNvSpPr/>
          <p:nvPr/>
        </p:nvSpPr>
        <p:spPr>
          <a:xfrm>
            <a:off x="857250" y="2269201"/>
            <a:ext cx="403957" cy="1799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誘因：</a:t>
            </a:r>
            <a:endParaRPr lang="en-US" sz="105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34B9F214-8ADF-C904-6B5C-42FF8A350E59}"/>
              </a:ext>
            </a:extLst>
          </p:cNvPr>
          <p:cNvSpPr/>
          <p:nvPr/>
        </p:nvSpPr>
        <p:spPr>
          <a:xfrm>
            <a:off x="1571625" y="2269201"/>
            <a:ext cx="2769989" cy="2030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追求便利，所有平台皆使用同一組密碼。</a:t>
            </a:r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C61A543A-CFB8-4327-BAE4-B4A90ACD8DEE}"/>
              </a:ext>
            </a:extLst>
          </p:cNvPr>
          <p:cNvSpPr/>
          <p:nvPr/>
        </p:nvSpPr>
        <p:spPr>
          <a:xfrm>
            <a:off x="857250" y="2537092"/>
            <a:ext cx="615553" cy="2030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轉折點：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3FE06934-F06E-2EF0-F628-8BB16037A89A}"/>
              </a:ext>
            </a:extLst>
          </p:cNvPr>
          <p:cNvSpPr/>
          <p:nvPr/>
        </p:nvSpPr>
        <p:spPr>
          <a:xfrm>
            <a:off x="1571625" y="2537092"/>
            <a:ext cx="2923877" cy="2030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某小型購物網站資料外洩，駭客取得帳密。</a:t>
            </a: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57B5753B-6327-E990-1DE3-AD2EE2DB113A}"/>
              </a:ext>
            </a:extLst>
          </p:cNvPr>
          <p:cNvSpPr/>
          <p:nvPr/>
        </p:nvSpPr>
        <p:spPr>
          <a:xfrm>
            <a:off x="857250" y="2804982"/>
            <a:ext cx="461665" cy="2030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後果：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7FDE9511-EC41-9036-02CB-113EB450DFFA}"/>
              </a:ext>
            </a:extLst>
          </p:cNvPr>
          <p:cNvSpPr/>
          <p:nvPr/>
        </p:nvSpPr>
        <p:spPr>
          <a:xfrm>
            <a:off x="1571625" y="2804982"/>
            <a:ext cx="3385542" cy="2030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駭客利用「撞庫攻擊」成功登入其主郵件與網銀。</a:t>
            </a:r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86F98158-759E-712B-AC0C-0FA1C8501CC1}"/>
              </a:ext>
            </a:extLst>
          </p:cNvPr>
          <p:cNvSpPr/>
          <p:nvPr/>
        </p:nvSpPr>
        <p:spPr>
          <a:xfrm>
            <a:off x="857250" y="3421856"/>
            <a:ext cx="3278981" cy="598289"/>
          </a:xfrm>
          <a:prstGeom prst="rect">
            <a:avLst/>
          </a:prstGeom>
          <a:solidFill>
            <a:srgbClr val="D946EF">
              <a:alpha val="5000"/>
            </a:srgbClr>
          </a:solidFill>
          <a:ln/>
        </p:spPr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0205E9A9-634C-2ED0-9503-14C2A0E216E9}"/>
              </a:ext>
            </a:extLst>
          </p:cNvPr>
          <p:cNvSpPr/>
          <p:nvPr/>
        </p:nvSpPr>
        <p:spPr>
          <a:xfrm>
            <a:off x="857250" y="3421856"/>
            <a:ext cx="21431" cy="598289"/>
          </a:xfrm>
          <a:prstGeom prst="rect">
            <a:avLst/>
          </a:prstGeom>
          <a:solidFill>
            <a:srgbClr val="D946EF"/>
          </a:solidFill>
          <a:ln/>
        </p:spPr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2B4AF1D4-F998-6488-1F65-0EC245AD9C6B}"/>
              </a:ext>
            </a:extLst>
          </p:cNvPr>
          <p:cNvSpPr/>
          <p:nvPr/>
        </p:nvSpPr>
        <p:spPr>
          <a:xfrm>
            <a:off x="1000125" y="3564731"/>
            <a:ext cx="2993231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D946E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CORE LESSON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AF28D77C-A288-01D5-A8D6-46D6FB1711C6}"/>
              </a:ext>
            </a:extLst>
          </p:cNvPr>
          <p:cNvSpPr/>
          <p:nvPr/>
        </p:nvSpPr>
        <p:spPr>
          <a:xfrm>
            <a:off x="1000125" y="3748018"/>
            <a:ext cx="2993231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密碼不應是通往所有大門的萬用鑰匙。</a:t>
            </a:r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6D997D5C-B70F-BE15-7E3B-51AF15F02D34}"/>
              </a:ext>
            </a:extLst>
          </p:cNvPr>
          <p:cNvSpPr/>
          <p:nvPr/>
        </p:nvSpPr>
        <p:spPr>
          <a:xfrm>
            <a:off x="5000625" y="1428750"/>
            <a:ext cx="3286125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kern="0" spc="2" dirty="0">
                <a:solidFill>
                  <a:srgbClr val="D946E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SCENARIO B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14D04E5B-3787-18A5-A1C8-1FFA79A4C56A}"/>
              </a:ext>
            </a:extLst>
          </p:cNvPr>
          <p:cNvSpPr/>
          <p:nvPr/>
        </p:nvSpPr>
        <p:spPr>
          <a:xfrm>
            <a:off x="5000625" y="1644848"/>
            <a:ext cx="3286125" cy="5594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假冒官方警告引發的
恐懼點擊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0F87C27D-4895-36E8-1F83-D298676196DB}"/>
              </a:ext>
            </a:extLst>
          </p:cNvPr>
          <p:cNvSpPr/>
          <p:nvPr/>
        </p:nvSpPr>
        <p:spPr>
          <a:xfrm>
            <a:off x="5000625" y="2269201"/>
            <a:ext cx="461665" cy="2030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誘因：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2DAE57DC-4E12-3DE3-68C3-99A2AF749360}"/>
              </a:ext>
            </a:extLst>
          </p:cNvPr>
          <p:cNvSpPr/>
          <p:nvPr/>
        </p:nvSpPr>
        <p:spPr>
          <a:xfrm>
            <a:off x="5601783" y="2269201"/>
            <a:ext cx="3436838" cy="2030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收到「帳號異常，請在 10 分鐘內驗證」的簡訊。</a:t>
            </a:r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DA058FF5-AB2A-FBB6-91D5-8A66641432FF}"/>
              </a:ext>
            </a:extLst>
          </p:cNvPr>
          <p:cNvSpPr/>
          <p:nvPr/>
        </p:nvSpPr>
        <p:spPr>
          <a:xfrm>
            <a:off x="5000625" y="2537092"/>
            <a:ext cx="615553" cy="2030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轉折點：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2B01605A-3418-20AC-40C9-0CD2C52D863B}"/>
              </a:ext>
            </a:extLst>
          </p:cNvPr>
          <p:cNvSpPr/>
          <p:nvPr/>
        </p:nvSpPr>
        <p:spPr>
          <a:xfrm>
            <a:off x="5601783" y="2537092"/>
            <a:ext cx="2923877" cy="2030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因恐懼帳號被鎖，未檢查網址即點擊連結。</a:t>
            </a:r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21D57AFE-D8FE-C829-F9E8-4223B371A533}"/>
              </a:ext>
            </a:extLst>
          </p:cNvPr>
          <p:cNvSpPr/>
          <p:nvPr/>
        </p:nvSpPr>
        <p:spPr>
          <a:xfrm>
            <a:off x="5000625" y="2804982"/>
            <a:ext cx="461665" cy="2030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後果：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61D37AAE-7DB2-AE03-2C8B-6387E2AF1AEC}"/>
              </a:ext>
            </a:extLst>
          </p:cNvPr>
          <p:cNvSpPr/>
          <p:nvPr/>
        </p:nvSpPr>
        <p:spPr>
          <a:xfrm>
            <a:off x="5601783" y="2804982"/>
            <a:ext cx="3526606" cy="2030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在假登入頁面輸入帳密與 2FA 碼，帳號瞬間被奪。</a:t>
            </a:r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4D17CAA1-5446-7CC7-76CB-B60A0EBC79C5}"/>
              </a:ext>
            </a:extLst>
          </p:cNvPr>
          <p:cNvSpPr/>
          <p:nvPr/>
        </p:nvSpPr>
        <p:spPr>
          <a:xfrm>
            <a:off x="5000625" y="3421856"/>
            <a:ext cx="3286125" cy="598289"/>
          </a:xfrm>
          <a:prstGeom prst="rect">
            <a:avLst/>
          </a:prstGeom>
          <a:solidFill>
            <a:srgbClr val="D946EF">
              <a:alpha val="5000"/>
            </a:srgbClr>
          </a:solidFill>
          <a:ln/>
        </p:spPr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81AEC4DF-10F9-7780-36DB-6AD7A13A67A9}"/>
              </a:ext>
            </a:extLst>
          </p:cNvPr>
          <p:cNvSpPr/>
          <p:nvPr/>
        </p:nvSpPr>
        <p:spPr>
          <a:xfrm>
            <a:off x="5000625" y="3421856"/>
            <a:ext cx="21431" cy="598289"/>
          </a:xfrm>
          <a:prstGeom prst="rect">
            <a:avLst/>
          </a:prstGeom>
          <a:solidFill>
            <a:srgbClr val="D946EF"/>
          </a:solidFill>
          <a:ln/>
        </p:spPr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AF9FCD52-8059-591E-F3FE-5B6B7CB20194}"/>
              </a:ext>
            </a:extLst>
          </p:cNvPr>
          <p:cNvSpPr/>
          <p:nvPr/>
        </p:nvSpPr>
        <p:spPr>
          <a:xfrm>
            <a:off x="5143500" y="3564731"/>
            <a:ext cx="3000375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D946E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CORE LESSON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D88973ED-BEC1-13BB-C4E5-3A799842387C}"/>
              </a:ext>
            </a:extLst>
          </p:cNvPr>
          <p:cNvSpPr/>
          <p:nvPr/>
        </p:nvSpPr>
        <p:spPr>
          <a:xfrm>
            <a:off x="5143500" y="3748018"/>
            <a:ext cx="3526606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任何「要求立即行動」的訊息都是警訊。</a:t>
            </a:r>
          </a:p>
        </p:txBody>
      </p:sp>
      <p:sp>
        <p:nvSpPr>
          <p:cNvPr id="31" name="Shape 29">
            <a:extLst>
              <a:ext uri="{FF2B5EF4-FFF2-40B4-BE49-F238E27FC236}">
                <a16:creationId xmlns:a16="http://schemas.microsoft.com/office/drawing/2014/main" id="{10F2790C-BD8F-7AE2-B13F-A3EA6305A519}"/>
              </a:ext>
            </a:extLst>
          </p:cNvPr>
          <p:cNvSpPr/>
          <p:nvPr/>
        </p:nvSpPr>
        <p:spPr>
          <a:xfrm>
            <a:off x="0" y="4591645"/>
            <a:ext cx="9144000" cy="551855"/>
          </a:xfrm>
          <a:prstGeom prst="rect">
            <a:avLst/>
          </a:prstGeom>
          <a:solidFill>
            <a:srgbClr val="22D3EE">
              <a:alpha val="5000"/>
            </a:srgbClr>
          </a:solidFill>
          <a:ln/>
        </p:spPr>
      </p:sp>
      <p:sp>
        <p:nvSpPr>
          <p:cNvPr id="32" name="Text 31">
            <a:extLst>
              <a:ext uri="{FF2B5EF4-FFF2-40B4-BE49-F238E27FC236}">
                <a16:creationId xmlns:a16="http://schemas.microsoft.com/office/drawing/2014/main" id="{118A61A5-1EE9-31EF-70B5-7010C873E741}"/>
              </a:ext>
            </a:extLst>
          </p:cNvPr>
          <p:cNvSpPr/>
          <p:nvPr/>
        </p:nvSpPr>
        <p:spPr>
          <a:xfrm>
            <a:off x="571500" y="4777383"/>
            <a:ext cx="8001000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「駭客利用的情緒點，就是我們防禦的起點。」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1237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5881" y="2286000"/>
            <a:ext cx="89297" cy="142875"/>
          </a:xfrm>
          <a:prstGeom prst="rect">
            <a:avLst/>
          </a:prstGeom>
        </p:spPr>
      </p:pic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140" y="2286000"/>
            <a:ext cx="89297" cy="142875"/>
          </a:xfrm>
          <a:prstGeom prst="rect">
            <a:avLst/>
          </a:prstGeom>
        </p:spPr>
      </p:pic>
      <p:sp>
        <p:nvSpPr>
          <p:cNvPr id="2" name="Text 2">
            <a:extLst>
              <a:ext uri="{FF2B5EF4-FFF2-40B4-BE49-F238E27FC236}">
                <a16:creationId xmlns:a16="http://schemas.microsoft.com/office/drawing/2014/main" id="{C13F19B7-EEDA-F897-5DFF-56D15AE9442B}"/>
              </a:ext>
            </a:extLst>
          </p:cNvPr>
          <p:cNvSpPr/>
          <p:nvPr/>
        </p:nvSpPr>
        <p:spPr>
          <a:xfrm>
            <a:off x="571499" y="263426"/>
            <a:ext cx="6802483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保護自己，也守護身邊的人：資安大使的使命</a:t>
            </a:r>
            <a:endParaRPr lang="en-US" sz="2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6" name="Image 1" descr="preencoded.png">
            <a:extLst>
              <a:ext uri="{FF2B5EF4-FFF2-40B4-BE49-F238E27FC236}">
                <a16:creationId xmlns:a16="http://schemas.microsoft.com/office/drawing/2014/main" id="{5E74C4B1-0826-6E8A-A6F5-C0E8EEF657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688" y="1532334"/>
            <a:ext cx="125016" cy="142875"/>
          </a:xfrm>
          <a:prstGeom prst="rect">
            <a:avLst/>
          </a:prstGeom>
        </p:spPr>
      </p:pic>
      <p:sp>
        <p:nvSpPr>
          <p:cNvPr id="7" name="Text 5">
            <a:extLst>
              <a:ext uri="{FF2B5EF4-FFF2-40B4-BE49-F238E27FC236}">
                <a16:creationId xmlns:a16="http://schemas.microsoft.com/office/drawing/2014/main" id="{E53D9504-3501-68EC-4187-A57C50C9E660}"/>
              </a:ext>
            </a:extLst>
          </p:cNvPr>
          <p:cNvSpPr/>
          <p:nvPr/>
        </p:nvSpPr>
        <p:spPr>
          <a:xfrm>
            <a:off x="1160859" y="1500188"/>
            <a:ext cx="820738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分享知識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FD8F16DB-B3B5-9BE9-EC5B-32FABF365BEE}"/>
              </a:ext>
            </a:extLst>
          </p:cNvPr>
          <p:cNvSpPr/>
          <p:nvPr/>
        </p:nvSpPr>
        <p:spPr>
          <a:xfrm>
            <a:off x="928688" y="1814513"/>
            <a:ext cx="2000250" cy="9232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資安不應是孤島。主動將密碼管理、釣魚識破等概念傳遞給家中長輩與青少年，建立家庭數位防線。</a:t>
            </a:r>
          </a:p>
        </p:txBody>
      </p:sp>
      <p:pic>
        <p:nvPicPr>
          <p:cNvPr id="9" name="Image 2" descr="preencoded.png">
            <a:extLst>
              <a:ext uri="{FF2B5EF4-FFF2-40B4-BE49-F238E27FC236}">
                <a16:creationId xmlns:a16="http://schemas.microsoft.com/office/drawing/2014/main" id="{504691E1-83DD-AF30-53F7-5EF3464C3C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5063" y="1532334"/>
            <a:ext cx="178594" cy="142875"/>
          </a:xfrm>
          <a:prstGeom prst="rect">
            <a:avLst/>
          </a:prstGeom>
        </p:spPr>
      </p:pic>
      <p:sp>
        <p:nvSpPr>
          <p:cNvPr id="11" name="Text 8">
            <a:extLst>
              <a:ext uri="{FF2B5EF4-FFF2-40B4-BE49-F238E27FC236}">
                <a16:creationId xmlns:a16="http://schemas.microsoft.com/office/drawing/2014/main" id="{2BECD463-0BE1-CB7A-D695-E1DFCFFC8B4D}"/>
              </a:ext>
            </a:extLst>
          </p:cNvPr>
          <p:cNvSpPr/>
          <p:nvPr/>
        </p:nvSpPr>
        <p:spPr>
          <a:xfrm>
            <a:off x="6500813" y="1500188"/>
            <a:ext cx="820738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建立文化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7BBECF1D-F891-1623-CC4D-70BCA12891E1}"/>
              </a:ext>
            </a:extLst>
          </p:cNvPr>
          <p:cNvSpPr/>
          <p:nvPr/>
        </p:nvSpPr>
        <p:spPr>
          <a:xfrm>
            <a:off x="6215063" y="1814513"/>
            <a:ext cx="2000250" cy="9232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在組織或團隊中營造「勇於回報、不責難」的氛圍。讓每個人在發現疑似威脅時，都能第一時間發出警訊。</a:t>
            </a:r>
          </a:p>
        </p:txBody>
      </p:sp>
      <p:pic>
        <p:nvPicPr>
          <p:cNvPr id="13" name="Image 3" descr="preencoded.png">
            <a:extLst>
              <a:ext uri="{FF2B5EF4-FFF2-40B4-BE49-F238E27FC236}">
                <a16:creationId xmlns:a16="http://schemas.microsoft.com/office/drawing/2014/main" id="{89FAC2E4-F070-BD26-BF96-F8621F98F1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7563" y="3437930"/>
            <a:ext cx="160734" cy="142875"/>
          </a:xfrm>
          <a:prstGeom prst="rect">
            <a:avLst/>
          </a:prstGeom>
        </p:spPr>
      </p:pic>
      <p:sp>
        <p:nvSpPr>
          <p:cNvPr id="14" name="Text 11">
            <a:extLst>
              <a:ext uri="{FF2B5EF4-FFF2-40B4-BE49-F238E27FC236}">
                <a16:creationId xmlns:a16="http://schemas.microsoft.com/office/drawing/2014/main" id="{783189DC-7323-0839-EB06-0C31158B3699}"/>
              </a:ext>
            </a:extLst>
          </p:cNvPr>
          <p:cNvSpPr/>
          <p:nvPr/>
        </p:nvSpPr>
        <p:spPr>
          <a:xfrm>
            <a:off x="3625453" y="3405783"/>
            <a:ext cx="820738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成為榜樣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15A5707B-5907-F07A-2626-F576EB22C9B3}"/>
              </a:ext>
            </a:extLst>
          </p:cNvPr>
          <p:cNvSpPr/>
          <p:nvPr/>
        </p:nvSpPr>
        <p:spPr>
          <a:xfrm>
            <a:off x="3357563" y="3720108"/>
            <a:ext cx="2428875" cy="686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從自身落實最強密碼、全面開啟 2FA 並維持系統更新。用實際行動證明：安全與便利可以並存。</a:t>
            </a:r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2506251F-87B0-622C-58DE-45FE56FBD67C}"/>
              </a:ext>
            </a:extLst>
          </p:cNvPr>
          <p:cNvSpPr/>
          <p:nvPr/>
        </p:nvSpPr>
        <p:spPr>
          <a:xfrm>
            <a:off x="571500" y="4855964"/>
            <a:ext cx="8001000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kern="0" spc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「資安不是一個人的戰鬥，而是一群人的守護。」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8" name="Shape 14">
            <a:extLst>
              <a:ext uri="{FF2B5EF4-FFF2-40B4-BE49-F238E27FC236}">
                <a16:creationId xmlns:a16="http://schemas.microsoft.com/office/drawing/2014/main" id="{6529CAB1-E803-5FF8-A668-E6BD8907C990}"/>
              </a:ext>
            </a:extLst>
          </p:cNvPr>
          <p:cNvSpPr/>
          <p:nvPr/>
        </p:nvSpPr>
        <p:spPr>
          <a:xfrm>
            <a:off x="0" y="4705945"/>
            <a:ext cx="9144000" cy="7144"/>
          </a:xfrm>
          <a:prstGeom prst="rect">
            <a:avLst/>
          </a:prstGeom>
          <a:solidFill>
            <a:srgbClr val="FFFFFF"/>
          </a:solidFill>
          <a:ln>
            <a:solidFill>
              <a:srgbClr val="FFCCFF"/>
            </a:solidFill>
          </a:ln>
        </p:spPr>
      </p:sp>
      <p:sp>
        <p:nvSpPr>
          <p:cNvPr id="19" name="Shape 3">
            <a:extLst>
              <a:ext uri="{FF2B5EF4-FFF2-40B4-BE49-F238E27FC236}">
                <a16:creationId xmlns:a16="http://schemas.microsoft.com/office/drawing/2014/main" id="{BE54BCFB-9493-6534-2F57-041AD0613F22}"/>
              </a:ext>
            </a:extLst>
          </p:cNvPr>
          <p:cNvSpPr/>
          <p:nvPr/>
        </p:nvSpPr>
        <p:spPr>
          <a:xfrm>
            <a:off x="3518297" y="1331234"/>
            <a:ext cx="1928813" cy="1919882"/>
          </a:xfrm>
          <a:prstGeom prst="ellipse">
            <a:avLst/>
          </a:prstGeom>
          <a:solidFill>
            <a:srgbClr val="22D3EE">
              <a:alpha val="5000"/>
            </a:srgbClr>
          </a:solidFill>
          <a:ln w="18288">
            <a:solidFill>
              <a:srgbClr val="22D3EE"/>
            </a:solidFill>
            <a:prstDash val="solid"/>
          </a:ln>
        </p:spPr>
      </p:sp>
      <p:pic>
        <p:nvPicPr>
          <p:cNvPr id="20" name="Image 1" descr="preencoded.png">
            <a:extLst>
              <a:ext uri="{FF2B5EF4-FFF2-40B4-BE49-F238E27FC236}">
                <a16:creationId xmlns:a16="http://schemas.microsoft.com/office/drawing/2014/main" id="{DFAB1F2D-88FE-3CD8-73E6-7CBB4C093AB9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967969" y="1702909"/>
            <a:ext cx="1029467" cy="117653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68560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5881" y="2286000"/>
            <a:ext cx="89297" cy="142875"/>
          </a:xfrm>
          <a:prstGeom prst="rect">
            <a:avLst/>
          </a:prstGeom>
        </p:spPr>
      </p:pic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140" y="2286000"/>
            <a:ext cx="89297" cy="142875"/>
          </a:xfrm>
          <a:prstGeom prst="rect">
            <a:avLst/>
          </a:prstGeom>
        </p:spPr>
      </p:pic>
      <p:sp>
        <p:nvSpPr>
          <p:cNvPr id="9" name="Text 0">
            <a:extLst>
              <a:ext uri="{FF2B5EF4-FFF2-40B4-BE49-F238E27FC236}">
                <a16:creationId xmlns:a16="http://schemas.microsoft.com/office/drawing/2014/main" id="{56A28A01-0A98-3E50-9CDF-C3B9E3AC165A}"/>
              </a:ext>
            </a:extLst>
          </p:cNvPr>
          <p:cNvSpPr/>
          <p:nvPr/>
        </p:nvSpPr>
        <p:spPr>
          <a:xfrm>
            <a:off x="1357312" y="266218"/>
            <a:ext cx="6429375" cy="5539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3600" b="1" kern="0" spc="-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安全，是數位生活唯一的</a:t>
            </a:r>
            <a:r>
              <a:rPr lang="en-US" sz="3600" b="1" kern="0" spc="-1" dirty="0">
                <a:solidFill>
                  <a:srgbClr val="33CCF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通行證</a:t>
            </a:r>
            <a:endParaRPr lang="en-US" sz="3600" dirty="0">
              <a:solidFill>
                <a:srgbClr val="33CCFF"/>
              </a:solidFill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1" name="Shape 1">
            <a:extLst>
              <a:ext uri="{FF2B5EF4-FFF2-40B4-BE49-F238E27FC236}">
                <a16:creationId xmlns:a16="http://schemas.microsoft.com/office/drawing/2014/main" id="{DC4AC039-E5F5-9ADC-958A-D9AE57EE3766}"/>
              </a:ext>
            </a:extLst>
          </p:cNvPr>
          <p:cNvSpPr/>
          <p:nvPr/>
        </p:nvSpPr>
        <p:spPr>
          <a:xfrm>
            <a:off x="1357313" y="1654773"/>
            <a:ext cx="6429375" cy="1368698"/>
          </a:xfrm>
          <a:prstGeom prst="rect">
            <a:avLst/>
          </a:prstGeom>
          <a:solidFill>
            <a:srgbClr val="FFFFFF">
              <a:alpha val="2000"/>
            </a:srgbClr>
          </a:solidFill>
          <a:ln w="9144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2" name="Text 2">
            <a:extLst>
              <a:ext uri="{FF2B5EF4-FFF2-40B4-BE49-F238E27FC236}">
                <a16:creationId xmlns:a16="http://schemas.microsoft.com/office/drawing/2014/main" id="{2014B373-2509-5F02-79B1-3B6D86102E34}"/>
              </a:ext>
            </a:extLst>
          </p:cNvPr>
          <p:cNvSpPr/>
          <p:nvPr/>
        </p:nvSpPr>
        <p:spPr>
          <a:xfrm>
            <a:off x="1714500" y="2019105"/>
            <a:ext cx="5715000" cy="6797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「資訊安全不是為了限制自由，而是為了保護我們在數位世界中航行的權利。」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3" name="Shape 3">
            <a:extLst>
              <a:ext uri="{FF2B5EF4-FFF2-40B4-BE49-F238E27FC236}">
                <a16:creationId xmlns:a16="http://schemas.microsoft.com/office/drawing/2014/main" id="{D7232516-EAAC-1FA7-1A50-B172CAE99E04}"/>
              </a:ext>
            </a:extLst>
          </p:cNvPr>
          <p:cNvSpPr/>
          <p:nvPr/>
        </p:nvSpPr>
        <p:spPr>
          <a:xfrm>
            <a:off x="3454003" y="3444952"/>
            <a:ext cx="2235994" cy="482203"/>
          </a:xfrm>
          <a:prstGeom prst="rect">
            <a:avLst/>
          </a:prstGeom>
          <a:solidFill>
            <a:srgbClr val="D946EF">
              <a:alpha val="10000"/>
            </a:srgbClr>
          </a:solidFill>
          <a:ln w="9144">
            <a:solidFill>
              <a:srgbClr val="22D3EE"/>
            </a:solidFill>
            <a:prstDash val="solid"/>
          </a:ln>
        </p:spPr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827BA6A6-FCFD-2032-ECB9-3C978A8B7BF3}"/>
              </a:ext>
            </a:extLst>
          </p:cNvPr>
          <p:cNvSpPr/>
          <p:nvPr/>
        </p:nvSpPr>
        <p:spPr>
          <a:xfrm>
            <a:off x="3454003" y="3444950"/>
            <a:ext cx="2235994" cy="528093"/>
          </a:xfrm>
          <a:prstGeom prst="rect">
            <a:avLst/>
          </a:prstGeom>
          <a:noFill/>
          <a:ln/>
        </p:spPr>
        <p:txBody>
          <a:bodyPr wrap="square" lIns="340233" tIns="170053" rIns="340233" bIns="170053" rtlCol="0" anchor="t">
            <a:spAutoFit/>
          </a:bodyPr>
          <a:lstStyle/>
          <a:p>
            <a:pPr marL="0" indent="0" algn="ctr">
              <a:buNone/>
            </a:pPr>
            <a:r>
              <a:rPr lang="en-US" sz="1200" b="1" kern="0" spc="3" dirty="0">
                <a:solidFill>
                  <a:srgbClr val="22D3EE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TAKE ACTION NOW</a:t>
            </a:r>
            <a:endParaRPr lang="en-US" sz="1050" dirty="0"/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50BB39DA-C0F8-13AE-8BBC-BE5472E7BAFC}"/>
              </a:ext>
            </a:extLst>
          </p:cNvPr>
          <p:cNvSpPr/>
          <p:nvPr/>
        </p:nvSpPr>
        <p:spPr>
          <a:xfrm>
            <a:off x="3188511" y="4172289"/>
            <a:ext cx="2784277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今天就開啟您的 2FA 二階段驗證，跨出安全的第一步。</a:t>
            </a:r>
          </a:p>
        </p:txBody>
      </p:sp>
      <p:pic>
        <p:nvPicPr>
          <p:cNvPr id="17" name="Image 1" descr="preencoded.png">
            <a:extLst>
              <a:ext uri="{FF2B5EF4-FFF2-40B4-BE49-F238E27FC236}">
                <a16:creationId xmlns:a16="http://schemas.microsoft.com/office/drawing/2014/main" id="{B02113B8-4575-6FB3-68D0-A4BB4A39BE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1625" y="1804792"/>
            <a:ext cx="250031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8893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885453" cy="400110"/>
          </a:xfrm>
          <a:prstGeom prst="rect">
            <a:avLst/>
          </a:prstGeom>
          <a:solidFill>
            <a:srgbClr val="1A4B8C"/>
          </a:solidFill>
        </p:spPr>
        <p:txBody>
          <a:bodyPr wrap="none">
            <a:spAutoFit/>
          </a:bodyPr>
          <a:lstStyle/>
          <a:p>
            <a:pPr algn="l"/>
            <a:r>
              <a:rPr sz="2000" b="1" dirty="0">
                <a:solidFill>
                  <a:srgbClr val="FFFFFF"/>
                </a:solidFill>
              </a:rPr>
              <a:t>   3</a:t>
            </a:r>
            <a:r>
              <a:rPr lang="zh-TW" altLang="en-US" sz="2000" b="1" dirty="0">
                <a:solidFill>
                  <a:srgbClr val="FFFFFF"/>
                </a:solidFill>
              </a:rPr>
              <a:t>  練習與複習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800000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dirty="0">
                <a:solidFill>
                  <a:srgbClr val="1A237E"/>
                </a:solidFill>
              </a:rPr>
              <a:t>Q1.  「</a:t>
            </a:r>
            <a:r>
              <a:rPr sz="1500" b="1" dirty="0" err="1">
                <a:solidFill>
                  <a:srgbClr val="1A237E"/>
                </a:solidFill>
              </a:rPr>
              <a:t>數位減法」生活哲學的核心概念是</a:t>
            </a:r>
            <a:r>
              <a:rPr sz="15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00" y="116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A. 完全不使用數位服務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430000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1B5E20"/>
                </a:solidFill>
              </a:rPr>
              <a:t>✓  B. </a:t>
            </a:r>
            <a:r>
              <a:rPr sz="1300" b="1" dirty="0" err="1">
                <a:solidFill>
                  <a:srgbClr val="1B5E20"/>
                </a:solidFill>
              </a:rPr>
              <a:t>資料越多攻擊面越大，定期清理可以縮小被攻擊的範圍</a:t>
            </a:r>
            <a:endParaRPr sz="1300" b="1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170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C. 只使用付費的數位服務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00" y="197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D. 每天關閉所有 App 的網路連線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2260000"/>
            <a:ext cx="802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解析：數位減法不是要你不使用科技，而是有意識地選擇留下什麼，定期刪除不需要的資料、帳號和公開資訊，縮小攻擊面</a:t>
            </a:r>
            <a:r>
              <a:rPr sz="120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2674836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dirty="0">
                <a:solidFill>
                  <a:srgbClr val="1A237E"/>
                </a:solidFill>
              </a:rPr>
              <a:t>Q2.  AI </a:t>
            </a:r>
            <a:r>
              <a:rPr sz="1500" b="1" dirty="0" err="1">
                <a:solidFill>
                  <a:srgbClr val="1A237E"/>
                </a:solidFill>
              </a:rPr>
              <a:t>深偽（Deepfake）技術對資安帶來的最大挑戰是</a:t>
            </a:r>
            <a:r>
              <a:rPr sz="15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00" y="300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A. AI 會自動破解你的密碼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00" y="3270000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1B5E20"/>
                </a:solidFill>
              </a:rPr>
              <a:t>✓  B. 「</a:t>
            </a:r>
            <a:r>
              <a:rPr sz="1300" b="1" dirty="0" err="1">
                <a:solidFill>
                  <a:srgbClr val="1B5E20"/>
                </a:solidFill>
              </a:rPr>
              <a:t>眼見耳聞」不再可靠，聲音和影像都可能被偽造，需要額外驗證</a:t>
            </a:r>
            <a:endParaRPr sz="1300" b="1" dirty="0">
              <a:solidFill>
                <a:srgbClr val="1B5E2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0000" y="354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C. AI 讓釣魚郵件都有錯字更容易辨識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00" y="381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D. AI 讓防毒軟體失效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00" y="4100000"/>
            <a:ext cx="8024000" cy="260000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 dirty="0" err="1">
                <a:solidFill>
                  <a:srgbClr val="4E342E"/>
                </a:solidFill>
              </a:rPr>
              <a:t>解析：過去我們靠錯字辨識釣魚郵件，靠聲音辨識親友。AI</a:t>
            </a:r>
            <a:r>
              <a:rPr sz="1200" i="1" dirty="0">
                <a:solidFill>
                  <a:srgbClr val="4E342E"/>
                </a:solidFill>
              </a:rPr>
              <a:t> </a:t>
            </a:r>
            <a:r>
              <a:rPr sz="1200" i="1" dirty="0" err="1">
                <a:solidFill>
                  <a:srgbClr val="4E342E"/>
                </a:solidFill>
              </a:rPr>
              <a:t>讓這兩種直覺都不再可靠，需要換一個獨立管道確認</a:t>
            </a:r>
            <a:r>
              <a:rPr sz="12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883500"/>
            <a:ext cx="9144000" cy="26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000">
                <a:solidFill>
                  <a:srgbClr val="757575"/>
                </a:solidFill>
              </a:rPr>
              <a:t>數位生活中的資安自我保護　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357188" y="281876"/>
            <a:ext cx="5847669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守住第一道門：精準控管分享權限</a:t>
            </a:r>
            <a:endParaRPr lang="en-US" sz="2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357188" y="1285875"/>
            <a:ext cx="2328863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kern="0" spc="2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STRATEGY 01</a:t>
            </a:r>
            <a:endParaRPr lang="en-US" sz="9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357188" y="1532334"/>
            <a:ext cx="457200" cy="4572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772" y="1660922"/>
            <a:ext cx="250031" cy="20002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57188" y="2203847"/>
            <a:ext cx="232886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最小權限原則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357188" y="2594967"/>
            <a:ext cx="3044295" cy="249877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334155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只給予必要的權限，避免過度授權。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357188" y="2907100"/>
            <a:ext cx="2328863" cy="80143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334155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若對方只需閱讀，請設定為「僅檢視」而非「可編輯」。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357188" y="3471761"/>
            <a:ext cx="2864759" cy="249877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334155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防止資料被意外刪除或惡意篡改。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357188" y="4307681"/>
            <a:ext cx="2328863" cy="407194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4" name="Shape 10"/>
          <p:cNvSpPr/>
          <p:nvPr/>
        </p:nvSpPr>
        <p:spPr>
          <a:xfrm>
            <a:off x="357188" y="4307681"/>
            <a:ext cx="28575" cy="407194"/>
          </a:xfrm>
          <a:prstGeom prst="rect">
            <a:avLst/>
          </a:prstGeom>
          <a:solidFill>
            <a:srgbClr val="3B82F6"/>
          </a:solidFill>
          <a:ln/>
        </p:spPr>
      </p:sp>
      <p:sp>
        <p:nvSpPr>
          <p:cNvPr id="15" name="Text 11"/>
          <p:cNvSpPr/>
          <p:nvPr/>
        </p:nvSpPr>
        <p:spPr>
          <a:xfrm>
            <a:off x="357188" y="4262620"/>
            <a:ext cx="2328863" cy="497316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t">
            <a:sp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Least Privilege Access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357188" y="2594967"/>
            <a:ext cx="145874" cy="18973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10B981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50" dirty="0"/>
          </a:p>
        </p:txBody>
      </p:sp>
      <p:sp>
        <p:nvSpPr>
          <p:cNvPr id="17" name="Text 13"/>
          <p:cNvSpPr/>
          <p:nvPr/>
        </p:nvSpPr>
        <p:spPr>
          <a:xfrm>
            <a:off x="357188" y="2863555"/>
            <a:ext cx="145874" cy="18973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10B981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357188" y="3315007"/>
            <a:ext cx="145874" cy="18973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10B981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3407569" y="1532334"/>
            <a:ext cx="457200" cy="45720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19" name="Text 15"/>
          <p:cNvSpPr/>
          <p:nvPr/>
        </p:nvSpPr>
        <p:spPr>
          <a:xfrm>
            <a:off x="3407569" y="1285875"/>
            <a:ext cx="2328863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kern="0" spc="2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STRATEGY 02</a:t>
            </a:r>
            <a:endParaRPr lang="en-US" sz="9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3407569" y="2203847"/>
            <a:ext cx="232886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指定對象分享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2" name="Text 18"/>
          <p:cNvSpPr/>
          <p:nvPr/>
        </p:nvSpPr>
        <p:spPr>
          <a:xfrm>
            <a:off x="3407570" y="2594967"/>
            <a:ext cx="3092304" cy="525657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334155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優先使用「特定電子郵件地址」分享。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3" name="Text 19"/>
          <p:cNvSpPr/>
          <p:nvPr/>
        </p:nvSpPr>
        <p:spPr>
          <a:xfrm>
            <a:off x="3407569" y="3000608"/>
            <a:ext cx="3015720" cy="525657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334155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避免使用「知道連結的所有人皆可檢視」。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4" name="Text 20"/>
          <p:cNvSpPr/>
          <p:nvPr/>
        </p:nvSpPr>
        <p:spPr>
          <a:xfrm>
            <a:off x="3407569" y="3530461"/>
            <a:ext cx="3015720" cy="525657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334155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連結分享容易因轉傳而導致資料失控外洩。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5" name="Shape 21"/>
          <p:cNvSpPr/>
          <p:nvPr/>
        </p:nvSpPr>
        <p:spPr>
          <a:xfrm>
            <a:off x="3407569" y="4307681"/>
            <a:ext cx="2328863" cy="407194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26" name="Shape 22"/>
          <p:cNvSpPr/>
          <p:nvPr/>
        </p:nvSpPr>
        <p:spPr>
          <a:xfrm>
            <a:off x="3407569" y="4307681"/>
            <a:ext cx="28575" cy="407194"/>
          </a:xfrm>
          <a:prstGeom prst="rect">
            <a:avLst/>
          </a:prstGeom>
          <a:solidFill>
            <a:srgbClr val="3B82F6"/>
          </a:solidFill>
          <a:ln/>
        </p:spPr>
      </p:sp>
      <p:sp>
        <p:nvSpPr>
          <p:cNvPr id="27" name="Text 23"/>
          <p:cNvSpPr/>
          <p:nvPr/>
        </p:nvSpPr>
        <p:spPr>
          <a:xfrm>
            <a:off x="3539508" y="4262620"/>
            <a:ext cx="2328863" cy="497316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t">
            <a:sp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Identity-Based Sharing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8" name="Text 24"/>
          <p:cNvSpPr/>
          <p:nvPr/>
        </p:nvSpPr>
        <p:spPr>
          <a:xfrm>
            <a:off x="3407569" y="2594967"/>
            <a:ext cx="145874" cy="18973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10B981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50" dirty="0"/>
          </a:p>
        </p:txBody>
      </p:sp>
      <p:sp>
        <p:nvSpPr>
          <p:cNvPr id="29" name="Text 25"/>
          <p:cNvSpPr/>
          <p:nvPr/>
        </p:nvSpPr>
        <p:spPr>
          <a:xfrm>
            <a:off x="3407569" y="2863555"/>
            <a:ext cx="145874" cy="18973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10B981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50" dirty="0"/>
          </a:p>
        </p:txBody>
      </p:sp>
      <p:sp>
        <p:nvSpPr>
          <p:cNvPr id="30" name="Text 26"/>
          <p:cNvSpPr/>
          <p:nvPr/>
        </p:nvSpPr>
        <p:spPr>
          <a:xfrm>
            <a:off x="3407569" y="3132144"/>
            <a:ext cx="121828" cy="1906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10B981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50" dirty="0"/>
          </a:p>
        </p:txBody>
      </p:sp>
      <p:sp>
        <p:nvSpPr>
          <p:cNvPr id="32" name="Shape 28"/>
          <p:cNvSpPr/>
          <p:nvPr/>
        </p:nvSpPr>
        <p:spPr>
          <a:xfrm>
            <a:off x="6457950" y="1532334"/>
            <a:ext cx="457200" cy="45720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31" name="Text 27"/>
          <p:cNvSpPr/>
          <p:nvPr/>
        </p:nvSpPr>
        <p:spPr>
          <a:xfrm>
            <a:off x="6457950" y="1285875"/>
            <a:ext cx="2328863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kern="0" spc="2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STRATEGY 03</a:t>
            </a:r>
            <a:endParaRPr lang="en-US" sz="9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3" name="Text 29"/>
          <p:cNvSpPr/>
          <p:nvPr/>
        </p:nvSpPr>
        <p:spPr>
          <a:xfrm>
            <a:off x="6457950" y="2203847"/>
            <a:ext cx="232886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設定到期日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4" name="Text 30"/>
          <p:cNvSpPr/>
          <p:nvPr/>
        </p:nvSpPr>
        <p:spPr>
          <a:xfrm>
            <a:off x="6457950" y="2594967"/>
            <a:ext cx="2328863" cy="525657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334155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針對暫時性的協作，務必設定連結自動失效時間。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5" name="Text 31"/>
          <p:cNvSpPr/>
          <p:nvPr/>
        </p:nvSpPr>
        <p:spPr>
          <a:xfrm>
            <a:off x="6457950" y="3177048"/>
            <a:ext cx="2685222" cy="249877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334155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減少長期暴露在外的分享連結。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6" name="Text 32"/>
          <p:cNvSpPr/>
          <p:nvPr/>
        </p:nvSpPr>
        <p:spPr>
          <a:xfrm>
            <a:off x="6457950" y="3445636"/>
            <a:ext cx="2563395" cy="525657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334155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定期清理不再需要的歷史分享權限。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7" name="Shape 33"/>
          <p:cNvSpPr/>
          <p:nvPr/>
        </p:nvSpPr>
        <p:spPr>
          <a:xfrm>
            <a:off x="6457950" y="4307681"/>
            <a:ext cx="2328863" cy="407194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38" name="Shape 34"/>
          <p:cNvSpPr/>
          <p:nvPr/>
        </p:nvSpPr>
        <p:spPr>
          <a:xfrm>
            <a:off x="6457950" y="4307681"/>
            <a:ext cx="28575" cy="407194"/>
          </a:xfrm>
          <a:prstGeom prst="rect">
            <a:avLst/>
          </a:prstGeom>
          <a:solidFill>
            <a:srgbClr val="3B82F6"/>
          </a:solidFill>
          <a:ln/>
        </p:spPr>
      </p:sp>
      <p:sp>
        <p:nvSpPr>
          <p:cNvPr id="39" name="Text 35"/>
          <p:cNvSpPr/>
          <p:nvPr/>
        </p:nvSpPr>
        <p:spPr>
          <a:xfrm>
            <a:off x="6572250" y="4262620"/>
            <a:ext cx="2328863" cy="497316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t">
            <a:sp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Time-Limited Access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40" name="Text 36"/>
          <p:cNvSpPr/>
          <p:nvPr/>
        </p:nvSpPr>
        <p:spPr>
          <a:xfrm>
            <a:off x="6457950" y="2594967"/>
            <a:ext cx="145874" cy="18973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10B981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50" dirty="0"/>
          </a:p>
        </p:txBody>
      </p:sp>
      <p:sp>
        <p:nvSpPr>
          <p:cNvPr id="41" name="Text 37"/>
          <p:cNvSpPr/>
          <p:nvPr/>
        </p:nvSpPr>
        <p:spPr>
          <a:xfrm>
            <a:off x="6457950" y="3046419"/>
            <a:ext cx="145874" cy="18973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10B981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50" dirty="0"/>
          </a:p>
        </p:txBody>
      </p:sp>
      <p:sp>
        <p:nvSpPr>
          <p:cNvPr id="42" name="Text 38"/>
          <p:cNvSpPr/>
          <p:nvPr/>
        </p:nvSpPr>
        <p:spPr>
          <a:xfrm>
            <a:off x="6457950" y="3315007"/>
            <a:ext cx="121828" cy="1906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10B981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50" dirty="0"/>
          </a:p>
        </p:txBody>
      </p:sp>
      <p:pic>
        <p:nvPicPr>
          <p:cNvPr id="44" name="圖形 43" descr="日曆 以實心填滿">
            <a:extLst>
              <a:ext uri="{FF2B5EF4-FFF2-40B4-BE49-F238E27FC236}">
                <a16:creationId xmlns:a16="http://schemas.microsoft.com/office/drawing/2014/main" id="{8B524C6C-C7D5-0A93-02CE-FAF6688F6E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99873" y="1583659"/>
            <a:ext cx="354549" cy="354549"/>
          </a:xfrm>
          <a:prstGeom prst="rect">
            <a:avLst/>
          </a:prstGeom>
        </p:spPr>
      </p:pic>
      <p:pic>
        <p:nvPicPr>
          <p:cNvPr id="46" name="圖形 45" descr="通用存取 以實心填滿">
            <a:extLst>
              <a:ext uri="{FF2B5EF4-FFF2-40B4-BE49-F238E27FC236}">
                <a16:creationId xmlns:a16="http://schemas.microsoft.com/office/drawing/2014/main" id="{B5980168-14AC-952F-157E-84A7B930CD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73390" y="1603823"/>
            <a:ext cx="354549" cy="35454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333749" y="294164"/>
            <a:ext cx="5568996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密碼被偷也不怕：開啟雲端 2FA</a:t>
            </a:r>
            <a:endParaRPr lang="en-US" sz="2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0" y="857250"/>
            <a:ext cx="3657600" cy="4286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7" name="Shape 4"/>
          <p:cNvSpPr/>
          <p:nvPr/>
        </p:nvSpPr>
        <p:spPr>
          <a:xfrm>
            <a:off x="3650456" y="857250"/>
            <a:ext cx="7144" cy="4286250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8" name="Text 5"/>
          <p:cNvSpPr/>
          <p:nvPr/>
        </p:nvSpPr>
        <p:spPr>
          <a:xfrm>
            <a:off x="603647" y="1843513"/>
            <a:ext cx="2731736" cy="6215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雲端帳號的
最後防線</a:t>
            </a:r>
            <a:endParaRPr lang="en-US" sz="2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03647" y="2571750"/>
            <a:ext cx="2514600" cy="10772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即使駭客透過釣魚或暴力破解拿到了你的密碼，沒有你手上的第二道驗證，他們依然無法登入你的雲端空間。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4229100" y="1645741"/>
            <a:ext cx="4343400" cy="1028700"/>
          </a:xfrm>
          <a:prstGeom prst="rect">
            <a:avLst/>
          </a:prstGeom>
          <a:solidFill>
            <a:srgbClr val="F0FDF4"/>
          </a:solidFill>
          <a:ln w="9144">
            <a:solidFill>
              <a:srgbClr val="10B981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443413" y="1945779"/>
            <a:ext cx="428625" cy="428625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3431" y="2074366"/>
            <a:ext cx="128588" cy="17145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086350" y="1867198"/>
            <a:ext cx="3271838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驗證器 APP</a:t>
            </a:r>
            <a:r>
              <a:rPr lang="en-US" sz="900" b="1" kern="0" spc="1" dirty="0">
                <a:solidFill>
                  <a:srgbClr val="FFFFF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HIGHLY RECOMMENDED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5086350" y="2070041"/>
            <a:ext cx="3271838" cy="6462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64748B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如 Google Authenticator 或 Microsoft Authenticator。離線生成、安全性最高，不怕簡訊被攔截。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4450556" y="3181648"/>
            <a:ext cx="428625" cy="428625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9144" y="3310235"/>
            <a:ext cx="171450" cy="17145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093494" y="3103066"/>
            <a:ext cx="3257550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簡訊驗證碼 (SMS)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5093494" y="3345954"/>
            <a:ext cx="3257550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64748B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最普遍的方式，但存在「SIM 卡劫持」或簡訊轉發的風險。雖非最優，但仍遠比只用密碼安全。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9" name="Text 14"/>
          <p:cNvSpPr/>
          <p:nvPr/>
        </p:nvSpPr>
        <p:spPr>
          <a:xfrm>
            <a:off x="4229100" y="4203204"/>
            <a:ext cx="4822234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FF000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* 必備設定：Google 帳號、Apple ID、Dropbox 務必開啟此功能。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303793" y="290632"/>
            <a:ext cx="6490071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隱形的足跡：雲端相簿中的隱私細節</a:t>
            </a:r>
            <a:endParaRPr lang="en-US" sz="2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357188" y="1285875"/>
            <a:ext cx="457200" cy="4572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778" y="1414463"/>
            <a:ext cx="150019" cy="20002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57188" y="1957388"/>
            <a:ext cx="2328863" cy="5594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 err="1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EXIF資訊</a:t>
            </a: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：
照片會說話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303793" y="2614119"/>
            <a:ext cx="2622287" cy="1511632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171450" indent="-171450">
              <a:lnSpc>
                <a:spcPts val="2000"/>
              </a:lnSpc>
              <a:buClr>
                <a:srgbClr val="00CC99"/>
              </a:buClr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每張照片都內含拍攝的時間、裝置型號與精確的</a:t>
            </a: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</a:t>
            </a:r>
            <a:r>
              <a:rPr lang="en-US" sz="1200" dirty="0">
                <a:solidFill>
                  <a:srgbClr val="475569"/>
                </a:solidFill>
                <a:highlight>
                  <a:srgbClr val="FFFF00"/>
                </a:highlight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GPS </a:t>
            </a:r>
            <a:r>
              <a:rPr lang="en-US" sz="1200" dirty="0" err="1">
                <a:solidFill>
                  <a:srgbClr val="475569"/>
                </a:solidFill>
                <a:highlight>
                  <a:srgbClr val="FFFF00"/>
                </a:highlight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座標</a:t>
            </a: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。</a:t>
            </a:r>
          </a:p>
          <a:p>
            <a:pPr marL="171450" indent="-171450">
              <a:lnSpc>
                <a:spcPts val="2000"/>
              </a:lnSpc>
              <a:buClr>
                <a:srgbClr val="00CC99"/>
              </a:buClr>
              <a:buFont typeface="Arial" panose="020B0604020202020204" pitchFamily="34" charset="0"/>
              <a:buChar char="•"/>
            </a:pPr>
            <a:r>
              <a:rPr lang="en-US" altLang="zh-TW" sz="1200" dirty="0" err="1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分享原圖時，可能無意間洩漏了住家或辦公室位置</a:t>
            </a:r>
            <a:r>
              <a:rPr lang="en-US" altLang="zh-TW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。</a:t>
            </a:r>
          </a:p>
          <a:p>
            <a:pPr marL="171450" indent="-171450">
              <a:lnSpc>
                <a:spcPts val="2000"/>
              </a:lnSpc>
              <a:buClr>
                <a:srgbClr val="00CC99"/>
              </a:buClr>
              <a:buFont typeface="Arial" panose="020B0604020202020204" pitchFamily="34" charset="0"/>
              <a:buChar char="•"/>
            </a:pPr>
            <a:r>
              <a:rPr lang="en-US" altLang="zh-TW" sz="1200" dirty="0" err="1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建議在分享前移除位置資訊或使用截圖分享</a:t>
            </a:r>
            <a:r>
              <a:rPr lang="en-US" altLang="zh-TW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。</a:t>
            </a:r>
          </a:p>
        </p:txBody>
      </p:sp>
      <p:sp>
        <p:nvSpPr>
          <p:cNvPr id="12" name="Text 8"/>
          <p:cNvSpPr/>
          <p:nvPr/>
        </p:nvSpPr>
        <p:spPr>
          <a:xfrm>
            <a:off x="357188" y="4461272"/>
            <a:ext cx="2328863" cy="325602"/>
          </a:xfrm>
          <a:prstGeom prst="rect">
            <a:avLst/>
          </a:prstGeom>
          <a:noFill/>
          <a:ln/>
        </p:spPr>
        <p:txBody>
          <a:bodyPr wrap="square" lIns="0" tIns="170053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kern="0" spc="1" dirty="0">
                <a:solidFill>
                  <a:srgbClr val="3B82F6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LOCATION PRIVACY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6" name="Shape 12"/>
          <p:cNvSpPr/>
          <p:nvPr/>
        </p:nvSpPr>
        <p:spPr>
          <a:xfrm>
            <a:off x="3407569" y="1285875"/>
            <a:ext cx="457200" cy="4572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6156" y="1414463"/>
            <a:ext cx="200025" cy="20002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3407569" y="1957388"/>
            <a:ext cx="2328863" cy="5594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自動備份：
敏感資料上雲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9" name="Text 14"/>
          <p:cNvSpPr/>
          <p:nvPr/>
        </p:nvSpPr>
        <p:spPr>
          <a:xfrm>
            <a:off x="3407569" y="2614119"/>
            <a:ext cx="2328863" cy="1508555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171450" indent="-171450" algn="l">
              <a:lnSpc>
                <a:spcPts val="2000"/>
              </a:lnSpc>
              <a:buClr>
                <a:srgbClr val="00CC99"/>
              </a:buClr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手機相簿通常預設開啟「自動備份」功能</a:t>
            </a: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。</a:t>
            </a:r>
          </a:p>
          <a:p>
            <a:pPr marL="171450" indent="-171450">
              <a:lnSpc>
                <a:spcPts val="2000"/>
              </a:lnSpc>
              <a:buClr>
                <a:srgbClr val="00CC99"/>
              </a:buClr>
              <a:buFont typeface="Arial" panose="020B0604020202020204" pitchFamily="34" charset="0"/>
              <a:buChar char="•"/>
            </a:pPr>
            <a:r>
              <a:rPr lang="en-US" altLang="zh-TW" sz="1200" dirty="0" err="1">
                <a:solidFill>
                  <a:srgbClr val="475569"/>
                </a:solidFill>
                <a:highlight>
                  <a:srgbClr val="FFFF00"/>
                </a:highlight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拍攝的</a:t>
            </a:r>
            <a:r>
              <a:rPr lang="en-US" altLang="zh-TW" sz="1200" b="1" dirty="0" err="1">
                <a:solidFill>
                  <a:srgbClr val="475569"/>
                </a:solidFill>
                <a:highlight>
                  <a:srgbClr val="FFFF00"/>
                </a:highlight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身分證、存摺、密碼備忘錄</a:t>
            </a:r>
            <a:r>
              <a:rPr lang="en-US" altLang="zh-TW" sz="1200" dirty="0" err="1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會自動同步到雲端</a:t>
            </a:r>
            <a:r>
              <a:rPr lang="en-US" altLang="zh-TW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。</a:t>
            </a:r>
            <a:endParaRPr lang="en-US" altLang="zh-TW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  <a:p>
            <a:pPr marL="171450" indent="-171450">
              <a:lnSpc>
                <a:spcPts val="2000"/>
              </a:lnSpc>
              <a:buClr>
                <a:srgbClr val="00CC99"/>
              </a:buClr>
              <a:buFont typeface="Arial" panose="020B0604020202020204" pitchFamily="34" charset="0"/>
              <a:buChar char="•"/>
            </a:pPr>
            <a:r>
              <a:rPr lang="en-US" altLang="zh-TW" sz="1200" dirty="0" err="1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一旦雲端帳號被盜，這些極度敏感的資料將全數外洩</a:t>
            </a:r>
            <a:r>
              <a:rPr lang="en-US" altLang="zh-TW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。</a:t>
            </a:r>
            <a:endParaRPr lang="en-US" sz="1200" dirty="0">
              <a:solidFill>
                <a:srgbClr val="475569"/>
              </a:solidFill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2" name="Text 17"/>
          <p:cNvSpPr/>
          <p:nvPr/>
        </p:nvSpPr>
        <p:spPr>
          <a:xfrm>
            <a:off x="3407569" y="4461272"/>
            <a:ext cx="2328863" cy="325602"/>
          </a:xfrm>
          <a:prstGeom prst="rect">
            <a:avLst/>
          </a:prstGeom>
          <a:noFill/>
          <a:ln/>
        </p:spPr>
        <p:txBody>
          <a:bodyPr wrap="square" lIns="0" tIns="170053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kern="0" spc="1" dirty="0">
                <a:solidFill>
                  <a:srgbClr val="3B82F6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DATA EXPOSURE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6" name="Shape 21"/>
          <p:cNvSpPr/>
          <p:nvPr/>
        </p:nvSpPr>
        <p:spPr>
          <a:xfrm>
            <a:off x="6457950" y="1285875"/>
            <a:ext cx="457200" cy="4572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6538" y="1414463"/>
            <a:ext cx="200025" cy="200025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6457950" y="1957388"/>
            <a:ext cx="2328863" cy="5594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人臉辨識：
生物特徵處理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9" name="Text 23"/>
          <p:cNvSpPr/>
          <p:nvPr/>
        </p:nvSpPr>
        <p:spPr>
          <a:xfrm>
            <a:off x="6457950" y="2614119"/>
            <a:ext cx="2328863" cy="1508555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171450" indent="-171450">
              <a:lnSpc>
                <a:spcPts val="2000"/>
              </a:lnSpc>
              <a:buClr>
                <a:srgbClr val="00CC99"/>
              </a:buClr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雲端服務商利用</a:t>
            </a: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AI </a:t>
            </a:r>
            <a:r>
              <a:rPr lang="en-US" sz="1200" dirty="0" err="1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進行人臉辨識以方便分類照片</a:t>
            </a: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。</a:t>
            </a:r>
          </a:p>
          <a:p>
            <a:pPr marL="171450" indent="-171450">
              <a:lnSpc>
                <a:spcPts val="2000"/>
              </a:lnSpc>
              <a:buClr>
                <a:srgbClr val="00CC99"/>
              </a:buClr>
              <a:buFont typeface="Arial" panose="020B0604020202020204" pitchFamily="34" charset="0"/>
              <a:buChar char="•"/>
            </a:pPr>
            <a:r>
              <a:rPr lang="en-US" altLang="zh-TW" sz="1200" dirty="0" err="1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了解服務商如何處理與儲存你的</a:t>
            </a:r>
            <a:r>
              <a:rPr lang="en-US" altLang="zh-TW" sz="1200" b="1" dirty="0" err="1">
                <a:solidFill>
                  <a:srgbClr val="475569"/>
                </a:solidFill>
                <a:highlight>
                  <a:srgbClr val="FFFF00"/>
                </a:highlight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生物識別資料</a:t>
            </a:r>
            <a:r>
              <a:rPr lang="en-US" altLang="zh-TW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。</a:t>
            </a:r>
          </a:p>
          <a:p>
            <a:pPr marL="171450" indent="-171450">
              <a:lnSpc>
                <a:spcPts val="2000"/>
              </a:lnSpc>
              <a:buClr>
                <a:srgbClr val="00CC99"/>
              </a:buClr>
              <a:buFont typeface="Arial" panose="020B0604020202020204" pitchFamily="34" charset="0"/>
              <a:buChar char="•"/>
            </a:pPr>
            <a:r>
              <a:rPr lang="en-US" altLang="zh-TW" sz="1200" dirty="0" err="1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在設定中檢查是否允許服務商將你的特徵用於模型訓練</a:t>
            </a:r>
            <a:r>
              <a:rPr lang="en-US" altLang="zh-TW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。</a:t>
            </a:r>
          </a:p>
        </p:txBody>
      </p:sp>
      <p:sp>
        <p:nvSpPr>
          <p:cNvPr id="32" name="Text 26"/>
          <p:cNvSpPr/>
          <p:nvPr/>
        </p:nvSpPr>
        <p:spPr>
          <a:xfrm>
            <a:off x="6457950" y="4461272"/>
            <a:ext cx="2328863" cy="325602"/>
          </a:xfrm>
          <a:prstGeom prst="rect">
            <a:avLst/>
          </a:prstGeom>
          <a:noFill/>
          <a:ln/>
        </p:spPr>
        <p:txBody>
          <a:bodyPr wrap="square" lIns="0" tIns="170053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kern="0" spc="1" dirty="0">
                <a:solidFill>
                  <a:srgbClr val="3B82F6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BIOMETRIC PRIVACY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385763" y="267868"/>
            <a:ext cx="5279294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定期健檢：你的雲端安全嗎？</a:t>
            </a:r>
            <a:endParaRPr lang="en-US" sz="2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285750" y="1285875"/>
            <a:ext cx="2471738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kern="0" spc="2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AUDIT 01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285750" y="1532334"/>
            <a:ext cx="428625" cy="428625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53" y="1660922"/>
            <a:ext cx="150019" cy="1714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85750" y="2175272"/>
            <a:ext cx="2471738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分享權限審計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285750" y="2580680"/>
            <a:ext cx="3050381" cy="495457"/>
          </a:xfrm>
          <a:prstGeom prst="rect">
            <a:avLst/>
          </a:prstGeom>
          <a:noFill/>
          <a:ln/>
        </p:spPr>
        <p:txBody>
          <a:bodyPr wrap="square" lIns="255143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檢查所有「知道連結即可檢視」的檔案。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285750" y="3089727"/>
            <a:ext cx="2591607" cy="236924"/>
          </a:xfrm>
          <a:prstGeom prst="rect">
            <a:avLst/>
          </a:prstGeom>
          <a:noFill/>
          <a:ln/>
        </p:spPr>
        <p:txBody>
          <a:bodyPr wrap="none" lIns="255143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清理已結束專案的共享對象。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285750" y="3389765"/>
            <a:ext cx="2953839" cy="495457"/>
          </a:xfrm>
          <a:prstGeom prst="rect">
            <a:avLst/>
          </a:prstGeom>
          <a:noFill/>
          <a:ln/>
        </p:spPr>
        <p:txBody>
          <a:bodyPr wrap="square" lIns="255143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將「可編輯」權限降級為「僅檢視」。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285750" y="4307681"/>
            <a:ext cx="2471738" cy="407194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4" name="Shape 10"/>
          <p:cNvSpPr/>
          <p:nvPr/>
        </p:nvSpPr>
        <p:spPr>
          <a:xfrm>
            <a:off x="285750" y="4307681"/>
            <a:ext cx="28575" cy="407194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2580680"/>
            <a:ext cx="100013" cy="150019"/>
          </a:xfrm>
          <a:prstGeom prst="rect">
            <a:avLst/>
          </a:prstGeom>
        </p:spPr>
      </p:pic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2880717"/>
            <a:ext cx="100013" cy="150019"/>
          </a:xfrm>
          <a:prstGeom prst="rect">
            <a:avLst/>
          </a:prstGeom>
        </p:spPr>
      </p:pic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3180755"/>
            <a:ext cx="100013" cy="150019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428625" y="4450556"/>
            <a:ext cx="2185988" cy="1615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50" kern="0" spc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MINIMIZE EXPOSURE</a:t>
            </a:r>
            <a:endParaRPr lang="en-US" sz="105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9" name="Text 12"/>
          <p:cNvSpPr/>
          <p:nvPr/>
        </p:nvSpPr>
        <p:spPr>
          <a:xfrm>
            <a:off x="3336131" y="1285875"/>
            <a:ext cx="2471738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kern="0" spc="2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AUDIT 02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0" name="Shape 13"/>
          <p:cNvSpPr/>
          <p:nvPr/>
        </p:nvSpPr>
        <p:spPr>
          <a:xfrm>
            <a:off x="3336131" y="1532334"/>
            <a:ext cx="428625" cy="428625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3288" y="1660922"/>
            <a:ext cx="214313" cy="171450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3336131" y="2175272"/>
            <a:ext cx="2471738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登入裝置檢查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3" name="Text 15"/>
          <p:cNvSpPr/>
          <p:nvPr/>
        </p:nvSpPr>
        <p:spPr>
          <a:xfrm>
            <a:off x="3336131" y="2580680"/>
            <a:ext cx="3050381" cy="495457"/>
          </a:xfrm>
          <a:prstGeom prst="rect">
            <a:avLst/>
          </a:prstGeom>
          <a:noFill/>
          <a:ln/>
        </p:spPr>
        <p:txBody>
          <a:bodyPr wrap="square" lIns="255143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查看 Google/Apple 帳號的活動紀錄。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4" name="Text 16"/>
          <p:cNvSpPr/>
          <p:nvPr/>
        </p:nvSpPr>
        <p:spPr>
          <a:xfrm>
            <a:off x="3336131" y="3081014"/>
            <a:ext cx="2950368" cy="495457"/>
          </a:xfrm>
          <a:prstGeom prst="rect">
            <a:avLst/>
          </a:prstGeom>
          <a:noFill/>
          <a:ln/>
        </p:spPr>
        <p:txBody>
          <a:bodyPr wrap="square" lIns="255143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登出不明地點或可疑的登入工作階段。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5" name="Text 17"/>
          <p:cNvSpPr/>
          <p:nvPr/>
        </p:nvSpPr>
        <p:spPr>
          <a:xfrm>
            <a:off x="3336131" y="3616183"/>
            <a:ext cx="3130216" cy="236924"/>
          </a:xfrm>
          <a:prstGeom prst="rect">
            <a:avLst/>
          </a:prstGeom>
          <a:noFill/>
          <a:ln/>
        </p:spPr>
        <p:txBody>
          <a:bodyPr wrap="none" lIns="255143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移除已不再使用的舊手機或舊電腦。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6" name="Shape 18"/>
          <p:cNvSpPr/>
          <p:nvPr/>
        </p:nvSpPr>
        <p:spPr>
          <a:xfrm>
            <a:off x="3336131" y="4307681"/>
            <a:ext cx="2471738" cy="407194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27" name="Shape 19"/>
          <p:cNvSpPr/>
          <p:nvPr/>
        </p:nvSpPr>
        <p:spPr>
          <a:xfrm>
            <a:off x="3336131" y="4307681"/>
            <a:ext cx="28575" cy="407194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28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6131" y="2580680"/>
            <a:ext cx="100013" cy="150019"/>
          </a:xfrm>
          <a:prstGeom prst="rect">
            <a:avLst/>
          </a:prstGeom>
        </p:spPr>
      </p:pic>
      <p:pic>
        <p:nvPicPr>
          <p:cNvPr id="29" name="Image 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6131" y="2880717"/>
            <a:ext cx="100013" cy="150019"/>
          </a:xfrm>
          <a:prstGeom prst="rect">
            <a:avLst/>
          </a:prstGeom>
        </p:spPr>
      </p:pic>
      <p:pic>
        <p:nvPicPr>
          <p:cNvPr id="30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6131" y="3180755"/>
            <a:ext cx="100013" cy="150019"/>
          </a:xfrm>
          <a:prstGeom prst="rect">
            <a:avLst/>
          </a:prstGeom>
        </p:spPr>
      </p:pic>
      <p:sp>
        <p:nvSpPr>
          <p:cNvPr id="31" name="Text 20"/>
          <p:cNvSpPr/>
          <p:nvPr/>
        </p:nvSpPr>
        <p:spPr>
          <a:xfrm>
            <a:off x="3550443" y="4430486"/>
            <a:ext cx="2185988" cy="1615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50" kern="0" spc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SECURE ACCESS POINTS</a:t>
            </a:r>
            <a:endParaRPr lang="en-US" sz="105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2" name="Text 21"/>
          <p:cNvSpPr/>
          <p:nvPr/>
        </p:nvSpPr>
        <p:spPr>
          <a:xfrm>
            <a:off x="6386513" y="1285875"/>
            <a:ext cx="2471738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kern="0" spc="2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AUDIT 03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3" name="Shape 22"/>
          <p:cNvSpPr/>
          <p:nvPr/>
        </p:nvSpPr>
        <p:spPr>
          <a:xfrm>
            <a:off x="6386513" y="1532334"/>
            <a:ext cx="428625" cy="428625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34" name="Image 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5100" y="1660922"/>
            <a:ext cx="171450" cy="171450"/>
          </a:xfrm>
          <a:prstGeom prst="rect">
            <a:avLst/>
          </a:prstGeom>
        </p:spPr>
      </p:pic>
      <p:sp>
        <p:nvSpPr>
          <p:cNvPr id="35" name="Text 23"/>
          <p:cNvSpPr/>
          <p:nvPr/>
        </p:nvSpPr>
        <p:spPr>
          <a:xfrm>
            <a:off x="6386513" y="2175272"/>
            <a:ext cx="2471738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第三方授權管理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6" name="Text 24"/>
          <p:cNvSpPr/>
          <p:nvPr/>
        </p:nvSpPr>
        <p:spPr>
          <a:xfrm>
            <a:off x="6386513" y="2580680"/>
            <a:ext cx="2696527" cy="495457"/>
          </a:xfrm>
          <a:prstGeom prst="rect">
            <a:avLst/>
          </a:prstGeom>
          <a:noFill/>
          <a:ln/>
        </p:spPr>
        <p:txBody>
          <a:bodyPr wrap="square" lIns="255143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檢查哪些 APP 具有雲端存取權限。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7" name="Text 25"/>
          <p:cNvSpPr/>
          <p:nvPr/>
        </p:nvSpPr>
        <p:spPr>
          <a:xfrm>
            <a:off x="6386513" y="3063601"/>
            <a:ext cx="2696527" cy="495457"/>
          </a:xfrm>
          <a:prstGeom prst="rect">
            <a:avLst/>
          </a:prstGeom>
          <a:noFill/>
          <a:ln/>
        </p:spPr>
        <p:txBody>
          <a:bodyPr wrap="square" lIns="255143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撤銷不再使用或來源不明的工具授權。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8" name="Text 26"/>
          <p:cNvSpPr/>
          <p:nvPr/>
        </p:nvSpPr>
        <p:spPr>
          <a:xfrm>
            <a:off x="6386513" y="3598772"/>
            <a:ext cx="2696527" cy="495457"/>
          </a:xfrm>
          <a:prstGeom prst="rect">
            <a:avLst/>
          </a:prstGeom>
          <a:noFill/>
          <a:ln/>
        </p:spPr>
        <p:txBody>
          <a:bodyPr wrap="square" lIns="255143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限制第三方工具僅能存取特定資料夾。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9" name="Shape 27"/>
          <p:cNvSpPr/>
          <p:nvPr/>
        </p:nvSpPr>
        <p:spPr>
          <a:xfrm>
            <a:off x="6386513" y="4307681"/>
            <a:ext cx="2471738" cy="407194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0" name="Shape 28"/>
          <p:cNvSpPr/>
          <p:nvPr/>
        </p:nvSpPr>
        <p:spPr>
          <a:xfrm>
            <a:off x="6386513" y="4307681"/>
            <a:ext cx="28575" cy="407194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41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6513" y="2580680"/>
            <a:ext cx="100013" cy="150019"/>
          </a:xfrm>
          <a:prstGeom prst="rect">
            <a:avLst/>
          </a:prstGeom>
        </p:spPr>
      </p:pic>
      <p:pic>
        <p:nvPicPr>
          <p:cNvPr id="42" name="Image 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6513" y="2880717"/>
            <a:ext cx="100013" cy="150019"/>
          </a:xfrm>
          <a:prstGeom prst="rect">
            <a:avLst/>
          </a:prstGeom>
        </p:spPr>
      </p:pic>
      <p:pic>
        <p:nvPicPr>
          <p:cNvPr id="43" name="Image 1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6513" y="3180755"/>
            <a:ext cx="100013" cy="150019"/>
          </a:xfrm>
          <a:prstGeom prst="rect">
            <a:avLst/>
          </a:prstGeom>
        </p:spPr>
      </p:pic>
      <p:sp>
        <p:nvSpPr>
          <p:cNvPr id="44" name="Text 29"/>
          <p:cNvSpPr/>
          <p:nvPr/>
        </p:nvSpPr>
        <p:spPr>
          <a:xfrm>
            <a:off x="6621382" y="4429182"/>
            <a:ext cx="2185988" cy="1615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50" kern="0" spc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CONTROL INTEGRATIONS</a:t>
            </a:r>
            <a:endParaRPr lang="en-US" sz="105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717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357188" y="275213"/>
            <a:ext cx="5535386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進階防護：上傳前的最後一道加密</a:t>
            </a:r>
            <a:endParaRPr lang="en-US" sz="2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357188" y="1285875"/>
            <a:ext cx="2328863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kern="0" spc="2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TECHNIQUE 01</a:t>
            </a:r>
            <a:endParaRPr lang="en-US" sz="9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357188" y="1532334"/>
            <a:ext cx="457200" cy="4572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778" y="1660922"/>
            <a:ext cx="150019" cy="20002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57188" y="2203847"/>
            <a:ext cx="2328863" cy="497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本地壓縮加密
(Local Encryption)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357188" y="2801028"/>
            <a:ext cx="2328863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對於極度敏感資料（如證件掃描），上傳前先進行本地加密。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357188" y="3287315"/>
            <a:ext cx="2584735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使用 7-Zip 或 WinRAR 設定高強度密碼。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357188" y="3756203"/>
            <a:ext cx="2328863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即使雲端帳號被盜，駭客也無法開啟該檔案。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357188" y="4355902"/>
            <a:ext cx="2328863" cy="358973"/>
          </a:xfrm>
          <a:prstGeom prst="rect">
            <a:avLst/>
          </a:prstGeom>
          <a:solidFill>
            <a:srgbClr val="F0FDF4"/>
          </a:solidFill>
          <a:ln/>
        </p:spPr>
      </p:sp>
      <p:sp>
        <p:nvSpPr>
          <p:cNvPr id="14" name="Shape 10"/>
          <p:cNvSpPr/>
          <p:nvPr/>
        </p:nvSpPr>
        <p:spPr>
          <a:xfrm>
            <a:off x="357188" y="4355902"/>
            <a:ext cx="21431" cy="358973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15" name="Text 11"/>
          <p:cNvSpPr/>
          <p:nvPr/>
        </p:nvSpPr>
        <p:spPr>
          <a:xfrm>
            <a:off x="367903" y="4331954"/>
            <a:ext cx="2328863" cy="419089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t">
            <a:sp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065F46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給機密資料加上「數位封條」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357188" y="2755311"/>
            <a:ext cx="56106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10B981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357188" y="3206762"/>
            <a:ext cx="56106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10B981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357188" y="3475351"/>
            <a:ext cx="56106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10B981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sp>
        <p:nvSpPr>
          <p:cNvPr id="19" name="Text 15"/>
          <p:cNvSpPr/>
          <p:nvPr/>
        </p:nvSpPr>
        <p:spPr>
          <a:xfrm>
            <a:off x="3407569" y="1285875"/>
            <a:ext cx="2328863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kern="0" spc="2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TECHNIQUE 02</a:t>
            </a:r>
            <a:endParaRPr lang="en-US" sz="9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0" name="Shape 16"/>
          <p:cNvSpPr/>
          <p:nvPr/>
        </p:nvSpPr>
        <p:spPr>
          <a:xfrm>
            <a:off x="3407569" y="1532334"/>
            <a:ext cx="457200" cy="4572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8658" y="1660922"/>
            <a:ext cx="175022" cy="200025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3407569" y="2203847"/>
            <a:ext cx="2328863" cy="497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零知識加密服務
(Zero-Knowledge)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3" name="Text 18"/>
          <p:cNvSpPr/>
          <p:nvPr/>
        </p:nvSpPr>
        <p:spPr>
          <a:xfrm>
            <a:off x="3407569" y="2801028"/>
            <a:ext cx="2328863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選擇具備「零知識加密」技術的專業雲端服務商。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4" name="Text 19"/>
          <p:cNvSpPr/>
          <p:nvPr/>
        </p:nvSpPr>
        <p:spPr>
          <a:xfrm>
            <a:off x="3407569" y="3287315"/>
            <a:ext cx="2328863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服務商本身不持有解密金鑰，無法查看你的資料。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5" name="Text 20"/>
          <p:cNvSpPr/>
          <p:nvPr/>
        </p:nvSpPr>
        <p:spPr>
          <a:xfrm>
            <a:off x="3418284" y="3786978"/>
            <a:ext cx="2328863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確保資料在傳輸與儲存過程中皆處於加密狀態。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6" name="Shape 21"/>
          <p:cNvSpPr/>
          <p:nvPr/>
        </p:nvSpPr>
        <p:spPr>
          <a:xfrm>
            <a:off x="3407569" y="4355902"/>
            <a:ext cx="2328863" cy="358973"/>
          </a:xfrm>
          <a:prstGeom prst="rect">
            <a:avLst/>
          </a:prstGeom>
          <a:solidFill>
            <a:srgbClr val="F0FDF4"/>
          </a:solidFill>
          <a:ln/>
        </p:spPr>
      </p:sp>
      <p:sp>
        <p:nvSpPr>
          <p:cNvPr id="27" name="Shape 22"/>
          <p:cNvSpPr/>
          <p:nvPr/>
        </p:nvSpPr>
        <p:spPr>
          <a:xfrm>
            <a:off x="3407569" y="4355902"/>
            <a:ext cx="21431" cy="358973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28" name="Text 23"/>
          <p:cNvSpPr/>
          <p:nvPr/>
        </p:nvSpPr>
        <p:spPr>
          <a:xfrm>
            <a:off x="3548658" y="4331954"/>
            <a:ext cx="2328863" cy="419089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t">
            <a:sp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065F46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只有你擁有解密的唯一鑰匙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9" name="Text 24"/>
          <p:cNvSpPr/>
          <p:nvPr/>
        </p:nvSpPr>
        <p:spPr>
          <a:xfrm>
            <a:off x="3407569" y="2755311"/>
            <a:ext cx="56106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10B981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sp>
        <p:nvSpPr>
          <p:cNvPr id="30" name="Text 25"/>
          <p:cNvSpPr/>
          <p:nvPr/>
        </p:nvSpPr>
        <p:spPr>
          <a:xfrm>
            <a:off x="3407569" y="3206762"/>
            <a:ext cx="56106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10B981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sp>
        <p:nvSpPr>
          <p:cNvPr id="31" name="Text 26"/>
          <p:cNvSpPr/>
          <p:nvPr/>
        </p:nvSpPr>
        <p:spPr>
          <a:xfrm>
            <a:off x="3407569" y="3658214"/>
            <a:ext cx="56106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10B981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sp>
        <p:nvSpPr>
          <p:cNvPr id="32" name="Text 27"/>
          <p:cNvSpPr/>
          <p:nvPr/>
        </p:nvSpPr>
        <p:spPr>
          <a:xfrm>
            <a:off x="6457950" y="1285875"/>
            <a:ext cx="2328863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kern="0" spc="2" dirty="0">
                <a:solidFill>
                  <a:srgbClr val="10B981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TECHNIQUE 03</a:t>
            </a:r>
            <a:endParaRPr lang="en-US" sz="9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3" name="Shape 28"/>
          <p:cNvSpPr/>
          <p:nvPr/>
        </p:nvSpPr>
        <p:spPr>
          <a:xfrm>
            <a:off x="6457950" y="1532334"/>
            <a:ext cx="457200" cy="4572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3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6538" y="1660922"/>
            <a:ext cx="200025" cy="200025"/>
          </a:xfrm>
          <a:prstGeom prst="rect">
            <a:avLst/>
          </a:prstGeom>
        </p:spPr>
      </p:pic>
      <p:sp>
        <p:nvSpPr>
          <p:cNvPr id="35" name="Text 29"/>
          <p:cNvSpPr/>
          <p:nvPr/>
        </p:nvSpPr>
        <p:spPr>
          <a:xfrm>
            <a:off x="6457950" y="2203847"/>
            <a:ext cx="2328863" cy="497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密碼金鑰管理
(Key Management)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6" name="Text 30"/>
          <p:cNvSpPr/>
          <p:nvPr/>
        </p:nvSpPr>
        <p:spPr>
          <a:xfrm>
            <a:off x="6457950" y="2801028"/>
            <a:ext cx="2328863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確保雲端帳號密碼與檔案加密金鑰「分開存放」。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7" name="Text 31"/>
          <p:cNvSpPr/>
          <p:nvPr/>
        </p:nvSpPr>
        <p:spPr>
          <a:xfrm>
            <a:off x="6457950" y="3278606"/>
            <a:ext cx="2633926" cy="214161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不要將加密密碼寫在雲端記事本中。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8" name="Text 32"/>
          <p:cNvSpPr/>
          <p:nvPr/>
        </p:nvSpPr>
        <p:spPr>
          <a:xfrm>
            <a:off x="6457951" y="3564613"/>
            <a:ext cx="2686050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建議使用離線的密碼管理工具或實體備份。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9" name="Shape 33"/>
          <p:cNvSpPr/>
          <p:nvPr/>
        </p:nvSpPr>
        <p:spPr>
          <a:xfrm>
            <a:off x="6457950" y="4355902"/>
            <a:ext cx="2328863" cy="358973"/>
          </a:xfrm>
          <a:prstGeom prst="rect">
            <a:avLst/>
          </a:prstGeom>
          <a:solidFill>
            <a:srgbClr val="F0FDF4"/>
          </a:solidFill>
          <a:ln/>
        </p:spPr>
      </p:sp>
      <p:sp>
        <p:nvSpPr>
          <p:cNvPr id="40" name="Shape 34"/>
          <p:cNvSpPr/>
          <p:nvPr/>
        </p:nvSpPr>
        <p:spPr>
          <a:xfrm>
            <a:off x="6457950" y="4355902"/>
            <a:ext cx="21431" cy="358973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41" name="Text 35"/>
          <p:cNvSpPr/>
          <p:nvPr/>
        </p:nvSpPr>
        <p:spPr>
          <a:xfrm>
            <a:off x="6518672" y="4331954"/>
            <a:ext cx="2328863" cy="419089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t">
            <a:sp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065F46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雞蛋不要放在同一個籃子裡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42" name="Text 36"/>
          <p:cNvSpPr/>
          <p:nvPr/>
        </p:nvSpPr>
        <p:spPr>
          <a:xfrm>
            <a:off x="6457950" y="2755311"/>
            <a:ext cx="56106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10B981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sp>
        <p:nvSpPr>
          <p:cNvPr id="43" name="Text 37"/>
          <p:cNvSpPr/>
          <p:nvPr/>
        </p:nvSpPr>
        <p:spPr>
          <a:xfrm>
            <a:off x="6457950" y="3206762"/>
            <a:ext cx="56106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10B981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sp>
        <p:nvSpPr>
          <p:cNvPr id="44" name="Text 38"/>
          <p:cNvSpPr/>
          <p:nvPr/>
        </p:nvSpPr>
        <p:spPr>
          <a:xfrm>
            <a:off x="6457950" y="3475351"/>
            <a:ext cx="64120" cy="181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10B981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263426"/>
            <a:ext cx="6545912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凡走過必留下痕跡</a:t>
            </a:r>
            <a:r>
              <a:rPr lang="en-US" sz="2400" b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：公用電腦的資安風險</a:t>
            </a:r>
            <a:endParaRPr lang="en-US" sz="2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0" y="857250"/>
            <a:ext cx="4575572" cy="3879056"/>
          </a:xfrm>
          <a:prstGeom prst="rect">
            <a:avLst/>
          </a:prstGeom>
          <a:solidFill>
            <a:srgbClr val="FFFAFB"/>
          </a:solidFill>
          <a:ln/>
        </p:spPr>
      </p:sp>
      <p:sp>
        <p:nvSpPr>
          <p:cNvPr id="7" name="Shape 4"/>
          <p:cNvSpPr/>
          <p:nvPr/>
        </p:nvSpPr>
        <p:spPr>
          <a:xfrm>
            <a:off x="4568428" y="857250"/>
            <a:ext cx="7144" cy="3879056"/>
          </a:xfrm>
          <a:prstGeom prst="rect">
            <a:avLst/>
          </a:prstGeom>
          <a:solidFill>
            <a:srgbClr val="FEE2E2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295698"/>
            <a:ext cx="228600" cy="2286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42975" y="1285875"/>
            <a:ext cx="1616725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kern="0" spc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絕對不做的禁忌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848445"/>
            <a:ext cx="128588" cy="12858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42963" y="1819870"/>
            <a:ext cx="3157538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不點選「記住我」</a:t>
            </a:r>
            <a:r>
              <a:rPr lang="en-US" sz="1200" dirty="0">
                <a:solidFill>
                  <a:srgbClr val="334155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：這會讓你的登入狀態在瀏覽器關閉後依然有效。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448520"/>
            <a:ext cx="128588" cy="12858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42963" y="2419945"/>
            <a:ext cx="3157538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不儲存密碼</a:t>
            </a:r>
            <a:r>
              <a:rPr lang="en-US" sz="1200" dirty="0">
                <a:solidFill>
                  <a:srgbClr val="334155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：絕對不要讓瀏覽器自動儲存你的雲端帳號密碼。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48595"/>
            <a:ext cx="128588" cy="128588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842963" y="3020020"/>
            <a:ext cx="3157538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不開啟自動同步</a:t>
            </a:r>
            <a:r>
              <a:rPr lang="en-US" sz="1200" dirty="0">
                <a:solidFill>
                  <a:srgbClr val="334155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：避免將雲端檔案下載到公用電腦的本地資料夾。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6" name="Shape 9"/>
          <p:cNvSpPr/>
          <p:nvPr/>
        </p:nvSpPr>
        <p:spPr>
          <a:xfrm>
            <a:off x="4572000" y="857250"/>
            <a:ext cx="4572000" cy="3879056"/>
          </a:xfrm>
          <a:prstGeom prst="rect">
            <a:avLst/>
          </a:prstGeom>
          <a:solidFill>
            <a:srgbClr val="F0FDF4"/>
          </a:solidFill>
          <a:ln/>
        </p:spPr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3500" y="1295698"/>
            <a:ext cx="228600" cy="228600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5514975" y="1285875"/>
            <a:ext cx="1616725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kern="0" spc="1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必須遵守的準則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3500" y="1848445"/>
            <a:ext cx="144661" cy="128588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5431036" y="1819870"/>
            <a:ext cx="3141464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使用「無痕模式」</a:t>
            </a:r>
            <a:r>
              <a:rPr lang="en-US" sz="1200" dirty="0">
                <a:solidFill>
                  <a:srgbClr val="334155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：確保瀏覽紀錄、Cookie 與暫存檔在視窗關閉後自動刪除。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3500" y="2448520"/>
            <a:ext cx="128588" cy="128588"/>
          </a:xfrm>
          <a:prstGeom prst="rect">
            <a:avLst/>
          </a:prstGeom>
        </p:spPr>
      </p:pic>
      <p:sp>
        <p:nvSpPr>
          <p:cNvPr id="22" name="Text 12"/>
          <p:cNvSpPr/>
          <p:nvPr/>
        </p:nvSpPr>
        <p:spPr>
          <a:xfrm>
            <a:off x="5414963" y="2419945"/>
            <a:ext cx="3157538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離開前手動「登出」</a:t>
            </a:r>
            <a:r>
              <a:rPr lang="en-US" sz="1200" dirty="0">
                <a:solidFill>
                  <a:srgbClr val="334155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：確認帳號已完全登出，而非僅僅關閉網頁分頁。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23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3500" y="3048595"/>
            <a:ext cx="112514" cy="128588"/>
          </a:xfrm>
          <a:prstGeom prst="rect">
            <a:avLst/>
          </a:prstGeom>
        </p:spPr>
      </p:pic>
      <p:sp>
        <p:nvSpPr>
          <p:cNvPr id="24" name="Text 13"/>
          <p:cNvSpPr/>
          <p:nvPr/>
        </p:nvSpPr>
        <p:spPr>
          <a:xfrm>
            <a:off x="5398889" y="3020020"/>
            <a:ext cx="3173611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0F172A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清除瀏覽紀錄</a:t>
            </a:r>
            <a:r>
              <a:rPr lang="en-US" sz="1200" dirty="0">
                <a:solidFill>
                  <a:srgbClr val="334155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：若未使用無痕模式，離開前務必手動清理所有快取與紀錄。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5" name="Shape 14"/>
          <p:cNvSpPr/>
          <p:nvPr/>
        </p:nvSpPr>
        <p:spPr>
          <a:xfrm>
            <a:off x="0" y="4736306"/>
            <a:ext cx="9144000" cy="407194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26" name="Text 15"/>
          <p:cNvSpPr/>
          <p:nvPr/>
        </p:nvSpPr>
        <p:spPr>
          <a:xfrm>
            <a:off x="0" y="4736306"/>
            <a:ext cx="9144000" cy="497316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t">
            <a:spAutoFit/>
          </a:bodyPr>
          <a:lstStyle/>
          <a:p>
            <a:pPr marL="0" indent="0" algn="ctr">
              <a:buNone/>
            </a:pPr>
            <a:r>
              <a:rPr lang="en-US" sz="1000" kern="0" spc="1" dirty="0">
                <a:solidFill>
                  <a:srgbClr val="FFFFFF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PUBLIC TERMINAL SECURITY PROTOCOL — ALWAYS ASSUME THE DEVICE IS COMPROMISED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13196</TotalTime>
  <Words>3659</Words>
  <Application>Microsoft Office PowerPoint</Application>
  <PresentationFormat>如螢幕大小 (16:9)</PresentationFormat>
  <Paragraphs>671</Paragraphs>
  <Slides>34</Slides>
  <Notes>34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43" baseType="lpstr">
      <vt:lpstr>Aptos</vt:lpstr>
      <vt:lpstr>Inter Bold</vt:lpstr>
      <vt:lpstr>Inter Medium</vt:lpstr>
      <vt:lpstr>Space Grotesk Bold</vt:lpstr>
      <vt:lpstr>Arial</vt:lpstr>
      <vt:lpstr>Calibri</vt:lpstr>
      <vt:lpstr>Cascadia Code SemiBold</vt:lpstr>
      <vt:lpstr>Cascadia Mono SemiBold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杜若慈</cp:lastModifiedBy>
  <cp:revision>6</cp:revision>
  <dcterms:created xsi:type="dcterms:W3CDTF">2026-04-29T03:45:56Z</dcterms:created>
  <dcterms:modified xsi:type="dcterms:W3CDTF">2026-08-05T02:42:43Z</dcterms:modified>
</cp:coreProperties>
</file>