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0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165E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7152" autoAdjust="0"/>
  </p:normalViewPr>
  <p:slideViewPr>
    <p:cSldViewPr snapToGrid="0" snapToObjects="1">
      <p:cViewPr varScale="1">
        <p:scale>
          <a:sx n="81" d="100"/>
          <a:sy n="81" d="100"/>
        </p:scale>
        <p:origin x="72" y="7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05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接下來進入社交工程這個單元。</a:t>
            </a:r>
          </a:p>
          <a:p>
            <a:endParaRPr dirty="0"/>
          </a:p>
          <a:p>
            <a:r>
              <a:rPr dirty="0"/>
              <a:t>社交工程攻擊的核心，不是攻擊電腦，而是攻擊你的判斷力。它會利用恐懼、好奇、貪心、信任或急迫感，讓你在還沒查證之前就做出危險的動作。</a:t>
            </a:r>
          </a:p>
          <a:p>
            <a:endParaRPr dirty="0"/>
          </a:p>
          <a:p>
            <a:r>
              <a:rPr dirty="0"/>
              <a:t>對大學生來說，攻擊入口可能是社群私訊、校務通知、社團群組，甚至實習求職信件，幾乎都是每天會接觸的地方。</a:t>
            </a:r>
          </a:p>
          <a:p>
            <a:endParaRPr dirty="0"/>
          </a:p>
          <a:p>
            <a:r>
              <a:rPr dirty="0"/>
              <a:t>真正安全的反應，不是「看起來像官方就相信」，而是任何要求你輸入帳密、提供驗證碼或點連結的訊息，都先換一個管道確認。先查證，再行動。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社交工程之所以有效，因為它不需要破解系統。對攻擊者來說，騙過一個使用者交出密碼，通常比突破防火牆省力得多。</a:t>
            </a:r>
          </a:p>
          <a:p>
            <a:endParaRPr dirty="0"/>
          </a:p>
          <a:p>
            <a:r>
              <a:rPr dirty="0"/>
              <a:t>它鎖定的是幾種人性弱點：我們相信看起來像官方的東西、我們害怕帳號被停用的損失、我們想快速解決問題，或是對朋友傳來的訊息沒有戒心。</a:t>
            </a:r>
          </a:p>
          <a:p>
            <a:endParaRPr dirty="0"/>
          </a:p>
          <a:p>
            <a:r>
              <a:rPr dirty="0"/>
              <a:t>也因此，防範社交工程不是靠防毒軟體，而是靠我們建立「先懷疑、再確認」的反射動作。</a:t>
            </a:r>
          </a:p>
          <a:p>
            <a:endParaRPr dirty="0"/>
          </a:p>
          <a:p>
            <a:r>
              <a:rPr dirty="0"/>
              <a:t>每次遇到要求你採取行動的訊息，先問自己：我有沒有預期收到這個通知？它有沒有製造緊急感？它要我去哪個網址？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釣魚攻擊通常分三個階段。</a:t>
            </a:r>
          </a:p>
          <a:p>
            <a:endParaRPr dirty="0"/>
          </a:p>
          <a:p>
            <a:r>
              <a:rPr dirty="0"/>
              <a:t>第一，誘餌：你收到「帳號違反規定，請立即驗證，否則停用」的訊息，利用恐懼和急迫感讓你立刻行動。第二，陷阱：點進去之後，看到一個和官方幾乎一模一樣的假登入頁面，要你輸入帳號密碼。第三，收割：你一輸入，帳號立刻被接管，攻擊者更改資料，然後開始用你的帳號向你的朋友發送詐騙訊息。</a:t>
            </a:r>
          </a:p>
          <a:p>
            <a:endParaRPr dirty="0"/>
          </a:p>
          <a:p>
            <a:r>
              <a:rPr dirty="0"/>
              <a:t>很多帳號被盜，不是密碼被破解，而是使用者自己在假網站上輸入了帳密。</a:t>
            </a:r>
          </a:p>
          <a:p>
            <a:endParaRPr dirty="0"/>
          </a:p>
          <a:p>
            <a:r>
              <a:rPr dirty="0"/>
              <a:t>所以有一個習慣非常重要：任何要你重新登入的頁面，在輸入密碼之前，先看一眼網址欄，確認是官方網域。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駭客常用三種心理開關來操弄你。</a:t>
            </a:r>
          </a:p>
          <a:p>
            <a:endParaRPr dirty="0"/>
          </a:p>
          <a:p>
            <a:r>
              <a:rPr dirty="0"/>
              <a:t>第一是緊急感：「帳號即將被刪除」、「最後一小時」。這讓你在壓力下快速行動，跳過查證。第二是假信任：假冒官方客服、銀行專員或你認識的朋友。你看到熟悉的標誌或名字就放下戒心。第三是利益誘惑：「恭喜中獎」、「免費領取」、「限時優惠」。你因為想要而主動點擊。</a:t>
            </a:r>
          </a:p>
          <a:p>
            <a:endParaRPr dirty="0"/>
          </a:p>
          <a:p>
            <a:r>
              <a:rPr dirty="0"/>
              <a:t>防守方法也很直接：任何讓你感覺「很急、很怕、很想拿」的訊息，先停三秒。</a:t>
            </a:r>
          </a:p>
          <a:p>
            <a:endParaRPr dirty="0"/>
          </a:p>
          <a:p>
            <a:r>
              <a:rPr dirty="0"/>
              <a:t>真正重要的官方通知，不會只給你一條連結要求你立刻輸入密碼。這個反常識的設計，本身就是一個警訊。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釣魚攻擊的「誘餌」階段，駭客最常利用哪種心理？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恐懼感與緊急感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解析：「帳號即將停用，請立即驗證」利用的是恐懼和急迫感，讓你來不及思考就採取行動。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2.  </a:t>
            </a:r>
            <a:r>
              <a:rPr lang="zh-TW" altLang="en-US" sz="1200" b="0" dirty="0">
                <a:solidFill>
                  <a:srgbClr val="1A237E"/>
                </a:solidFill>
              </a:rPr>
              <a:t>社交工程之所以有效，最主要的原因是？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它利用人性弱點，讓你在未查證前就行動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解析：社交工程鎖定的是人的心理，不需要破解系統。騙過一個使用者交出密碼，比突破防火牆省力得多。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0474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釣魚信件通常會露出四個破綻，教大家怎麼辨識。</a:t>
            </a:r>
          </a:p>
          <a:p>
            <a:endParaRPr dirty="0"/>
          </a:p>
          <a:p>
            <a:r>
              <a:rPr dirty="0"/>
              <a:t>第一看寄件者的完整 Email 地址。不是顯示名稱，而是 @ 後面的網域。像 @gmai1.com，用數字 1 假冒小寫 l，就是偽造的網域。第二看連結，把滑鼠停在按鈕上，看瀏覽器左下角顯示的真實網址和顯示文字是否一致。第三看語氣和格式，錯字、威脅口吻、簡體中文夾雜都要警覺。</a:t>
            </a:r>
          </a:p>
          <a:p>
            <a:endParaRPr dirty="0"/>
          </a:p>
          <a:p>
            <a:r>
              <a:rPr dirty="0"/>
              <a:t>第四是最重要的：官方不會透過 Email 要你提供完整密碼、驗證碼或信用卡號。只要信件要求你輸入這些敏感資訊，就應該直接視為高風險，換官方管道查證。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登入任何網站前，教大家停看聽三個步驟。</a:t>
            </a:r>
          </a:p>
          <a:p>
            <a:endParaRPr dirty="0"/>
          </a:p>
          <a:p>
            <a:r>
              <a:rPr dirty="0"/>
              <a:t>第一看 HTTPS 鎖頭，這是基本門檻，但注意：假網站現在也可以申請憑證，有鎖頭不代表一定安全。第二、也是最關鍵的，確認主網域是否正確。google.com 和 google-verify.net 看起來都帶著 Google 的字，但主網域完全不同。第三看網站內容，假網站通常只有登入框做得像，其他連結點了常常沒反應。</a:t>
            </a:r>
          </a:p>
          <a:p>
            <a:endParaRPr dirty="0"/>
          </a:p>
          <a:p>
            <a:r>
              <a:rPr dirty="0"/>
              <a:t>比較一下：accounts.google.com 是 Google 帳號的登入頁；如果你看到 accounts.google.com.verify-login.xyz，主網域其實是 verify-login.xyz，不是 Google。</a:t>
            </a:r>
          </a:p>
          <a:p>
            <a:endParaRPr dirty="0"/>
          </a:p>
          <a:p>
            <a:r>
              <a:rPr dirty="0"/>
              <a:t>輸入密碼前多停一秒看網址，往往就是避免帳號被盜的那一秒。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雲端協作也是社交工程的常見攻擊入口，而且特別難防，因為它長得很像你平常真的會收到的通知。</a:t>
            </a:r>
          </a:p>
          <a:p>
            <a:endParaRPr dirty="0"/>
          </a:p>
          <a:p>
            <a:r>
              <a:rPr dirty="0"/>
              <a:t>攻擊者會假冒 Google Drive、iCloud 或 OneDrive 的分享通知，檔名通常用「薪資調整表」、「內部機密」或「緊急通知」來勾起你的好奇或恐懼。點進去後，系統要求你「再次登入確認身份」，這就是假登入頁。</a:t>
            </a:r>
          </a:p>
          <a:p>
            <a:endParaRPr dirty="0"/>
          </a:p>
          <a:p>
            <a:r>
              <a:rPr dirty="0"/>
              <a:t>防守的方法只有一個：只要要你輸入帳號密碼，就先確認網址是不是官方網域。Google 帳號登入應該是 accounts.google.com，不是其他網域。不是官方網域，就不要輸入。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辨識釣魚信件的四大破綻中，最關鍵的一項是？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寄件者的完整 </a:t>
            </a:r>
            <a:r>
              <a:rPr lang="en-US" altLang="zh-TW" sz="1200" b="0" dirty="0">
                <a:solidFill>
                  <a:srgbClr val="1B5E20"/>
                </a:solidFill>
              </a:rPr>
              <a:t>Email </a:t>
            </a:r>
            <a:r>
              <a:rPr lang="zh-TW" altLang="en-US" sz="1200" b="0" dirty="0">
                <a:solidFill>
                  <a:srgbClr val="1B5E20"/>
                </a:solidFill>
              </a:rPr>
              <a:t>網域是否正確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解析：看寄件者顯示名稱不夠，要看 </a:t>
            </a:r>
            <a:r>
              <a:rPr lang="en-US" altLang="zh-TW" sz="1200" b="0" i="1" dirty="0">
                <a:solidFill>
                  <a:srgbClr val="4E342E"/>
                </a:solidFill>
              </a:rPr>
              <a:t>@ </a:t>
            </a:r>
            <a:r>
              <a:rPr lang="zh-TW" altLang="en-US" sz="1200" b="0" i="1" dirty="0">
                <a:solidFill>
                  <a:srgbClr val="4E342E"/>
                </a:solidFill>
              </a:rPr>
              <a:t>後面的完整網域。</a:t>
            </a:r>
            <a:r>
              <a:rPr lang="en-US" altLang="zh-TW" sz="1200" b="0" i="1" dirty="0">
                <a:solidFill>
                  <a:srgbClr val="4E342E"/>
                </a:solidFill>
              </a:rPr>
              <a:t>@gmai1.com </a:t>
            </a:r>
            <a:r>
              <a:rPr lang="zh-TW" altLang="en-US" sz="1200" b="0" i="1" dirty="0">
                <a:solidFill>
                  <a:srgbClr val="4E342E"/>
                </a:solidFill>
              </a:rPr>
              <a:t>用數字 </a:t>
            </a:r>
            <a:r>
              <a:rPr lang="en-US" altLang="zh-TW" sz="1200" b="0" i="1" dirty="0">
                <a:solidFill>
                  <a:srgbClr val="4E342E"/>
                </a:solidFill>
              </a:rPr>
              <a:t>1 </a:t>
            </a:r>
            <a:r>
              <a:rPr lang="zh-TW" altLang="en-US" sz="1200" b="0" i="1" dirty="0">
                <a:solidFill>
                  <a:srgbClr val="4E342E"/>
                </a:solidFill>
              </a:rPr>
              <a:t>偽裝 </a:t>
            </a:r>
            <a:r>
              <a:rPr lang="en-US" altLang="zh-TW" sz="1200" b="0" i="1" dirty="0">
                <a:solidFill>
                  <a:srgbClr val="4E342E"/>
                </a:solidFill>
              </a:rPr>
              <a:t>l</a:t>
            </a:r>
            <a:r>
              <a:rPr lang="zh-TW" altLang="en-US" sz="1200" b="0" i="1" dirty="0">
                <a:solidFill>
                  <a:srgbClr val="4E342E"/>
                </a:solidFill>
              </a:rPr>
              <a:t>，就是偽造網域。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2148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936456" y="0"/>
            <a:ext cx="7144" cy="224665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1998615"/>
            <a:ext cx="4800600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kern="0" spc="2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SECURITY DEEP DIVE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14375" y="2287937"/>
            <a:ext cx="4800600" cy="48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600" b="1" kern="0" spc="-1" dirty="0" err="1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社交工程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14375" y="2951418"/>
            <a:ext cx="4800600" cy="5981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識破人心的數位陷阱
從釣魚攻擊到心理防護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943600" y="1606728"/>
            <a:ext cx="3200400" cy="2714625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7893844" y="3249791"/>
            <a:ext cx="1607344" cy="142875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543675" y="1606728"/>
            <a:ext cx="2000250" cy="271462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1261" y="2229657"/>
            <a:ext cx="625078" cy="7143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147322" y="3158345"/>
            <a:ext cx="792956" cy="6773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0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SOCIAL
ENGINEERING
DEFENSE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499" y="334863"/>
            <a:ext cx="5698671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社交工程：駭客針對「人」的心理攻擊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71500" y="1174650"/>
            <a:ext cx="4562203" cy="973280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社交工程不依賴高超的電腦技術，而是利用人性弱點（如恐懼、好奇、貪婪或信任）來竊取機密資訊。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0FCA1729-5404-E114-9073-5A0A1ACF1AEF}"/>
              </a:ext>
            </a:extLst>
          </p:cNvPr>
          <p:cNvGrpSpPr/>
          <p:nvPr/>
        </p:nvGrpSpPr>
        <p:grpSpPr>
          <a:xfrm>
            <a:off x="571500" y="2430382"/>
            <a:ext cx="391746" cy="285750"/>
            <a:chOff x="571500" y="2430382"/>
            <a:chExt cx="285750" cy="285750"/>
          </a:xfrm>
        </p:grpSpPr>
        <p:sp>
          <p:nvSpPr>
            <p:cNvPr id="7" name="Shape 4"/>
            <p:cNvSpPr/>
            <p:nvPr/>
          </p:nvSpPr>
          <p:spPr>
            <a:xfrm>
              <a:off x="571500" y="2430382"/>
              <a:ext cx="285750" cy="285750"/>
            </a:xfrm>
            <a:prstGeom prst="rect">
              <a:avLst/>
            </a:prstGeom>
            <a:solidFill>
              <a:srgbClr val="0F172A"/>
            </a:solidFill>
            <a:ln/>
          </p:spPr>
        </p:sp>
        <p:pic>
          <p:nvPicPr>
            <p:cNvPr id="8" name="Image 1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0081" y="2508963"/>
              <a:ext cx="128588" cy="128588"/>
            </a:xfrm>
            <a:prstGeom prst="rect">
              <a:avLst/>
            </a:prstGeom>
          </p:spPr>
        </p:pic>
      </p:grpSp>
      <p:sp>
        <p:nvSpPr>
          <p:cNvPr id="9" name="Text 5"/>
          <p:cNvSpPr/>
          <p:nvPr/>
        </p:nvSpPr>
        <p:spPr>
          <a:xfrm>
            <a:off x="1000125" y="2322455"/>
            <a:ext cx="5357132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駭客最省力的攻擊方式
比起破解複雜的防火牆，騙過一個使用者交出密碼通常更簡單、更快速。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1E61579B-8FAB-0EE1-6E53-958CA4D37849}"/>
              </a:ext>
            </a:extLst>
          </p:cNvPr>
          <p:cNvGrpSpPr/>
          <p:nvPr/>
        </p:nvGrpSpPr>
        <p:grpSpPr>
          <a:xfrm>
            <a:off x="571500" y="3235723"/>
            <a:ext cx="391746" cy="285750"/>
            <a:chOff x="571500" y="3261847"/>
            <a:chExt cx="285750" cy="285750"/>
          </a:xfrm>
        </p:grpSpPr>
        <p:sp>
          <p:nvSpPr>
            <p:cNvPr id="10" name="Shape 6"/>
            <p:cNvSpPr/>
            <p:nvPr/>
          </p:nvSpPr>
          <p:spPr>
            <a:xfrm>
              <a:off x="571500" y="3261847"/>
              <a:ext cx="285750" cy="285750"/>
            </a:xfrm>
            <a:prstGeom prst="rect">
              <a:avLst/>
            </a:prstGeom>
            <a:solidFill>
              <a:srgbClr val="0F172A"/>
            </a:solidFill>
            <a:ln/>
          </p:spPr>
        </p:sp>
        <p:pic>
          <p:nvPicPr>
            <p:cNvPr id="11" name="Image 2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0081" y="3340429"/>
              <a:ext cx="128588" cy="128588"/>
            </a:xfrm>
            <a:prstGeom prst="rect">
              <a:avLst/>
            </a:prstGeom>
          </p:spPr>
        </p:pic>
      </p:grpSp>
      <p:sp>
        <p:nvSpPr>
          <p:cNvPr id="12" name="Text 7"/>
          <p:cNvSpPr/>
          <p:nvPr/>
        </p:nvSpPr>
        <p:spPr>
          <a:xfrm>
            <a:off x="1000125" y="3183130"/>
            <a:ext cx="5288577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攻擊目標是「人的心理」
並非針對系統漏洞，而是利用你的同情心、緊急感或對權威的信任。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ADA27DD7-1AC8-530B-FCAB-983AECFD9B7F}"/>
              </a:ext>
            </a:extLst>
          </p:cNvPr>
          <p:cNvGrpSpPr/>
          <p:nvPr/>
        </p:nvGrpSpPr>
        <p:grpSpPr>
          <a:xfrm>
            <a:off x="571500" y="4002973"/>
            <a:ext cx="391746" cy="285750"/>
            <a:chOff x="571500" y="3887595"/>
            <a:chExt cx="285750" cy="285750"/>
          </a:xfrm>
        </p:grpSpPr>
        <p:sp>
          <p:nvSpPr>
            <p:cNvPr id="13" name="Shape 8"/>
            <p:cNvSpPr/>
            <p:nvPr/>
          </p:nvSpPr>
          <p:spPr>
            <a:xfrm>
              <a:off x="571500" y="3887595"/>
              <a:ext cx="285750" cy="285750"/>
            </a:xfrm>
            <a:prstGeom prst="rect">
              <a:avLst/>
            </a:prstGeom>
            <a:solidFill>
              <a:srgbClr val="0F172A"/>
            </a:solidFill>
            <a:ln/>
          </p:spPr>
        </p:sp>
        <p:pic>
          <p:nvPicPr>
            <p:cNvPr id="14" name="Image 3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0081" y="3966177"/>
              <a:ext cx="128588" cy="128588"/>
            </a:xfrm>
            <a:prstGeom prst="rect">
              <a:avLst/>
            </a:prstGeom>
          </p:spPr>
        </p:pic>
      </p:grpSp>
      <p:sp>
        <p:nvSpPr>
          <p:cNvPr id="15" name="Text 9"/>
          <p:cNvSpPr/>
          <p:nvPr/>
        </p:nvSpPr>
        <p:spPr>
          <a:xfrm>
            <a:off x="1000124" y="3966177"/>
            <a:ext cx="5288577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只要是人，就有可能被誤導
社交工程是數位時代最難防範的威脅之一，因為人性弱點永遠存在。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6479176" y="1000125"/>
            <a:ext cx="2664823" cy="4143375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2997" y="2508349"/>
            <a:ext cx="964406" cy="85725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610090" y="3508474"/>
            <a:ext cx="141019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0596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PSYCHOLOGICAL HACK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85725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一則訊息，就能讓你交出帳號主控權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504960" y="1364456"/>
            <a:ext cx="609590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kern="0" spc="2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PHASE 01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523991" y="1598414"/>
            <a:ext cx="571500" cy="57150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8" name="Text 5"/>
          <p:cNvSpPr/>
          <p:nvPr/>
        </p:nvSpPr>
        <p:spPr>
          <a:xfrm>
            <a:off x="1107625" y="2348508"/>
            <a:ext cx="1404232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誘餌 (Bait)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28650" y="2703909"/>
            <a:ext cx="2401933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收到「帳號違反規定，請立即驗證」的簡訊或私訊。利用恐懼與緊急感迫使你行動。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267220" y="1364456"/>
            <a:ext cx="609590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kern="0" spc="2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PHASE 02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286250" y="1598414"/>
            <a:ext cx="571500" cy="571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5" y="1769864"/>
            <a:ext cx="285750" cy="2286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69885" y="2348508"/>
            <a:ext cx="1404232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陷阱 (Trap)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3390910" y="2703909"/>
            <a:ext cx="2401933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點擊連結後，進入一個與官方長得一模一樣的假登入頁面，要求你輸入密碼。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031883" y="1364456"/>
            <a:ext cx="604782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kern="0" spc="2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PHASE 03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7048509" y="1598414"/>
            <a:ext cx="571500" cy="571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4247" y="1769864"/>
            <a:ext cx="200025" cy="22860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430168" y="2348508"/>
            <a:ext cx="1808187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收割 (Harvest)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1" name="Text 14"/>
          <p:cNvSpPr/>
          <p:nvPr/>
        </p:nvSpPr>
        <p:spPr>
          <a:xfrm>
            <a:off x="6153169" y="2703909"/>
            <a:ext cx="2401933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一旦輸入，駭客立刻接管帳號、更改資料並對你的好友發送更多詐騙訊息。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Shape 15"/>
          <p:cNvSpPr/>
          <p:nvPr/>
        </p:nvSpPr>
        <p:spPr>
          <a:xfrm>
            <a:off x="571500" y="3857625"/>
            <a:ext cx="8001000" cy="128587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3" name="Shape 16"/>
          <p:cNvSpPr/>
          <p:nvPr/>
        </p:nvSpPr>
        <p:spPr>
          <a:xfrm>
            <a:off x="571500" y="3857625"/>
            <a:ext cx="57150" cy="1285875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4" name="Text 17"/>
          <p:cNvSpPr/>
          <p:nvPr/>
        </p:nvSpPr>
        <p:spPr>
          <a:xfrm>
            <a:off x="1000125" y="4373761"/>
            <a:ext cx="603755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94A3B8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SECURITY
INSIGHT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2357438" y="4220533"/>
            <a:ext cx="5786438" cy="669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很多帳號被盜，不是駭客技術太強，
而是使用者被</a:t>
            </a:r>
            <a:r>
              <a:rPr lang="en-US" sz="2000" b="1" dirty="0">
                <a:solidFill>
                  <a:srgbClr val="0596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釣魚網站</a:t>
            </a:r>
            <a:r>
              <a:rPr lang="en-US" sz="20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騙走了帳號密碼。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34" name="圖形 33" descr="大腦 以實心填滿">
            <a:extLst>
              <a:ext uri="{FF2B5EF4-FFF2-40B4-BE49-F238E27FC236}">
                <a16:creationId xmlns:a16="http://schemas.microsoft.com/office/drawing/2014/main" id="{94167031-2145-BF9C-B3B4-11AB13FF75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03283" y="1677524"/>
            <a:ext cx="412916" cy="4129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1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499" y="334863"/>
            <a:ext cx="344532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駭客如何操弄你的心理？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57188" y="1428750"/>
            <a:ext cx="232886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TRIGGER 01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57188" y="1698427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78" y="1827014"/>
            <a:ext cx="150019" cy="2000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57188" y="2369939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製造緊急感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57188" y="2761059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利用「帳號即將被刪除」或「最後一小時」等字眼。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57188" y="3273474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迫使你在壓力下快速行動，跳過理性的查證步驟。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57188" y="3785888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營造出一種「不立刻處理就會有重大損失」的假象。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357188" y="4373761"/>
            <a:ext cx="2328863" cy="34111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4" name="Shape 10"/>
          <p:cNvSpPr/>
          <p:nvPr/>
        </p:nvSpPr>
        <p:spPr>
          <a:xfrm>
            <a:off x="357188" y="4373761"/>
            <a:ext cx="21431" cy="341114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5" name="Text 11"/>
          <p:cNvSpPr/>
          <p:nvPr/>
        </p:nvSpPr>
        <p:spPr>
          <a:xfrm>
            <a:off x="357188" y="4373761"/>
            <a:ext cx="2328863" cy="411395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Urgency Overrides Logic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57188" y="2767590"/>
            <a:ext cx="137858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357188" y="3219042"/>
            <a:ext cx="137858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357188" y="3670493"/>
            <a:ext cx="137858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3407569" y="1428750"/>
            <a:ext cx="232886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TRIGGER 02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3407569" y="1698427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1153" y="1827014"/>
            <a:ext cx="250031" cy="200025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3407569" y="2369939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建立假信任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3407569" y="2761059"/>
            <a:ext cx="3095591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假冒官方客服、銀行專員或你認識的親友。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3407569" y="3029648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使用正式的語氣、官方標誌或盜用好友的帳號傳訊。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3407569" y="3481099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利用你對權威的服從或對熟人的信任來降低戒心。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3407569" y="4373761"/>
            <a:ext cx="2328863" cy="34111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7" name="Shape 22"/>
          <p:cNvSpPr/>
          <p:nvPr/>
        </p:nvSpPr>
        <p:spPr>
          <a:xfrm>
            <a:off x="3407569" y="4373761"/>
            <a:ext cx="21431" cy="341114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28" name="Text 23"/>
          <p:cNvSpPr/>
          <p:nvPr/>
        </p:nvSpPr>
        <p:spPr>
          <a:xfrm>
            <a:off x="3407569" y="4373761"/>
            <a:ext cx="2328863" cy="411395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Exploiting Human Trust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3407569" y="2767590"/>
            <a:ext cx="137858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30" name="Text 25"/>
          <p:cNvSpPr/>
          <p:nvPr/>
        </p:nvSpPr>
        <p:spPr>
          <a:xfrm>
            <a:off x="3407569" y="3042710"/>
            <a:ext cx="137858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31" name="Text 26"/>
          <p:cNvSpPr/>
          <p:nvPr/>
        </p:nvSpPr>
        <p:spPr>
          <a:xfrm>
            <a:off x="3407569" y="3487630"/>
            <a:ext cx="115416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32" name="Text 27"/>
          <p:cNvSpPr/>
          <p:nvPr/>
        </p:nvSpPr>
        <p:spPr>
          <a:xfrm>
            <a:off x="6457950" y="1428750"/>
            <a:ext cx="232886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TRIGGER 03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3" name="Shape 28"/>
          <p:cNvSpPr/>
          <p:nvPr/>
        </p:nvSpPr>
        <p:spPr>
          <a:xfrm>
            <a:off x="6457950" y="1698427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6538" y="1827014"/>
            <a:ext cx="200025" cy="200025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6457950" y="2369939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利益誘惑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6" name="Text 30"/>
          <p:cNvSpPr/>
          <p:nvPr/>
        </p:nvSpPr>
        <p:spPr>
          <a:xfrm>
            <a:off x="6457950" y="2761059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利用「中獎通知」、「免費領取」或「限時優惠」。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7" name="Text 31"/>
          <p:cNvSpPr/>
          <p:nvPr/>
        </p:nvSpPr>
        <p:spPr>
          <a:xfrm>
            <a:off x="6457951" y="3212512"/>
            <a:ext cx="2686049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誘使你點擊不明連結或下載惡意應用程式。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8" name="Text 32"/>
          <p:cNvSpPr/>
          <p:nvPr/>
        </p:nvSpPr>
        <p:spPr>
          <a:xfrm>
            <a:off x="6457950" y="3681396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利用貪婪或好奇心，讓你主動走入駭客佈下的陷阱。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9" name="Shape 33"/>
          <p:cNvSpPr/>
          <p:nvPr/>
        </p:nvSpPr>
        <p:spPr>
          <a:xfrm>
            <a:off x="6457950" y="4373761"/>
            <a:ext cx="2328863" cy="34111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0" name="Shape 34"/>
          <p:cNvSpPr/>
          <p:nvPr/>
        </p:nvSpPr>
        <p:spPr>
          <a:xfrm>
            <a:off x="6457950" y="4373761"/>
            <a:ext cx="21431" cy="341114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41" name="Text 35"/>
          <p:cNvSpPr/>
          <p:nvPr/>
        </p:nvSpPr>
        <p:spPr>
          <a:xfrm>
            <a:off x="6457950" y="4373761"/>
            <a:ext cx="2328863" cy="411395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Greed as a Gateway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2" name="Text 36"/>
          <p:cNvSpPr/>
          <p:nvPr/>
        </p:nvSpPr>
        <p:spPr>
          <a:xfrm>
            <a:off x="6457950" y="2767590"/>
            <a:ext cx="137858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43" name="Text 37"/>
          <p:cNvSpPr/>
          <p:nvPr/>
        </p:nvSpPr>
        <p:spPr>
          <a:xfrm>
            <a:off x="6457950" y="3225573"/>
            <a:ext cx="137858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  <p:sp>
        <p:nvSpPr>
          <p:cNvPr id="44" name="Text 38"/>
          <p:cNvSpPr/>
          <p:nvPr/>
        </p:nvSpPr>
        <p:spPr>
          <a:xfrm>
            <a:off x="6457950" y="3487630"/>
            <a:ext cx="115416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1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861805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釣魚攻擊的「誘餌」階段，駭客最常利用哪種心理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22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好奇心與貪念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491805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恐懼感與緊急感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76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同情心與信任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03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懶惰與便利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321805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</a:t>
            </a:r>
            <a:r>
              <a:rPr sz="1200" i="1" dirty="0">
                <a:solidFill>
                  <a:srgbClr val="4E342E"/>
                </a:solidFill>
              </a:rPr>
              <a:t>：「</a:t>
            </a:r>
            <a:r>
              <a:rPr sz="1200" i="1" dirty="0" err="1">
                <a:solidFill>
                  <a:srgbClr val="4E342E"/>
                </a:solidFill>
              </a:rPr>
              <a:t>帳號即將停用，請立即驗證」利用的是恐懼和急迫感，讓你來不及思考就採取行動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701805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Q2.  </a:t>
            </a:r>
            <a:r>
              <a:rPr sz="1500" b="1" dirty="0" err="1">
                <a:solidFill>
                  <a:srgbClr val="1A237E"/>
                </a:solidFill>
              </a:rPr>
              <a:t>社交工程之所以有效，最主要的原因是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00" y="306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它使用了最先進的加密破解技術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3331805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它利用人性弱點，讓你在未查證前就行動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360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它能繞過所有防火牆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00" y="387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它專門針對名人和大公司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4161805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解析：社交工程鎖定的是人的心理，不需要破解系統。騙過一個使用者交出密碼，比突破防火牆省力得多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-7144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5803174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假冒官方的釣魚信件：四大破綻無所遁形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28625" y="1090753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01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63" y="1138080"/>
            <a:ext cx="232172" cy="2321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21656" y="1138080"/>
            <a:ext cx="1154162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寄件者地址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428626" y="1615716"/>
            <a:ext cx="4378506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看似官方，但仔細看域名細節。駭客常利用拼寫相近的字母誤導使用者。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28625" y="2055954"/>
            <a:ext cx="3707606" cy="287536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Shape 7"/>
          <p:cNvSpPr/>
          <p:nvPr/>
        </p:nvSpPr>
        <p:spPr>
          <a:xfrm>
            <a:off x="428625" y="2055954"/>
            <a:ext cx="21431" cy="28753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2" name="Text 8"/>
          <p:cNvSpPr/>
          <p:nvPr/>
        </p:nvSpPr>
        <p:spPr>
          <a:xfrm>
            <a:off x="428625" y="2055954"/>
            <a:ext cx="3707606" cy="341119"/>
          </a:xfrm>
          <a:prstGeom prst="rect">
            <a:avLst/>
          </a:prstGeom>
          <a:noFill/>
          <a:ln/>
        </p:spPr>
        <p:txBody>
          <a:bodyPr wrap="square" lIns="127508" tIns="85090" rIns="127508" bIns="8509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Example: @gmai1.com (而非 @gmail.com)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5000625" y="1090753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02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387" y="1164422"/>
            <a:ext cx="280392" cy="22431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018811" y="1138080"/>
            <a:ext cx="923330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可疑連結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5000625" y="1576528"/>
            <a:ext cx="3714750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滑鼠游標懸停在按鈕或連結上，檢查瀏覽器左下角顯示的真實網址是否與顯示文字相符。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000625" y="2049411"/>
            <a:ext cx="3714750" cy="287536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8" name="Shape 13"/>
          <p:cNvSpPr/>
          <p:nvPr/>
        </p:nvSpPr>
        <p:spPr>
          <a:xfrm>
            <a:off x="5000625" y="2049411"/>
            <a:ext cx="21431" cy="28753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9" name="Text 14"/>
          <p:cNvSpPr/>
          <p:nvPr/>
        </p:nvSpPr>
        <p:spPr>
          <a:xfrm>
            <a:off x="5000624" y="2049411"/>
            <a:ext cx="3939063" cy="341119"/>
          </a:xfrm>
          <a:prstGeom prst="rect">
            <a:avLst/>
          </a:prstGeom>
          <a:noFill/>
          <a:ln/>
        </p:spPr>
        <p:txBody>
          <a:bodyPr wrap="square" lIns="127508" tIns="85090" rIns="127508" bIns="8509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文字顯示「立即登入」，真實網址卻是「bit.ly/xxxx」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428625" y="2717910"/>
            <a:ext cx="551433" cy="4508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03</a:t>
            </a:r>
            <a:endParaRPr lang="en-US" sz="36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942" y="2777203"/>
            <a:ext cx="280392" cy="22431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08683" y="2750859"/>
            <a:ext cx="1154162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語氣與格式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428625" y="3203685"/>
            <a:ext cx="3707606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信件中出現簡體字、語法錯誤，或使用過於強硬、威脅性的命令式語氣（如：不處理就刪帳號）。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428625" y="3683098"/>
            <a:ext cx="3707606" cy="287536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zh-TW" altLang="en-US" dirty="0"/>
          </a:p>
        </p:txBody>
      </p:sp>
      <p:sp>
        <p:nvSpPr>
          <p:cNvPr id="25" name="Shape 19"/>
          <p:cNvSpPr/>
          <p:nvPr/>
        </p:nvSpPr>
        <p:spPr>
          <a:xfrm>
            <a:off x="428625" y="3676568"/>
            <a:ext cx="21431" cy="28753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6" name="Text 20"/>
          <p:cNvSpPr/>
          <p:nvPr/>
        </p:nvSpPr>
        <p:spPr>
          <a:xfrm>
            <a:off x="428625" y="3676568"/>
            <a:ext cx="3707606" cy="541174"/>
          </a:xfrm>
          <a:prstGeom prst="rect">
            <a:avLst/>
          </a:prstGeom>
          <a:noFill/>
          <a:ln/>
        </p:spPr>
        <p:txBody>
          <a:bodyPr wrap="square" lIns="127508" tIns="85090" rIns="127508" bIns="8509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0F172A"/>
                </a:solidFill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「</a:t>
            </a:r>
            <a:r>
              <a:rPr lang="en-US" sz="1200" dirty="0" err="1">
                <a:solidFill>
                  <a:srgbClr val="0F172A"/>
                </a:solidFill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親愛的用戶，您的帳戶存在風險，請速點擊</a:t>
            </a:r>
            <a:r>
              <a:rPr lang="en-US" sz="1200" dirty="0">
                <a:solidFill>
                  <a:srgbClr val="0F172A"/>
                </a:solidFill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...」</a:t>
            </a:r>
            <a:endParaRPr lang="en-US" sz="1200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5000625" y="2717910"/>
            <a:ext cx="551433" cy="4508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04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2360" y="2817923"/>
            <a:ext cx="262419" cy="209935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6018811" y="2777203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要求敏感個資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0" name="Text 23"/>
          <p:cNvSpPr/>
          <p:nvPr/>
        </p:nvSpPr>
        <p:spPr>
          <a:xfrm>
            <a:off x="5000625" y="3203685"/>
            <a:ext cx="3714750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官方單位（銀行、Google、FB）絕對不會透過 Email 要求你提供完整密碼、驗證碼或信用卡號。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1" name="Shape 24"/>
          <p:cNvSpPr/>
          <p:nvPr/>
        </p:nvSpPr>
        <p:spPr>
          <a:xfrm>
            <a:off x="5000625" y="3676568"/>
            <a:ext cx="3714750" cy="287536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32" name="Shape 25"/>
          <p:cNvSpPr/>
          <p:nvPr/>
        </p:nvSpPr>
        <p:spPr>
          <a:xfrm>
            <a:off x="5000625" y="3676568"/>
            <a:ext cx="21431" cy="28753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3" name="Text 26"/>
          <p:cNvSpPr/>
          <p:nvPr/>
        </p:nvSpPr>
        <p:spPr>
          <a:xfrm>
            <a:off x="5000625" y="3676568"/>
            <a:ext cx="3714750" cy="356508"/>
          </a:xfrm>
          <a:prstGeom prst="rect">
            <a:avLst/>
          </a:prstGeom>
          <a:noFill/>
          <a:ln/>
        </p:spPr>
        <p:txBody>
          <a:bodyPr wrap="square" lIns="127508" tIns="85090" rIns="127508" bIns="8509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任何要求輸入「完整密碼」的信件都是詐騙。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7" name="Shape 24">
            <a:extLst>
              <a:ext uri="{FF2B5EF4-FFF2-40B4-BE49-F238E27FC236}">
                <a16:creationId xmlns:a16="http://schemas.microsoft.com/office/drawing/2014/main" id="{49F1D392-337F-4E81-14E6-2C2A2A67401A}"/>
              </a:ext>
            </a:extLst>
          </p:cNvPr>
          <p:cNvSpPr/>
          <p:nvPr/>
        </p:nvSpPr>
        <p:spPr>
          <a:xfrm>
            <a:off x="0" y="4500563"/>
            <a:ext cx="9144000" cy="642938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56" name="Text 23">
            <a:extLst>
              <a:ext uri="{FF2B5EF4-FFF2-40B4-BE49-F238E27FC236}">
                <a16:creationId xmlns:a16="http://schemas.microsoft.com/office/drawing/2014/main" id="{4F200115-0397-6193-B353-172C06F7C385}"/>
              </a:ext>
            </a:extLst>
          </p:cNvPr>
          <p:cNvSpPr/>
          <p:nvPr/>
        </p:nvSpPr>
        <p:spPr>
          <a:xfrm>
            <a:off x="571500" y="4694975"/>
            <a:ext cx="8143875" cy="214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zh-TW" altLang="en-US" sz="1200" dirty="0">
                <a:solidFill>
                  <a:schemeClr val="bg1"/>
                </a:solidFill>
                <a:latin typeface="Cascadia Mono SemiBold" panose="020B0609020000020004" pitchFamily="49" charset="0"/>
                <a:ea typeface="Cascadia Code SemiBold" panose="020B0609020000020004" pitchFamily="49" charset="0"/>
                <a:cs typeface="Cascadia Mono SemiBold" panose="020B0609020000020004" pitchFamily="49" charset="0"/>
              </a:rPr>
              <a:t>釣魚郵件威脅日益嚴重，教育部每年皆會針對全國大專校院辦理社交工程演練，以提升教職員工資安警覺與防護能力。</a:t>
            </a:r>
            <a:endParaRPr lang="en-US" sz="1200" dirty="0">
              <a:solidFill>
                <a:schemeClr val="bg1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857250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登入前停看聽：如何分辨真假網站？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87327" y="1364456"/>
            <a:ext cx="644857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0596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CHECK 01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581141" y="159841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731" y="1741289"/>
            <a:ext cx="150019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60900" y="2198489"/>
            <a:ext cx="897682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檢查網址列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92955" y="2512814"/>
            <a:ext cx="242921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確認是否有 🔒 鎖頭圖示 (HTTPS)，但注意現在假網站也可能申請證書，這只是基本門檻。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256800" y="1364456"/>
            <a:ext cx="630430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0596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CHECK 02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343400" y="159841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275" y="1741289"/>
            <a:ext cx="171450" cy="1714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212927" y="2198489"/>
            <a:ext cx="71814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網域名稱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3555216" y="2512814"/>
            <a:ext cx="2315873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最關鍵的防線！確認主域名是否正確。駭客常使用拼寫相近的網址來魚目混珠。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7011846" y="1364456"/>
            <a:ext cx="644857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0596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CHECK 03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7105659" y="159841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8534" y="1741289"/>
            <a:ext cx="171450" cy="17145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975186" y="2169775"/>
            <a:ext cx="71814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內容細節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317475" y="2512814"/>
            <a:ext cx="2315873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假網站通常只有登入框是真的，其他連結（如關於我們、服務條款）點了通常沒反應。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71500" y="3571875"/>
            <a:ext cx="8001000" cy="128587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2" name="Shape 16"/>
          <p:cNvSpPr/>
          <p:nvPr/>
        </p:nvSpPr>
        <p:spPr>
          <a:xfrm>
            <a:off x="571500" y="3571875"/>
            <a:ext cx="57150" cy="1285875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23" name="Text 17"/>
          <p:cNvSpPr/>
          <p:nvPr/>
        </p:nvSpPr>
        <p:spPr>
          <a:xfrm>
            <a:off x="976298" y="4046413"/>
            <a:ext cx="786754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kern="0" spc="1" dirty="0">
                <a:solidFill>
                  <a:srgbClr val="94A3B8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DOMAIN
COMPARISON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2712225" y="3983025"/>
            <a:ext cx="904094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REAL WEBSITE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2712225" y="4163405"/>
            <a:ext cx="1506823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0596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google.com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4846784" y="4069497"/>
            <a:ext cx="29761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FFFF00">
                    <a:alpha val="20000"/>
                  </a:srgbClr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VS</a:t>
            </a:r>
            <a:endParaRPr lang="en-US" dirty="0">
              <a:solidFill>
                <a:srgbClr val="FFFF00">
                  <a:alpha val="20000"/>
                </a:srgbClr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6117394" y="3845868"/>
            <a:ext cx="1457325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FAKE WEBSITE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6117394" y="4026248"/>
            <a:ext cx="1668069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strike="sngStrike" dirty="0">
                <a:solidFill>
                  <a:srgbClr val="D9770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google-verify.net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1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88620" y="319206"/>
            <a:ext cx="4666706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雲端協作：駭客的新戰場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500" y="1594535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3" y="1694548"/>
            <a:ext cx="142875" cy="1428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2994" y="1594535"/>
            <a:ext cx="42719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假冒分享通知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092994" y="1880285"/>
            <a:ext cx="4271963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收到非預期的 Google Drive 或 iCloud 分享通知。駭客利用系統自動發送的郵件來降低你的戒心。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571500" y="2531762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372" y="2631774"/>
            <a:ext cx="107156" cy="1428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92994" y="2531762"/>
            <a:ext cx="42719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誘惑性檔案名稱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1092994" y="2817512"/>
            <a:ext cx="4271963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檔案通常命名為「薪資調整表」、「</a:t>
            </a:r>
            <a:r>
              <a:rPr lang="en-US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內部機密</a:t>
            </a: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」</a:t>
            </a:r>
            <a:r>
              <a:rPr lang="zh-TW" alt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、「中獎通知」</a:t>
            </a:r>
            <a:r>
              <a:rPr lang="en-US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或「緊急通知</a:t>
            </a: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」，誘使你因好奇或恐懼而點擊。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571500" y="3468988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653" y="3569001"/>
            <a:ext cx="178594" cy="1428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92994" y="3468988"/>
            <a:ext cx="42719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二次登入陷阱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1092994" y="3754738"/>
            <a:ext cx="4271963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點擊查看檔案後，系統會要求你「再次登入」以驗證身份。這就是竊取你雲端帳號密碼的假頁面。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5943600" y="857250"/>
            <a:ext cx="3200400" cy="428625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9" name="Shape 13"/>
          <p:cNvSpPr/>
          <p:nvPr/>
        </p:nvSpPr>
        <p:spPr>
          <a:xfrm>
            <a:off x="5943600" y="857250"/>
            <a:ext cx="7144" cy="4286250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0" name="Shape 14"/>
          <p:cNvSpPr/>
          <p:nvPr/>
        </p:nvSpPr>
        <p:spPr>
          <a:xfrm>
            <a:off x="6379369" y="2193299"/>
            <a:ext cx="1216682" cy="188257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1" name="Text 15"/>
          <p:cNvSpPr/>
          <p:nvPr/>
        </p:nvSpPr>
        <p:spPr>
          <a:xfrm>
            <a:off x="6379369" y="2193299"/>
            <a:ext cx="1268489" cy="188257"/>
          </a:xfrm>
          <a:prstGeom prst="rect">
            <a:avLst/>
          </a:prstGeom>
          <a:noFill/>
          <a:ln/>
        </p:spPr>
        <p:txBody>
          <a:bodyPr wrap="none" lIns="85090" tIns="17018" rIns="85090" bIns="17018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CLOUD SECURITY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6450806" y="2663000"/>
            <a:ext cx="1538883" cy="3058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登入前停看聽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450806" y="2993036"/>
            <a:ext cx="2185988" cy="1352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在輸入任何密碼前，務必確認瀏覽器網址列是否為 </a:t>
            </a:r>
            <a:r>
              <a:rPr lang="en-US" sz="1400" dirty="0">
                <a:solidFill>
                  <a:srgbClr val="0596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accounts.google.com</a:t>
            </a:r>
            <a:r>
              <a:rPr lang="en-US" sz="1400" dirty="0">
                <a:solidFill>
                  <a:srgbClr val="94A3B8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或官方網域。任何非官方網域的登入要求都是詐騙。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2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辨識釣魚信件的四大破綻中，最關鍵的一項是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信件是否有附圖片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寄件者的完整</a:t>
            </a:r>
            <a:r>
              <a:rPr sz="1300" b="1" dirty="0">
                <a:solidFill>
                  <a:srgbClr val="1B5E20"/>
                </a:solidFill>
              </a:rPr>
              <a:t> Email </a:t>
            </a:r>
            <a:r>
              <a:rPr sz="1300" b="1" dirty="0" err="1">
                <a:solidFill>
                  <a:srgbClr val="1B5E20"/>
                </a:solidFill>
              </a:rPr>
              <a:t>網域是否正確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信件是否超過 500 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信件傳送時間是否在上班時間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解析：看寄件者顯示名稱不夠，要看</a:t>
            </a:r>
            <a:r>
              <a:rPr sz="1200" i="1" dirty="0">
                <a:solidFill>
                  <a:srgbClr val="4E342E"/>
                </a:solidFill>
              </a:rPr>
              <a:t> @ 後面的完整網域。@gmai1.com </a:t>
            </a:r>
            <a:r>
              <a:rPr sz="1200" i="1" dirty="0" err="1">
                <a:solidFill>
                  <a:srgbClr val="4E342E"/>
                </a:solidFill>
              </a:rPr>
              <a:t>用數字</a:t>
            </a:r>
            <a:r>
              <a:rPr sz="1200" i="1" dirty="0">
                <a:solidFill>
                  <a:srgbClr val="4E342E"/>
                </a:solidFill>
              </a:rPr>
              <a:t> 1 </a:t>
            </a:r>
            <a:r>
              <a:rPr sz="1200" i="1" dirty="0" err="1">
                <a:solidFill>
                  <a:srgbClr val="4E342E"/>
                </a:solidFill>
              </a:rPr>
              <a:t>偽裝</a:t>
            </a:r>
            <a:r>
              <a:rPr sz="1200" i="1" dirty="0">
                <a:solidFill>
                  <a:srgbClr val="4E342E"/>
                </a:solidFill>
              </a:rPr>
              <a:t> </a:t>
            </a:r>
            <a:r>
              <a:rPr sz="1200" i="1" dirty="0" err="1">
                <a:solidFill>
                  <a:srgbClr val="4E342E"/>
                </a:solidFill>
              </a:rPr>
              <a:t>l，就是偽造網域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13197</TotalTime>
  <Words>1106</Words>
  <Application>Microsoft Office PowerPoint</Application>
  <PresentationFormat>如螢幕大小 (16:9)</PresentationFormat>
  <Paragraphs>180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8" baseType="lpstr">
      <vt:lpstr>Aptos</vt:lpstr>
      <vt:lpstr>Inter Medium</vt:lpstr>
      <vt:lpstr>Space Grotesk Bold</vt:lpstr>
      <vt:lpstr>Arial</vt:lpstr>
      <vt:lpstr>Calibri</vt:lpstr>
      <vt:lpstr>Cascadia Code ExtraLight</vt:lpstr>
      <vt:lpstr>Cascadia Code SemiBold</vt:lpstr>
      <vt:lpstr>Cascadia Mono SemiBold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5</cp:revision>
  <dcterms:created xsi:type="dcterms:W3CDTF">2026-04-29T03:45:56Z</dcterms:created>
  <dcterms:modified xsi:type="dcterms:W3CDTF">2026-08-05T02:33:00Z</dcterms:modified>
</cp:coreProperties>
</file>