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5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10287000" cy="1828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752" autoAdjust="0"/>
  </p:normalViewPr>
  <p:slideViewPr>
    <p:cSldViewPr snapToGrid="0" snapToObjects="1">
      <p:cViewPr varScale="1">
        <p:scale>
          <a:sx n="57" d="100"/>
          <a:sy n="57" d="100"/>
        </p:scale>
        <p:origin x="10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大家好，今天這堂課的主題是 AI 釣魚詐騙。</a:t>
            </a:r>
          </a:p>
          <a:p>
            <a:endParaRPr dirty="0"/>
          </a:p>
          <a:p>
            <a:r>
              <a:rPr lang="zh-TW" dirty="0"/>
              <a:t>先說清楚一件事：這堂課不是資安技術課，不需要任何程式背景。今天我們談的，全部都是你每天在用 Email、LINE、手機的時候會遇到的事。</a:t>
            </a:r>
          </a:p>
          <a:p>
            <a:endParaRPr dirty="0"/>
          </a:p>
          <a:p>
            <a:r>
              <a:rPr lang="zh-TW" dirty="0"/>
              <a:t>為什麼要特別強調「AI 釣魚詐騙」？因為過去的詐騙訊息通常有翻譯腔、排版粗糙，你一眼就能看出來。但現在 AI 讓假訊息、假網站、假聲音越來越像真的，舊的判斷方式已經不夠用了。</a:t>
            </a:r>
          </a:p>
          <a:p>
            <a:endParaRPr dirty="0"/>
          </a:p>
          <a:p>
            <a:r>
              <a:rPr lang="zh-TW" dirty="0"/>
              <a:t>今天的目標很具體：上完課，你能說出三件事——詐騙怎麼運作、你自己可能在哪個環節出問題、以及遇到可疑訊息時你的下一步是什麼。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現在來揭曉答案。</a:t>
            </a:r>
          </a:p>
          <a:p>
            <a:endParaRPr dirty="0"/>
          </a:p>
          <a:p>
            <a:r>
              <a:rPr lang="zh-TW" dirty="0"/>
              <a:t>這封信的問題不在文字寫得順不順，而在幾個客觀的線索。</a:t>
            </a:r>
          </a:p>
          <a:p>
            <a:endParaRPr dirty="0"/>
          </a:p>
          <a:p>
            <a:r>
              <a:rPr lang="zh-TW" dirty="0"/>
              <a:t>第一，網址不是官方域名。即使文字寫著「我們是 OO 銀行」，真正的連結指向的是一個完全不同的網域。</a:t>
            </a:r>
          </a:p>
          <a:p>
            <a:endParaRPr dirty="0"/>
          </a:p>
          <a:p>
            <a:r>
              <a:rPr lang="zh-TW" dirty="0"/>
              <a:t>第二，它製造了急迫感，要求你在 24 小時內完成驗證，這是詐騙最常用的情緒操控手法。</a:t>
            </a:r>
          </a:p>
          <a:p>
            <a:endParaRPr dirty="0"/>
          </a:p>
          <a:p>
            <a:r>
              <a:rPr lang="zh-TW" dirty="0"/>
              <a:t>第三，它直接放了一個登入連結，而不是請你自己去官網操作。真正的官方通知，幾乎不會這樣做。</a:t>
            </a:r>
          </a:p>
          <a:p>
            <a:endParaRPr dirty="0"/>
          </a:p>
          <a:p>
            <a:r>
              <a:rPr lang="zh-TW" dirty="0"/>
              <a:t>記住這個判斷邏輯：我們不是在看「文字像不像真的」，而是在看「這封信的行為模式像不像詐騙」。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再練習一次。</a:t>
            </a:r>
          </a:p>
          <a:p>
            <a:endParaRPr dirty="0"/>
          </a:p>
          <a:p>
            <a:r>
              <a:rPr lang="zh-TW" dirty="0"/>
              <a:t>這封信看起來是銀行通知，也有 HTTPS 的鎖頭，但有一個關鍵問題。</a:t>
            </a:r>
          </a:p>
          <a:p>
            <a:endParaRPr dirty="0"/>
          </a:p>
          <a:p>
            <a:r>
              <a:rPr lang="zh-TW" dirty="0"/>
              <a:t>給大家 30 秒，找出那個問題在哪裡。</a:t>
            </a:r>
          </a:p>
          <a:p>
            <a:endParaRPr dirty="0"/>
          </a:p>
          <a:p>
            <a:r>
              <a:rPr lang="zh-TW" dirty="0"/>
              <a:t>答案是：連結指向的域名不是這家銀行的官方網域。HTTPS 只代表連線是加密的，不代表網站是真的。詐騙網站也可以申請 HTTPS 憑證，這一點我們後面會再深入說明。</a:t>
            </a:r>
          </a:p>
          <a:p>
            <a:endParaRPr dirty="0"/>
          </a:p>
          <a:p>
            <a:r>
              <a:rPr lang="zh-TW" dirty="0"/>
              <a:t>這個練習讓你建立的習慣是：看到 HTTPS 不能放鬆，還要繼續看域名是不是對的。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0" dirty="0"/>
              <a:t>1.</a:t>
            </a:r>
            <a:r>
              <a:rPr lang="zh-TW" altLang="en-US" sz="1200" b="0" i="0" dirty="0">
                <a:solidFill>
                  <a:srgbClr val="1A237E"/>
                </a:solidFill>
              </a:rPr>
              <a:t>辨識一封釣魚 </a:t>
            </a:r>
            <a:r>
              <a:rPr lang="en-US" altLang="zh-TW" sz="1200" b="0" i="0" dirty="0">
                <a:solidFill>
                  <a:srgbClr val="1A237E"/>
                </a:solidFill>
              </a:rPr>
              <a:t>Email</a:t>
            </a:r>
            <a:r>
              <a:rPr lang="zh-TW" altLang="en-US" sz="1200" b="0" i="0" dirty="0">
                <a:solidFill>
                  <a:srgbClr val="1A237E"/>
                </a:solidFill>
              </a:rPr>
              <a:t>，最可靠的判斷依據是什麼？</a:t>
            </a:r>
            <a:br>
              <a:rPr lang="en-US" altLang="zh-TW" sz="1200" b="0" i="0" dirty="0">
                <a:solidFill>
                  <a:srgbClr val="1A237E"/>
                </a:solidFill>
              </a:rPr>
            </a:br>
            <a:r>
              <a:rPr lang="zh-TW" altLang="en-US" sz="1200" b="0" i="0" dirty="0">
                <a:solidFill>
                  <a:srgbClr val="1A237E"/>
                </a:solidFill>
              </a:rPr>
              <a:t>答案</a:t>
            </a:r>
            <a:r>
              <a:rPr lang="en-US" altLang="zh-TW" sz="1200" b="0" i="0" dirty="0">
                <a:solidFill>
                  <a:srgbClr val="1A237E"/>
                </a:solidFill>
              </a:rPr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寄件人的完整 </a:t>
            </a:r>
            <a:r>
              <a:rPr lang="en-US" altLang="zh-TW" sz="1200" b="0" i="0" dirty="0">
                <a:solidFill>
                  <a:srgbClr val="1B5E20"/>
                </a:solidFill>
              </a:rPr>
              <a:t>Email </a:t>
            </a:r>
            <a:r>
              <a:rPr lang="zh-TW" altLang="en-US" sz="1200" b="0" i="0" dirty="0">
                <a:solidFill>
                  <a:srgbClr val="1B5E20"/>
                </a:solidFill>
              </a:rPr>
              <a:t>域名，以及連結指向的真實網址</a:t>
            </a:r>
            <a:br>
              <a:rPr lang="en-US" altLang="zh-TW" sz="1200" b="0" i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AI</a:t>
            </a:r>
            <a:r>
              <a:rPr lang="zh-TW" altLang="en-US" sz="1200" b="0" i="1" dirty="0">
                <a:solidFill>
                  <a:srgbClr val="4E342E"/>
                </a:solidFill>
              </a:rPr>
              <a:t> 已能生成流暢文字和精美排版，這些外觀指標不再可靠。真正客觀的線索是寄件人域名和連結網址。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12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現在我們來做 AI 詐騙和傳統詐騙的對比整理。</a:t>
            </a:r>
          </a:p>
          <a:p>
            <a:endParaRPr dirty="0"/>
          </a:p>
          <a:p>
            <a:r>
              <a:rPr lang="zh-TW" dirty="0"/>
              <a:t>傳統詐騙的主要弱點是什麼？翻譯腔、品質差、錯字多、寄件人明顯不對。這些讓人一眼就能看穿。</a:t>
            </a:r>
          </a:p>
          <a:p>
            <a:endParaRPr dirty="0"/>
          </a:p>
          <a:p>
            <a:r>
              <a:rPr lang="zh-TW" dirty="0"/>
              <a:t>AI 詐騙升級了哪些部分？文字自然流暢、視覺幾乎和官方一樣、可以根據你的個人資料客製化、而且可以大量發送不同版本測試哪個最有效。</a:t>
            </a:r>
          </a:p>
          <a:p>
            <a:endParaRPr dirty="0"/>
          </a:p>
          <a:p>
            <a:r>
              <a:rPr lang="zh-TW" dirty="0"/>
              <a:t>但 AI 詐騙有沒有弱點？有。它的行為模式還是一樣的：製造急迫感、要求你點外部連結、要求你輸入帳密或提供金錢。這些行為特徵，是我們新的判斷依據。</a:t>
            </a:r>
          </a:p>
          <a:p>
            <a:endParaRPr dirty="0"/>
          </a:p>
          <a:p>
            <a:r>
              <a:rPr lang="zh-TW" dirty="0"/>
              <a:t>換句話說，判斷的重點從「看起來像不像」移到了「它要求我做什麼」。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AI 讓詐騙變強，背後有三個核心原因。</a:t>
            </a:r>
          </a:p>
          <a:p>
            <a:endParaRPr dirty="0"/>
          </a:p>
          <a:p>
            <a:r>
              <a:rPr lang="zh-TW" dirty="0"/>
              <a:t>第一是門檻降低。以前要寫出一封看起來很專業的詐騙信，需要會寫文案、懂品牌設計。現在任何人只要輸入幾個提示詞，幾秒鐘就能得到一封格式完整、語氣自然的釣魚信。</a:t>
            </a:r>
          </a:p>
          <a:p>
            <a:endParaRPr dirty="0"/>
          </a:p>
          <a:p>
            <a:r>
              <a:rPr lang="zh-TW" dirty="0"/>
              <a:t>第二是可以大量測試。詐騙者可以在短時間內生成幾百個不同版本，測試哪個主旨的開信率最高，像廣告投放一樣優化詐騙的效果。</a:t>
            </a:r>
          </a:p>
          <a:p>
            <a:endParaRPr dirty="0"/>
          </a:p>
          <a:p>
            <a:r>
              <a:rPr lang="zh-TW" dirty="0"/>
              <a:t>第三是個人化。AI 可以分析你的公開社群資料，寫出一封感覺是「特別為你寫的」信，而不是群發的垃圾郵件。這讓警覺心大幅降低。</a:t>
            </a:r>
          </a:p>
          <a:p>
            <a:endParaRPr dirty="0"/>
          </a:p>
          <a:p>
            <a:r>
              <a:rPr lang="zh-TW" dirty="0"/>
              <a:t>這三個原因加在一起，解釋了為什麼現在的詐騙訊息越來越難用第一眼就看穿。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AI 詐騙有四個主要特徵，可以用這四個字來記：高擬真、自動生成、規模化、低成本。</a:t>
            </a:r>
          </a:p>
          <a:p>
            <a:endParaRPr dirty="0"/>
          </a:p>
          <a:p>
            <a:r>
              <a:rPr lang="zh-TW" dirty="0"/>
              <a:t>高擬真：文字、圖片、語音、甚至影像都可以被仿造到很像真的。
自動生成：詐騙訊息不再需要人工一封一封寫，系統可以自動大量產出。
規模化：一個詐騙集團可以同時對成千上萬個目標發動攻擊。
低成本：製作一個高品質詐騙活動的成本比以前低了很多，所以詐騙的量只會越來越多。</a:t>
            </a:r>
          </a:p>
          <a:p>
            <a:endParaRPr dirty="0"/>
          </a:p>
          <a:p>
            <a:r>
              <a:rPr lang="zh-TW" dirty="0"/>
              <a:t>這四個特徵合在一起的意思是：詐騙的「產能」大幅提升，我們遇到詐騙的頻率也會跟著提高。所以我們需要的不是偶爾注意一下，而是建立穩定的日常習慣。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這頁要打破一個我們很多人都有的直覺：用「感覺」來判斷真假。</a:t>
            </a:r>
          </a:p>
          <a:p>
            <a:endParaRPr dirty="0"/>
          </a:p>
          <a:p>
            <a:r>
              <a:rPr lang="zh-TW" dirty="0"/>
              <a:t>「眼見為憑」已經不夠可靠。假網站可以做得跟真網站幾乎一樣。「耳聽為憑」也不夠。AI 語音克隆可以用很少的聲音樣本合成出聽起來像家人或主管的聲音。「文字感覺像官方」也不夠。AI 可以生成格式完整、語氣正式、甚至有個人化內容的假訊息。</a:t>
            </a:r>
          </a:p>
          <a:p>
            <a:endParaRPr dirty="0"/>
          </a:p>
          <a:p>
            <a:r>
              <a:rPr lang="zh-TW" dirty="0"/>
              <a:t>這不是要你什麼都不相信、所有訊息都不理。而是要把「相信」這個動作，從感覺驅動改成流程驅動。</a:t>
            </a:r>
          </a:p>
          <a:p>
            <a:endParaRPr dirty="0"/>
          </a:p>
          <a:p>
            <a:r>
              <a:rPr lang="zh-TW" dirty="0"/>
              <a:t>下面這個原則很重要：不是因為它看起來像真的就信，而是因為我查證過了才信。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詐騙者現在使用的工具已經相當普及。</a:t>
            </a:r>
          </a:p>
          <a:p>
            <a:endParaRPr dirty="0"/>
          </a:p>
          <a:p>
            <a:r>
              <a:rPr lang="zh-TW" dirty="0"/>
              <a:t>文字生成工具可以快速產出自然語言的釣魚信，而且可以針對不同對象調整語氣。語音克隆工具只需要幾秒鐘到幾分鐘的聲音樣本，就能合成出接近本人的聲音。影像合成工具可以替換臉部，用在假視訊通話或深偽影片。</a:t>
            </a:r>
          </a:p>
          <a:p>
            <a:endParaRPr dirty="0"/>
          </a:p>
          <a:p>
            <a:r>
              <a:rPr lang="zh-TW" dirty="0"/>
              <a:t>我介紹這些工具不是要教大家怎麼用，而是要讓你知道：這些工具的取得成本非常低，已經不是「只有駭客才有能力做到的事」了。</a:t>
            </a:r>
          </a:p>
          <a:p>
            <a:endParaRPr dirty="0"/>
          </a:p>
          <a:p>
            <a:r>
              <a:rPr lang="zh-TW" dirty="0"/>
              <a:t>當製作假內容的難度降低，被假內容騙到的機率就提高。這是為什麼今天這堂課很重要。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我們把第一段做個收束。</a:t>
            </a:r>
          </a:p>
          <a:p>
            <a:endParaRPr dirty="0"/>
          </a:p>
          <a:p>
            <a:r>
              <a:rPr lang="zh-TW" dirty="0"/>
              <a:t>請大家記住這句話：可信的外表，不代表內容可信。</a:t>
            </a:r>
          </a:p>
          <a:p>
            <a:endParaRPr dirty="0"/>
          </a:p>
          <a:p>
            <a:r>
              <a:rPr lang="zh-TW" dirty="0"/>
              <a:t>專業的排版、流暢的文字、像官方的 Logo，這些都只能代表它「做得像」，不代表它「是真的」。在 AI 時代，「外表像真的」這個條件已經越來越容易被偽造。</a:t>
            </a:r>
          </a:p>
          <a:p>
            <a:endParaRPr dirty="0"/>
          </a:p>
          <a:p>
            <a:r>
              <a:rPr lang="zh-TW" dirty="0"/>
              <a:t>所以未來看到任何很正式的通知，特別是要求你點連結、登入帳號、或提供資料的，問自己一個問題：我有沒有查證過它的來源？不是感覺像，而是我真的確認過。</a:t>
            </a:r>
          </a:p>
          <a:p>
            <a:endParaRPr dirty="0"/>
          </a:p>
          <a:p>
            <a:r>
              <a:rPr lang="zh-TW" dirty="0"/>
              <a:t>接下來我們進入第二段，看詐騙的完整攻擊鏈。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228600" indent="-228600">
              <a:buAutoNum type="arabicPeriod"/>
            </a:pPr>
            <a:r>
              <a:rPr lang="zh-TW" altLang="en-US" sz="1200" b="0" i="0" dirty="0">
                <a:solidFill>
                  <a:srgbClr val="1A237E"/>
                </a:solidFill>
              </a:rPr>
              <a:t>「可信的外表不代表內容可信」，這句話針對的是哪種錯誤認知？</a:t>
            </a:r>
            <a:endParaRPr lang="en-US" altLang="zh-TW" sz="1200" b="0" i="0" dirty="0">
              <a:solidFill>
                <a:srgbClr val="1A237E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以為看起來像官方、排版精美就代表是真的</a:t>
            </a:r>
            <a:br>
              <a:rPr lang="en-US" altLang="zh-TW" sz="1200" b="0" i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AI</a:t>
            </a:r>
            <a:r>
              <a:rPr lang="zh-TW" altLang="en-US" sz="1200" b="0" i="1" dirty="0">
                <a:solidFill>
                  <a:srgbClr val="4E342E"/>
                </a:solidFill>
              </a:rPr>
              <a:t> 讓外表的可信度不再是判斷依據。判斷重點應從「看起來像不像」轉移到「它要求我做什麼、來源有沒有被查證」。</a:t>
            </a:r>
          </a:p>
          <a:p>
            <a:pPr marL="0" indent="0">
              <a:buNone/>
            </a:pPr>
            <a:endParaRPr lang="en-US" altLang="zh-TW" b="0" dirty="0"/>
          </a:p>
          <a:p>
            <a:pPr marL="0" indent="0">
              <a:buNone/>
            </a:pPr>
            <a:r>
              <a:rPr lang="en-US" altLang="zh-TW" b="0" dirty="0"/>
              <a:t>2. </a:t>
            </a:r>
            <a:r>
              <a:rPr lang="en-US" altLang="zh-TW" sz="1200" b="0" i="0" dirty="0">
                <a:solidFill>
                  <a:srgbClr val="1A237E"/>
                </a:solidFill>
              </a:rPr>
              <a:t>AI </a:t>
            </a:r>
            <a:r>
              <a:rPr lang="zh-TW" altLang="en-US" sz="1200" b="0" i="0" dirty="0">
                <a:solidFill>
                  <a:srgbClr val="1A237E"/>
                </a:solidFill>
              </a:rPr>
              <a:t>詐騙的四大特徵中，「規模化」指的是什麼？</a:t>
            </a:r>
            <a:endParaRPr lang="en-US" altLang="zh-TW" sz="1200" b="0" i="0" dirty="0">
              <a:solidFill>
                <a:srgbClr val="1A237E"/>
              </a:solidFill>
            </a:endParaRPr>
          </a:p>
          <a:p>
            <a:pPr marL="0" indent="0">
              <a:buNone/>
            </a:pPr>
            <a:r>
              <a:rPr lang="zh-TW" altLang="en-US" sz="1200" b="0" i="0" dirty="0">
                <a:solidFill>
                  <a:srgbClr val="1A237E"/>
                </a:solidFill>
              </a:rPr>
              <a:t>答案</a:t>
            </a:r>
            <a:r>
              <a:rPr lang="en-US" altLang="zh-TW" sz="1200" b="0" i="0" dirty="0">
                <a:solidFill>
                  <a:srgbClr val="1A237E"/>
                </a:solidFill>
              </a:rPr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詐騙訊息可以同時大量發送給數以萬計的目標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解析：規模化加上低成本，代表你遇到詐騙的頻率只會越來越高，這也是為什麼需要建立穩定的防護習慣而非偶爾注意。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60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今天有四個學習目標，我快速帶大家過一遍。</a:t>
            </a:r>
          </a:p>
          <a:p>
            <a:endParaRPr dirty="0"/>
          </a:p>
          <a:p>
            <a:r>
              <a:rPr lang="zh-TW" dirty="0"/>
              <a:t>第一，理解詐騙不是單一事件，而是一整條設計好的流程，從鎖定你到騙到你，中間有六個步驟。</a:t>
            </a:r>
          </a:p>
          <a:p>
            <a:endParaRPr dirty="0"/>
          </a:p>
          <a:p>
            <a:r>
              <a:rPr lang="zh-TW" dirty="0"/>
              <a:t>第二，看懂 AI 如何讓詐騙變得更難辨識，不再只靠「看起來像不像真的」來判斷。</a:t>
            </a:r>
          </a:p>
          <a:p>
            <a:endParaRPr dirty="0"/>
          </a:p>
          <a:p>
            <a:r>
              <a:rPr lang="zh-TW" dirty="0"/>
              <a:t>第三，練習辨識 Email、假網站、語音克隆、深偽影像這些常見的攻擊形式。</a:t>
            </a:r>
          </a:p>
          <a:p>
            <a:endParaRPr dirty="0"/>
          </a:p>
          <a:p>
            <a:r>
              <a:rPr lang="zh-TW" dirty="0"/>
              <a:t>第四，帶走可以立刻用的防護習慣——不是要你變成資安專家，而是讓你在日常中有能力保護自己。</a:t>
            </a:r>
          </a:p>
          <a:p>
            <a:endParaRPr dirty="0"/>
          </a:p>
          <a:p>
            <a:r>
              <a:rPr lang="zh-TW" dirty="0"/>
              <a:t>這四件事，今天下課前我們會一一完成。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今天的課程分成八個部分，讓大家先有整體感。</a:t>
            </a:r>
          </a:p>
          <a:p>
            <a:endParaRPr dirty="0"/>
          </a:p>
          <a:p>
            <a:r>
              <a:rPr lang="zh-TW" dirty="0"/>
              <a:t>前半段建立概念：AI 如何改變詐騙的本質、釣魚詐騙的完整六步驟攻擊鏈、各種常見詐騙類型的辨識方法。</a:t>
            </a:r>
          </a:p>
          <a:p>
            <a:endParaRPr dirty="0"/>
          </a:p>
          <a:p>
            <a:r>
              <a:rPr lang="zh-TW" dirty="0"/>
              <a:t>中段談人性：為什麼聰明人也會被騙，以及詐騙利用的那些共通心理弱點。</a:t>
            </a:r>
          </a:p>
          <a:p>
            <a:endParaRPr dirty="0"/>
          </a:p>
          <a:p>
            <a:r>
              <a:rPr lang="zh-TW" dirty="0"/>
              <a:t>後半段進入實戰：四不一要的核心防護規則、職場環境的特殊風險、真實案例解析。</a:t>
            </a:r>
          </a:p>
          <a:p>
            <a:endParaRPr dirty="0"/>
          </a:p>
          <a:p>
            <a:r>
              <a:rPr lang="zh-TW" dirty="0"/>
              <a:t>最後做行動計畫：今天回去你可以立刻做的幾件事。</a:t>
            </a:r>
          </a:p>
          <a:p>
            <a:endParaRPr dirty="0"/>
          </a:p>
          <a:p>
            <a:r>
              <a:rPr lang="zh-TW" dirty="0"/>
              <a:t>整個課程大約一到兩小時，我們邊講邊有互動練習，有問題隨時提出來。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在正式開始之前，我想先問大家一個問題，不需要舉手，只要在心裡想一想。</a:t>
            </a:r>
          </a:p>
          <a:p>
            <a:endParaRPr dirty="0"/>
          </a:p>
          <a:p>
            <a:r>
              <a:rPr lang="zh-TW" dirty="0"/>
              <a:t>你有沒有收到過感覺怪怪的訊息，但最後還是點進去看了？或者你本來想查證，但因為太忙就算了？</a:t>
            </a:r>
          </a:p>
          <a:p>
            <a:endParaRPr dirty="0"/>
          </a:p>
          <a:p>
            <a:r>
              <a:rPr lang="zh-TW" dirty="0"/>
              <a:t>很多人這樣做，不是因為不小心，而是因為當下的情緒和狀態讓我們跳過了判斷。今天的課會幫你理解這件事是怎麼發生的，以及怎麼建立更穩定的習慣。</a:t>
            </a:r>
          </a:p>
          <a:p>
            <a:endParaRPr dirty="0"/>
          </a:p>
          <a:p>
            <a:r>
              <a:rPr lang="zh-TW" dirty="0"/>
              <a:t>另外，如果你曾經差點被騙或真的被騙過，那個經驗非常有價值，歡迎等一下在案例討論的時候分享，因為真實的故事比任何說明都更有說服力。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先用數據讓大家看到詐騙的規模。</a:t>
            </a:r>
          </a:p>
          <a:p>
            <a:endParaRPr dirty="0"/>
          </a:p>
          <a:p>
            <a:r>
              <a:rPr lang="zh-TW" dirty="0"/>
              <a:t>台灣每年詐騙財損金額和通報件數都相當驚人，而且有一個趨勢值得特別注意：網路詐騙的比例持續上升，超過電話詐騙。也就是說，詐騙的主戰場已經從電話移到了你每天用的 Email、LINE、社群媒體和購物網站。</a:t>
            </a:r>
          </a:p>
          <a:p>
            <a:endParaRPr dirty="0"/>
          </a:p>
          <a:p>
            <a:r>
              <a:rPr lang="zh-TW" dirty="0"/>
              <a:t>這代表兩件事。第一，被鎖定的機會更高，因為你每天使用這些管道。第二，判斷的時間更短，因為一則訊息滑過去就是幾秒鐘的事。</a:t>
            </a:r>
          </a:p>
          <a:p>
            <a:endParaRPr dirty="0"/>
          </a:p>
          <a:p>
            <a:r>
              <a:rPr lang="zh-TW" dirty="0"/>
              <a:t>這些數字不是要嚇大家，而是讓你知道：這件事離我們很近，不是新聞裡的別人的故事。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這頁是今天課程很重要的一個起點：詐騙的本質已經改變了。</a:t>
            </a:r>
          </a:p>
          <a:p>
            <a:endParaRPr dirty="0"/>
          </a:p>
          <a:p>
            <a:r>
              <a:rPr lang="zh-TW" dirty="0"/>
              <a:t>以前的詐騙，你可能靠這幾個方式就能辨識：翻譯腔的文字、很假的圖片、奇怪的寄件人名稱。</a:t>
            </a:r>
          </a:p>
          <a:p>
            <a:endParaRPr dirty="0"/>
          </a:p>
          <a:p>
            <a:r>
              <a:rPr lang="zh-TW" dirty="0"/>
              <a:t>但現在 AI 改變了這件事。文字生成工具可以產出流暢自然的繁體中文；圖片生成工具可以做出幾乎以假亂真的品牌視覺；個人化技術可以根據你的公開資料，寫出一封看起來是專門給你的訊息。</a:t>
            </a:r>
          </a:p>
          <a:p>
            <a:endParaRPr dirty="0"/>
          </a:p>
          <a:p>
            <a:r>
              <a:rPr lang="zh-TW" dirty="0"/>
              <a:t>結論是：「看起來像真的」這個標準已經不再足夠。我們需要新的判斷方式，今天的課就是要建立這個新的判斷框架。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台灣詐騙案件的趨勢中，下列哪項描述最符合現況？</a:t>
            </a:r>
          </a:p>
          <a:p>
            <a:r>
              <a:rPr lang="zh-TW" altLang="en-US" sz="1200" b="0" i="0" dirty="0">
                <a:solidFill>
                  <a:srgbClr val="FFFFFF"/>
                </a:solidFill>
              </a:rPr>
              <a:t>答案</a:t>
            </a:r>
            <a:r>
              <a:rPr lang="en-US" altLang="zh-TW" sz="1200" b="0" i="0" dirty="0">
                <a:solidFill>
                  <a:srgbClr val="FFFFFF"/>
                </a:solidFill>
              </a:rPr>
              <a:t>: 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網路詐騙比例持續上升，已超過電話詐騙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解析：詐騙的主戰場已轉移到 </a:t>
            </a:r>
            <a:r>
              <a:rPr lang="en-US" altLang="zh-TW" sz="1200" b="0" i="1" dirty="0">
                <a:solidFill>
                  <a:srgbClr val="4E342E"/>
                </a:solidFill>
              </a:rPr>
              <a:t>Email</a:t>
            </a:r>
            <a:r>
              <a:rPr lang="zh-TW" altLang="en-US" sz="1200" b="0" i="1" dirty="0">
                <a:solidFill>
                  <a:srgbClr val="4E342E"/>
                </a:solidFill>
              </a:rPr>
              <a:t>、</a:t>
            </a:r>
            <a:r>
              <a:rPr lang="en-US" altLang="zh-TW" sz="1200" b="0" i="1" dirty="0">
                <a:solidFill>
                  <a:srgbClr val="4E342E"/>
                </a:solidFill>
              </a:rPr>
              <a:t>LINE</a:t>
            </a:r>
            <a:r>
              <a:rPr lang="zh-TW" altLang="en-US" sz="1200" b="0" i="1" dirty="0">
                <a:solidFill>
                  <a:srgbClr val="4E342E"/>
                </a:solidFill>
              </a:rPr>
              <a:t> 和社群媒體，這也是為何每個人都需要認識這些手法。</a:t>
            </a:r>
          </a:p>
          <a:p>
            <a:endParaRPr lang="en-US" altLang="zh-TW" b="0" dirty="0"/>
          </a:p>
          <a:p>
            <a:r>
              <a:rPr lang="en-US" altLang="zh-TW" b="0" dirty="0"/>
              <a:t>2. </a:t>
            </a:r>
            <a:r>
              <a:rPr lang="en-US" altLang="zh-TW" sz="1200" b="0" i="0" dirty="0">
                <a:solidFill>
                  <a:srgbClr val="1A237E"/>
                </a:solidFill>
              </a:rPr>
              <a:t>AI </a:t>
            </a:r>
            <a:r>
              <a:rPr lang="zh-TW" altLang="en-US" sz="1200" b="0" i="0" dirty="0">
                <a:solidFill>
                  <a:srgbClr val="1A237E"/>
                </a:solidFill>
              </a:rPr>
              <a:t>讓詐騙「升級」，最主要體現在哪三個面向？</a:t>
            </a:r>
            <a:endParaRPr lang="en-US" altLang="zh-TW" sz="1200" b="0" i="0" dirty="0">
              <a:solidFill>
                <a:srgbClr val="1A237E"/>
              </a:solidFill>
            </a:endParaRPr>
          </a:p>
          <a:p>
            <a:r>
              <a:rPr lang="zh-TW" altLang="en-US" sz="1200" b="0" i="0" dirty="0">
                <a:solidFill>
                  <a:srgbClr val="1A237E"/>
                </a:solidFill>
              </a:rPr>
              <a:t>答案</a:t>
            </a:r>
            <a:r>
              <a:rPr lang="en-US" altLang="zh-TW" sz="1200" b="0" i="0" dirty="0">
                <a:solidFill>
                  <a:srgbClr val="1A237E"/>
                </a:solidFill>
              </a:rPr>
              <a:t>:</a:t>
            </a:r>
            <a:r>
              <a:rPr lang="zh-TW" altLang="en-US" sz="1200" b="0" i="0" dirty="0">
                <a:solidFill>
                  <a:srgbClr val="1A237E"/>
                </a:solidFill>
              </a:rPr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門檻降低、可大量測試、可個人化內容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AI</a:t>
            </a:r>
            <a:r>
              <a:rPr lang="zh-TW" altLang="en-US" sz="1200" b="0" i="1" dirty="0">
                <a:solidFill>
                  <a:srgbClr val="4E342E"/>
                </a:solidFill>
              </a:rPr>
              <a:t> 讓任何人都能快速製作高品質詐騙內容，並針對個別目標客製化，這三點合在一起讓詐騙的規模和精準度大幅提升。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59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我們正式進入第一個主題：AI 如何讓詐騙變得更危險？</a:t>
            </a:r>
          </a:p>
          <a:p>
            <a:endParaRPr dirty="0"/>
          </a:p>
          <a:p>
            <a:r>
              <a:rPr lang="zh-TW" dirty="0"/>
              <a:t>我要先說一個重要的前提：AI 本身是中性的工具，它可以幫助我們做很多好事，包括偵測詐騙。但它同樣可以被用來製造更逼真的假訊息。</a:t>
            </a:r>
          </a:p>
          <a:p>
            <a:endParaRPr dirty="0"/>
          </a:p>
          <a:p>
            <a:r>
              <a:rPr lang="zh-TW" dirty="0"/>
              <a:t>這一段我們要做的，是讓你理解詐騙的「技術升級」發生在哪裡，這樣你才知道原本的防護方式哪裡不夠、需要調整什麼。</a:t>
            </a:r>
          </a:p>
          <a:p>
            <a:endParaRPr dirty="0"/>
          </a:p>
          <a:p>
            <a:r>
              <a:rPr lang="zh-TW" dirty="0"/>
              <a:t>等一下我們先從一個互動練習開始，讓大家試著辨識一封釣魚信。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請大家看這封信，先不要急著說答案。</a:t>
            </a:r>
          </a:p>
          <a:p>
            <a:endParaRPr dirty="0"/>
          </a:p>
          <a:p>
            <a:r>
              <a:rPr lang="zh-TW" dirty="0"/>
              <a:t>花 30 秒看一下：如果這封信今天出現在你的信箱，你正在忙，你會點進去嗎？</a:t>
            </a:r>
          </a:p>
          <a:p>
            <a:endParaRPr dirty="0"/>
          </a:p>
          <a:p>
            <a:r>
              <a:rPr lang="zh-TW" dirty="0"/>
              <a:t>好，現在說說你的判斷：這封信的哪些地方讓你覺得可疑？或者哪些地方讓你覺得看起來很正常？</a:t>
            </a:r>
          </a:p>
          <a:p>
            <a:endParaRPr dirty="0"/>
          </a:p>
          <a:p>
            <a:r>
              <a:rPr lang="zh-TW" dirty="0"/>
              <a:t>我想聽到的不是「這是詐騙」這個結論，而是你注意到了哪些具體的線索。比如寄件人的域名、主旨的措辭、信件裡的連結，或者它要求你做什麼。</a:t>
            </a:r>
          </a:p>
          <a:p>
            <a:endParaRPr dirty="0"/>
          </a:p>
          <a:p>
            <a:r>
              <a:rPr lang="zh-TW" dirty="0"/>
              <a:t>這個練習的目的是訓練「有根據的懷疑」，而不是靠感覺。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3185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28975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5403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5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5223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1554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0353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2296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18809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15523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7572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30637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66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92283" y="3012507"/>
            <a:ext cx="4903434" cy="27352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kern="0" spc="450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教育訓練教材 2026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306848" y="3604622"/>
            <a:ext cx="9674166" cy="113821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3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</a:t>
            </a:r>
            <a:r>
              <a:rPr lang="en-US" sz="13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釣魚詐騙</a:t>
            </a:r>
            <a:endParaRPr lang="en-US" sz="13800" dirty="0"/>
          </a:p>
        </p:txBody>
      </p:sp>
      <p:sp>
        <p:nvSpPr>
          <p:cNvPr id="4" name="Text 2"/>
          <p:cNvSpPr/>
          <p:nvPr/>
        </p:nvSpPr>
        <p:spPr>
          <a:xfrm>
            <a:off x="4552459" y="5876616"/>
            <a:ext cx="9182945" cy="58659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當假訊息、假網站、假聲音變得更像真的，你還能辨識嗎？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ANSWER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這封信的詐騙特徵</a:t>
            </a:r>
            <a:endParaRPr lang="en-U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72784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94505" y="2314033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危險警訊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1494505" y="3046106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761178" y="2950856"/>
            <a:ext cx="4550989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網域不是學校官方網址（.edu.tw）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494505" y="3684173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761178" y="3588923"/>
            <a:ext cx="3335933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製造「24 小時」時間壓力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494505" y="4322239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761178" y="4226989"/>
            <a:ext cx="2943225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要求點擊不明外部連結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494505" y="4960306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761178" y="4865056"/>
            <a:ext cx="294322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連結包含奇怪參數字串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296345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9647851" y="2356924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為什麼難以辨識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647851" y="3046106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9914524" y="2950856"/>
            <a:ext cx="3237548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文字完全正確，語氣專業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647851" y="3684173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9914524" y="3588923"/>
            <a:ext cx="3826191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使用「校務系統」等官方用語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647851" y="4322239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9914524" y="4226989"/>
            <a:ext cx="4157304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生成讓詐騙訊息毫無文法錯誤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647851" y="4960306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9914524" y="4865056"/>
            <a:ext cx="3826191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格式與真正官方通知極為相似</a:t>
            </a:r>
            <a:endParaRPr lang="en-US" sz="2250" dirty="0">
              <a:solidFill>
                <a:schemeClr val="accent4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143000" y="6220832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1299729" y="6320406"/>
            <a:ext cx="16168601" cy="4340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重點：</a:t>
            </a:r>
            <a:r>
              <a:rPr lang="en-US" sz="28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文字看起來正確 ≠ 訊息是真實的</a:t>
            </a:r>
            <a:r>
              <a:rPr lang="en-US" sz="2800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。AI 可以生成任何語氣的文字，但無法改變真正的官方網址。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PRACTICE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判斷練習：真的還是假的？</a:t>
            </a:r>
            <a:endParaRPr lang="en-U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16002000" cy="4772241"/>
          </a:xfrm>
          <a:prstGeom prst="roundRect">
            <a:avLst>
              <a:gd name="adj" fmla="val 2794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1532659" y="4088714"/>
            <a:ext cx="15222681" cy="9525"/>
          </a:xfrm>
          <a:prstGeom prst="rect">
            <a:avLst/>
          </a:prstGeom>
          <a:solidFill>
            <a:srgbClr val="30363D"/>
          </a:solidFill>
        </p:spPr>
        <p:txBody>
          <a:bodyPr/>
          <a:lstStyle/>
          <a:p>
            <a:endParaRPr lang="zh-TW" altLang="en-US">
              <a:solidFill>
                <a:schemeClr val="accent4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532659" y="2485159"/>
            <a:ext cx="761892" cy="9294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19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寄件人</a:t>
            </a:r>
            <a:endParaRPr lang="en-US" sz="1950" dirty="0">
              <a:solidFill>
                <a:schemeClr val="accent4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2370697" y="2485159"/>
            <a:ext cx="3693385" cy="9294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0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service@bank-tw-secure.com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532659" y="3433600"/>
            <a:ext cx="761892" cy="48377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195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主旨</a:t>
            </a:r>
            <a:endParaRPr lang="en-US" sz="1950" dirty="0">
              <a:solidFill>
                <a:schemeClr val="accent4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370697" y="3433600"/>
            <a:ext cx="4336379" cy="48377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0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緊急！您的帳戶已被凍結，請立即處理</a:t>
            </a:r>
            <a:endParaRPr lang="en-US" sz="2000" dirty="0">
              <a:solidFill>
                <a:schemeClr val="accent4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532659" y="4249719"/>
            <a:ext cx="15361439" cy="226646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親愛的客戶您好， 我們偵測到您的帳戶有</a:t>
            </a:r>
            <a:r>
              <a:rPr lang="en-US" sz="24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異常登入行為</a:t>
            </a:r>
            <a:r>
              <a:rPr lang="en-US" sz="24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 </a:t>
            </a: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，為保護您的資產安全， 請立即點擊連結驗證身份，否則將於 </a:t>
            </a:r>
            <a:r>
              <a:rPr lang="en-US" sz="24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24 小時內永久凍結帳戶</a:t>
            </a: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。 </a:t>
            </a:r>
            <a:r>
              <a:rPr lang="en-US" sz="2400" u="sng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https://bank-tw-secure.com/verify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267419" y="7136191"/>
            <a:ext cx="3607957" cy="713314"/>
          </a:xfrm>
          <a:prstGeom prst="roundRect">
            <a:avLst>
              <a:gd name="adj" fmla="val 15610"/>
            </a:avLst>
          </a:prstGeom>
          <a:solidFill>
            <a:srgbClr val="EF233C">
              <a:alpha val="12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pPr algn="ctr"/>
            <a:endParaRPr lang="zh-TW" altLang="en-US" sz="2000"/>
          </a:p>
        </p:txBody>
      </p:sp>
      <p:sp>
        <p:nvSpPr>
          <p:cNvPr id="12" name="Text 10"/>
          <p:cNvSpPr/>
          <p:nvPr/>
        </p:nvSpPr>
        <p:spPr>
          <a:xfrm>
            <a:off x="1447528" y="7263447"/>
            <a:ext cx="3319360" cy="470622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你的判斷是什麼？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5295127" y="7157055"/>
            <a:ext cx="3848873" cy="713314"/>
          </a:xfrm>
          <a:prstGeom prst="roundRect">
            <a:avLst>
              <a:gd name="adj" fmla="val 15610"/>
            </a:avLst>
          </a:prstGeom>
          <a:solidFill>
            <a:srgbClr val="EF233C">
              <a:alpha val="12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pPr algn="ctr"/>
            <a:endParaRPr lang="zh-TW" altLang="en-US" sz="2000"/>
          </a:p>
        </p:txBody>
      </p:sp>
      <p:sp>
        <p:nvSpPr>
          <p:cNvPr id="14" name="Text 12"/>
          <p:cNvSpPr/>
          <p:nvPr/>
        </p:nvSpPr>
        <p:spPr>
          <a:xfrm>
            <a:off x="5475237" y="7284310"/>
            <a:ext cx="3296804" cy="53461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你的依據是什麼？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1172002" y="8086427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" name="Text 14"/>
          <p:cNvSpPr/>
          <p:nvPr/>
        </p:nvSpPr>
        <p:spPr>
          <a:xfrm>
            <a:off x="1485461" y="8217043"/>
            <a:ext cx="15855142" cy="4340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提示：台灣銀行官方網域為 </a:t>
            </a:r>
            <a:r>
              <a:rPr lang="en-US" sz="2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bot.com.tw</a:t>
            </a: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，不是 bank-tw-secure.com。詐騙者故意讓網址「看起來像」官方。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0"/>
          <p:cNvSpPr txBox="1"/>
          <p:nvPr/>
        </p:nvSpPr>
        <p:spPr>
          <a:xfrm>
            <a:off x="0" y="0"/>
            <a:ext cx="18288000" cy="58477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3200" b="1" i="0" dirty="0">
                <a:solidFill>
                  <a:srgbClr val="FFFFFF"/>
                </a:solidFill>
              </a:rPr>
              <a:t>   2  </a:t>
            </a:r>
            <a:r>
              <a:rPr sz="3200" b="1" i="0" dirty="0" err="1">
                <a:solidFill>
                  <a:srgbClr val="FFFFFF"/>
                </a:solidFill>
              </a:rPr>
              <a:t>練習與複習</a:t>
            </a:r>
            <a:endParaRPr sz="32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000" y="2141911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辨識一封釣魚</a:t>
            </a:r>
            <a:r>
              <a:rPr sz="2800" b="1" i="0" dirty="0">
                <a:solidFill>
                  <a:srgbClr val="1A237E"/>
                </a:solidFill>
              </a:rPr>
              <a:t> </a:t>
            </a:r>
            <a:r>
              <a:rPr sz="2800" b="1" i="0" dirty="0" err="1">
                <a:solidFill>
                  <a:srgbClr val="1A237E"/>
                </a:solidFill>
              </a:rPr>
              <a:t>Email，最可靠的判斷依據是什麼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0000" y="2823712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文字是否流暢自然，有沒有錯字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0000" y="344395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B. </a:t>
            </a:r>
            <a:r>
              <a:rPr sz="2400" b="0" i="0" dirty="0" err="1">
                <a:solidFill>
                  <a:srgbClr val="333333"/>
                </a:solidFill>
              </a:rPr>
              <a:t>信件的排版和</a:t>
            </a:r>
            <a:r>
              <a:rPr sz="2400" b="0" i="0" dirty="0">
                <a:solidFill>
                  <a:srgbClr val="333333"/>
                </a:solidFill>
              </a:rPr>
              <a:t> Logo </a:t>
            </a:r>
            <a:r>
              <a:rPr sz="2400" b="0" i="0" dirty="0" err="1">
                <a:solidFill>
                  <a:srgbClr val="333333"/>
                </a:solidFill>
              </a:rPr>
              <a:t>是否像官方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0000" y="4064204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寄件人的完整</a:t>
            </a:r>
            <a:r>
              <a:rPr sz="2400" b="1" i="0" dirty="0">
                <a:solidFill>
                  <a:srgbClr val="1B5E20"/>
                </a:solidFill>
              </a:rPr>
              <a:t> Email </a:t>
            </a:r>
            <a:r>
              <a:rPr sz="2400" b="1" i="0" dirty="0" err="1">
                <a:solidFill>
                  <a:srgbClr val="1B5E20"/>
                </a:solidFill>
              </a:rPr>
              <a:t>域名，以及連結指向的真實網址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000" y="468445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信件是否有 HTTPS 加密傳輸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5304698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解析：AI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已能生成流暢文字和精美排版，這些外觀指標不再可靠。真正客觀的線索是寄件人域名和連結網址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EVOLUTION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詐騙 vs 傳統詐騙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Text 3"/>
          <p:cNvSpPr/>
          <p:nvPr/>
        </p:nvSpPr>
        <p:spPr>
          <a:xfrm>
            <a:off x="1532659" y="2313656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傳統詐騙（過去）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1532658" y="3390494"/>
            <a:ext cx="101915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800"/>
          </a:p>
        </p:txBody>
      </p:sp>
      <p:sp>
        <p:nvSpPr>
          <p:cNvPr id="7" name="Text 5"/>
          <p:cNvSpPr/>
          <p:nvPr/>
        </p:nvSpPr>
        <p:spPr>
          <a:xfrm>
            <a:off x="1799332" y="3072218"/>
            <a:ext cx="5114424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文法錯誤、翻譯腔濃厚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532658" y="4028561"/>
            <a:ext cx="101915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800"/>
          </a:p>
        </p:txBody>
      </p:sp>
      <p:sp>
        <p:nvSpPr>
          <p:cNvPr id="9" name="Text 7"/>
          <p:cNvSpPr/>
          <p:nvPr/>
        </p:nvSpPr>
        <p:spPr>
          <a:xfrm>
            <a:off x="1799332" y="3710285"/>
            <a:ext cx="5114424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圖片低品質，排版粗糙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532658" y="4666628"/>
            <a:ext cx="101915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800"/>
          </a:p>
        </p:txBody>
      </p:sp>
      <p:sp>
        <p:nvSpPr>
          <p:cNvPr id="11" name="Text 9"/>
          <p:cNvSpPr/>
          <p:nvPr/>
        </p:nvSpPr>
        <p:spPr>
          <a:xfrm>
            <a:off x="1799332" y="4348352"/>
            <a:ext cx="4890166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無法針對個人量身訂製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32658" y="5304694"/>
            <a:ext cx="101915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800"/>
          </a:p>
        </p:txBody>
      </p:sp>
      <p:sp>
        <p:nvSpPr>
          <p:cNvPr id="13" name="Text 11"/>
          <p:cNvSpPr/>
          <p:nvPr/>
        </p:nvSpPr>
        <p:spPr>
          <a:xfrm>
            <a:off x="1799331" y="4986418"/>
            <a:ext cx="4266932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手動發送，規模有限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532658" y="5942761"/>
            <a:ext cx="101915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800"/>
          </a:p>
        </p:txBody>
      </p:sp>
      <p:sp>
        <p:nvSpPr>
          <p:cNvPr id="15" name="Text 13"/>
          <p:cNvSpPr/>
          <p:nvPr/>
        </p:nvSpPr>
        <p:spPr>
          <a:xfrm>
            <a:off x="1799332" y="5624485"/>
            <a:ext cx="4890166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容易被直覺過濾掉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313656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詐騙（現在）</a:t>
            </a:r>
            <a:endParaRPr lang="en-US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762176" y="3345884"/>
            <a:ext cx="101855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9" name="Text 17"/>
          <p:cNvSpPr/>
          <p:nvPr/>
        </p:nvSpPr>
        <p:spPr>
          <a:xfrm>
            <a:off x="10028850" y="3072218"/>
            <a:ext cx="6374593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語句自然，語氣與真實無異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62176" y="3983951"/>
            <a:ext cx="101855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10028850" y="3710285"/>
            <a:ext cx="6459817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完美複製官方品牌視覺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62176" y="4622018"/>
            <a:ext cx="101855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3" name="Text 21"/>
          <p:cNvSpPr/>
          <p:nvPr/>
        </p:nvSpPr>
        <p:spPr>
          <a:xfrm>
            <a:off x="10028850" y="4348352"/>
            <a:ext cx="6726491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根據你的社群資料量身打造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62176" y="5260084"/>
            <a:ext cx="101855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5" name="Text 23"/>
          <p:cNvSpPr/>
          <p:nvPr/>
        </p:nvSpPr>
        <p:spPr>
          <a:xfrm>
            <a:off x="10028851" y="4986418"/>
            <a:ext cx="4501188" cy="42532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自動化大量發送數百萬封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762176" y="5898151"/>
            <a:ext cx="101855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7" name="Text 25"/>
          <p:cNvSpPr/>
          <p:nvPr/>
        </p:nvSpPr>
        <p:spPr>
          <a:xfrm>
            <a:off x="10028851" y="5624485"/>
            <a:ext cx="4244710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直覺判斷已不足以防護</a:t>
            </a: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CAPABILITIES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如何讓詐騙更強？三大核心能力</a:t>
            </a:r>
            <a:endParaRPr lang="en-US" sz="48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5156218" cy="3881554"/>
          </a:xfrm>
          <a:prstGeom prst="roundRect">
            <a:avLst>
              <a:gd name="adj" fmla="val 6613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① 降低詐騙門檻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494505" y="2950856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不需任何技術背景，任何人都能用 AI 生成專業且可信的詐騙內容。犯罪成本大幅降低，詐騙者數量也隨之爆增。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565891" y="2095500"/>
            <a:ext cx="5156218" cy="3881554"/>
          </a:xfrm>
          <a:prstGeom prst="roundRect">
            <a:avLst>
              <a:gd name="adj" fmla="val 6613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691739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② 大量自動生成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917396" y="2950856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可在數秒內生成數千封客製化詐騙訊息，同時測試不同話術效果，自動優化攻擊成功率。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988781" y="2095500"/>
            <a:ext cx="5156218" cy="3881554"/>
          </a:xfrm>
          <a:prstGeom prst="roundRect">
            <a:avLst>
              <a:gd name="adj" fmla="val 6613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234028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③ 針對個人設計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0286" y="2950855"/>
            <a:ext cx="4586804" cy="21926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根據你的社群媒體資料、興趣、朋友圈，量身打造個人化詐騙內容，讓你感覺「這是專門為我而來的」。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25090" y="6329452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Text 12"/>
          <p:cNvSpPr/>
          <p:nvPr/>
        </p:nvSpPr>
        <p:spPr>
          <a:xfrm>
            <a:off x="1360910" y="6447378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200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以前詐騙是「廣撒網」，現在是「精準狙擊」——你的個人資訊就是攻擊者的武器。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CHARACTERISTICS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詐騙的四大特徵</a:t>
            </a:r>
            <a:endParaRPr lang="en-US" sz="48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7848654" cy="2521105"/>
          </a:xfrm>
          <a:prstGeom prst="roundRect">
            <a:avLst>
              <a:gd name="adj" fmla="val 7862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高擬真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494505" y="2950856"/>
            <a:ext cx="7360013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訊息文字、網站外觀、人物聲音都已達到難以辨識的水準。你的感官不再是可靠的判斷工具。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9296345" y="2095499"/>
            <a:ext cx="7848654" cy="2521105"/>
          </a:xfrm>
          <a:prstGeom prst="roundRect">
            <a:avLst>
              <a:gd name="adj" fmla="val 7862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自動生成</a:t>
            </a:r>
            <a:endParaRPr lang="en-US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9647851" y="2950856"/>
            <a:ext cx="7360013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可在短時間內大量產出客製化詐騙訊息，並根據目標資訊調整內容，效率是人工的千倍以上。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143000" y="5150418"/>
            <a:ext cx="7848654" cy="2521105"/>
          </a:xfrm>
          <a:prstGeom prst="roundRect">
            <a:avLst>
              <a:gd name="adj" fmla="val 7862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494505" y="5350772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規模化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494505" y="6005775"/>
            <a:ext cx="7360013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一個詐騙者可同時攻擊數萬個目標，傳統「人海戰術」的限制已完全打破。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9296345" y="5150418"/>
            <a:ext cx="7848654" cy="2521105"/>
          </a:xfrm>
          <a:prstGeom prst="roundRect">
            <a:avLst>
              <a:gd name="adj" fmla="val 7862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9647851" y="5350772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低成本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9647851" y="6005774"/>
            <a:ext cx="7360013" cy="122462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生成一封高品質詐騙郵件的成本幾乎為零，高投資報酬率讓詐騙活動更加猖獗。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40834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SENSE FAILURE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你的感官，為何不再可靠？</a:t>
            </a:r>
            <a:endParaRPr lang="en-US" sz="48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408515"/>
            <a:ext cx="5156218" cy="3797951"/>
          </a:xfrm>
          <a:prstGeom prst="roundRect">
            <a:avLst>
              <a:gd name="adj" fmla="val 6613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76002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視覺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94505" y="3573418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假網站與真網站幾乎完全相同，深偽影像可以讓任何人說任何話，假圖片可合成任何場景。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565891" y="2408515"/>
            <a:ext cx="5156218" cy="3797951"/>
          </a:xfrm>
          <a:prstGeom prst="roundRect">
            <a:avLst>
              <a:gd name="adj" fmla="val 6613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6917396" y="276002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聽覺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6917396" y="3573418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語音克隆只需幾秒鐘的聲音樣本，就能生成高度逼真的合成聲音，連情緒和語調都能模仿。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988781" y="2408515"/>
            <a:ext cx="5156218" cy="3797951"/>
          </a:xfrm>
          <a:prstGeom prst="roundRect">
            <a:avLst>
              <a:gd name="adj" fmla="val 6613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2340286" y="276002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閱讀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0286" y="3573418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生成的文字沒有文法錯誤，語氣專業，可以完美模仿官方或任何個人的說話風格。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143000" y="6727923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1494505" y="6846552"/>
            <a:ext cx="15855142" cy="63325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 AI 時代，判斷詐騙不能靠「感覺」——你需要系統性的查證方法。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TOOLS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詐騙者實際使用的 AI 工具</a:t>
            </a:r>
            <a:endParaRPr lang="en-US" sz="48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08274" y="2580412"/>
            <a:ext cx="7848654" cy="3549686"/>
          </a:xfrm>
          <a:prstGeom prst="roundRect">
            <a:avLst>
              <a:gd name="adj" fmla="val 4293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859779" y="2931917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文字與訊息生成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859779" y="3709439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126452" y="3435768"/>
            <a:ext cx="2752930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ChatGPT / Claude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879382" y="3435768"/>
            <a:ext cx="4340410" cy="61912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：生成完美詐騙文案，多國語言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859779" y="4347506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0" name="Text 8"/>
          <p:cNvSpPr/>
          <p:nvPr/>
        </p:nvSpPr>
        <p:spPr>
          <a:xfrm>
            <a:off x="1126452" y="4073835"/>
            <a:ext cx="1176175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GPT API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2541281" y="4073835"/>
            <a:ext cx="3820669" cy="5238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：大量自動化個人化訊息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59779" y="4985572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1078626" y="4945263"/>
            <a:ext cx="3905282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Phishing-as-a-Service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530031" y="4866877"/>
            <a:ext cx="3430348" cy="61912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：整套詐騙工具包出售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596780" y="2580412"/>
            <a:ext cx="9263921" cy="3549686"/>
          </a:xfrm>
          <a:prstGeom prst="roundRect">
            <a:avLst>
              <a:gd name="adj" fmla="val 4293"/>
            </a:avLst>
          </a:prstGeom>
          <a:solidFill>
            <a:schemeClr val="accent4">
              <a:lumMod val="40000"/>
              <a:lumOff val="6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6" name="Text 14"/>
          <p:cNvSpPr/>
          <p:nvPr/>
        </p:nvSpPr>
        <p:spPr>
          <a:xfrm>
            <a:off x="9013125" y="2931917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聲音與影像偽造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13125" y="3720588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8" name="Text 16"/>
          <p:cNvSpPr/>
          <p:nvPr/>
        </p:nvSpPr>
        <p:spPr>
          <a:xfrm>
            <a:off x="9279798" y="3435768"/>
            <a:ext cx="4247790" cy="89535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ElevenLabs / Resemble.ai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3164367" y="3472893"/>
            <a:ext cx="4392211" cy="88236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：語音克隆，30秒音檔即可複製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13125" y="4597710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9319656" y="4333510"/>
            <a:ext cx="2612230" cy="45373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DeepFaceLab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2489362" y="4431321"/>
            <a:ext cx="2612229" cy="4710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：換臉影片生成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013125" y="5414193"/>
            <a:ext cx="95250" cy="9525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4" name="Text 22"/>
          <p:cNvSpPr/>
          <p:nvPr/>
        </p:nvSpPr>
        <p:spPr>
          <a:xfrm>
            <a:off x="9279798" y="5140526"/>
            <a:ext cx="3358832" cy="482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Midjourney / DALL-E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2948872" y="5156165"/>
            <a:ext cx="3424266" cy="4667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：假造文件、假造照片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08273" y="6504251"/>
            <a:ext cx="17352427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854627" y="6548117"/>
            <a:ext cx="15855142" cy="75377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這些工具大多免費或低成本——攻擊的門檻比你想像的低得多。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27710" y="3421380"/>
            <a:ext cx="12232578" cy="172212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7200" b="1" dirty="0">
                <a:solidFill>
                  <a:schemeClr val="accent4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可信的外表 不代表內容可信</a:t>
            </a:r>
            <a:endParaRPr lang="en-US" sz="7200" dirty="0">
              <a:solidFill>
                <a:schemeClr val="accent4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3577771" y="5269344"/>
            <a:ext cx="11132456" cy="15009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可以生成「看起來很專業」的一切 </a:t>
            </a:r>
            <a:r>
              <a:rPr lang="en-US" sz="2800" dirty="0" err="1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假網站可以完全模仿真網站</a:t>
            </a: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，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Email 可以仿造企業格式 </a:t>
            </a: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外觀可信，不代表安全——你的判斷標準需要升級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58477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3200" b="1" i="0" dirty="0">
                <a:solidFill>
                  <a:srgbClr val="FFFFFF"/>
                </a:solidFill>
              </a:rPr>
              <a:t>   3  </a:t>
            </a:r>
            <a:r>
              <a:rPr sz="3200" b="1" i="0" dirty="0" err="1">
                <a:solidFill>
                  <a:srgbClr val="FFFFFF"/>
                </a:solidFill>
              </a:rPr>
              <a:t>練習與複習</a:t>
            </a:r>
            <a:endParaRPr sz="32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1060000"/>
            <a:ext cx="1732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A237E"/>
                </a:solidFill>
              </a:rPr>
              <a:t>Q1.  「</a:t>
            </a:r>
            <a:r>
              <a:rPr sz="2400" b="1" i="0" dirty="0" err="1">
                <a:solidFill>
                  <a:srgbClr val="1A237E"/>
                </a:solidFill>
              </a:rPr>
              <a:t>可信的外表不代表內容可信</a:t>
            </a:r>
            <a:r>
              <a:rPr sz="2400" b="1" i="0" dirty="0">
                <a:solidFill>
                  <a:srgbClr val="1A237E"/>
                </a:solidFill>
              </a:rPr>
              <a:t>」，</a:t>
            </a:r>
            <a:r>
              <a:rPr sz="2400" b="1" i="0" dirty="0" err="1">
                <a:solidFill>
                  <a:srgbClr val="1A237E"/>
                </a:solidFill>
              </a:rPr>
              <a:t>這句話針對的是哪種錯誤認知</a:t>
            </a:r>
            <a:r>
              <a:rPr sz="24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831922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333333"/>
                </a:solidFill>
              </a:rPr>
              <a:t>    A. </a:t>
            </a:r>
            <a:r>
              <a:rPr sz="2000" b="0" i="0" dirty="0" err="1">
                <a:solidFill>
                  <a:srgbClr val="333333"/>
                </a:solidFill>
              </a:rPr>
              <a:t>以為只有不懂技術的人才會被騙</a:t>
            </a:r>
            <a:endParaRPr sz="20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2542289"/>
            <a:ext cx="17188000" cy="40011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1B5E20"/>
                </a:solidFill>
              </a:rPr>
              <a:t>✓  B. </a:t>
            </a:r>
            <a:r>
              <a:rPr sz="2000" b="1" i="0" dirty="0" err="1">
                <a:solidFill>
                  <a:srgbClr val="1B5E20"/>
                </a:solidFill>
              </a:rPr>
              <a:t>以為看起來像官方、排版精美就代表是真的</a:t>
            </a:r>
            <a:endParaRPr sz="20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3252656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C. 以為只有電腦才會被入侵，手機很安全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3963023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D. 以為設定密碼就足以保護所有帳號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673391"/>
            <a:ext cx="17188000" cy="40011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000" b="0" i="1" dirty="0" err="1">
                <a:solidFill>
                  <a:srgbClr val="4E342E"/>
                </a:solidFill>
              </a:rPr>
              <a:t>解析：AI</a:t>
            </a:r>
            <a:r>
              <a:rPr sz="2000" b="0" i="1" dirty="0">
                <a:solidFill>
                  <a:srgbClr val="4E342E"/>
                </a:solidFill>
              </a:rPr>
              <a:t> </a:t>
            </a:r>
            <a:r>
              <a:rPr sz="2000" b="0" i="1" dirty="0" err="1">
                <a:solidFill>
                  <a:srgbClr val="4E342E"/>
                </a:solidFill>
              </a:rPr>
              <a:t>讓外表的可信度不再是判斷依據。判斷重點應從「看起來像不像」轉移到「它要求我做什麼、來源有沒有被查證</a:t>
            </a:r>
            <a:r>
              <a:rPr sz="2000" b="0" i="1" dirty="0">
                <a:solidFill>
                  <a:srgbClr val="4E342E"/>
                </a:solidFill>
              </a:rPr>
              <a:t>」。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283500"/>
            <a:ext cx="1732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A237E"/>
                </a:solidFill>
              </a:rPr>
              <a:t>Q2.  AI </a:t>
            </a:r>
            <a:r>
              <a:rPr sz="2400" b="1" i="0" dirty="0" err="1">
                <a:solidFill>
                  <a:srgbClr val="1A237E"/>
                </a:solidFill>
              </a:rPr>
              <a:t>詐騙的四大特徵中</a:t>
            </a:r>
            <a:r>
              <a:rPr sz="2400" b="1" i="0" dirty="0">
                <a:solidFill>
                  <a:srgbClr val="1A237E"/>
                </a:solidFill>
              </a:rPr>
              <a:t>，「</a:t>
            </a:r>
            <a:r>
              <a:rPr sz="2400" b="1" i="0" dirty="0" err="1">
                <a:solidFill>
                  <a:srgbClr val="1A237E"/>
                </a:solidFill>
              </a:rPr>
              <a:t>規模化」指的是什麼</a:t>
            </a:r>
            <a:r>
              <a:rPr sz="24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6064680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333333"/>
                </a:solidFill>
              </a:rPr>
              <a:t>    A. </a:t>
            </a:r>
            <a:r>
              <a:rPr sz="2000" b="0" i="0" dirty="0" err="1">
                <a:solidFill>
                  <a:srgbClr val="333333"/>
                </a:solidFill>
              </a:rPr>
              <a:t>詐騙者使用的</a:t>
            </a:r>
            <a:r>
              <a:rPr sz="2000" b="0" i="0" dirty="0">
                <a:solidFill>
                  <a:srgbClr val="333333"/>
                </a:solidFill>
              </a:rPr>
              <a:t> AI </a:t>
            </a:r>
            <a:r>
              <a:rPr sz="2000" b="0" i="0" dirty="0" err="1">
                <a:solidFill>
                  <a:srgbClr val="333333"/>
                </a:solidFill>
              </a:rPr>
              <a:t>模型規模很大</a:t>
            </a:r>
            <a:endParaRPr sz="20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0000" y="6784305"/>
            <a:ext cx="17188000" cy="40011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1B5E20"/>
                </a:solidFill>
              </a:rPr>
              <a:t>✓  B. </a:t>
            </a:r>
            <a:r>
              <a:rPr sz="2000" b="1" i="0" dirty="0" err="1">
                <a:solidFill>
                  <a:srgbClr val="1B5E20"/>
                </a:solidFill>
              </a:rPr>
              <a:t>詐騙訊息可以同時大量發送給數以萬計的目標</a:t>
            </a:r>
            <a:endParaRPr sz="20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0000" y="7503930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C. 詐騙造成的金融損失規模很大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0000" y="8223555"/>
            <a:ext cx="1718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D. 詐騙集團的組織規模很大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8943181"/>
            <a:ext cx="17188000" cy="40011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000" b="0" i="1" dirty="0" err="1">
                <a:solidFill>
                  <a:srgbClr val="4E342E"/>
                </a:solidFill>
              </a:rPr>
              <a:t>解析：規模化加上低成本，代表你遇到詐騙的頻率只會越來越高，這也是為什麼需要建立穩定的防護習慣而非偶爾注意</a:t>
            </a:r>
            <a:r>
              <a:rPr sz="20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OBJECTIVES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54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你今天會學到什麼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804137"/>
            <a:ext cx="7848654" cy="2698743"/>
          </a:xfrm>
          <a:prstGeom prst="roundRect">
            <a:avLst>
              <a:gd name="adj" fmla="val 7862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/>
          </a:p>
        </p:txBody>
      </p:sp>
      <p:sp>
        <p:nvSpPr>
          <p:cNvPr id="5" name="Text 3"/>
          <p:cNvSpPr/>
          <p:nvPr/>
        </p:nvSpPr>
        <p:spPr>
          <a:xfrm>
            <a:off x="1494505" y="3155643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理解詐騙流程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494505" y="3659494"/>
            <a:ext cx="736001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了解釣魚詐騙的 6 個完整攻擊步驟，從被鎖定到擴大傷害的全過程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9296345" y="2804138"/>
            <a:ext cx="7848654" cy="2698742"/>
          </a:xfrm>
          <a:prstGeom prst="roundRect">
            <a:avLst>
              <a:gd name="adj" fmla="val 7862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/>
          </a:p>
        </p:txBody>
      </p:sp>
      <p:sp>
        <p:nvSpPr>
          <p:cNvPr id="8" name="Text 6"/>
          <p:cNvSpPr/>
          <p:nvPr/>
        </p:nvSpPr>
        <p:spPr>
          <a:xfrm>
            <a:off x="9647851" y="3155643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認識 AI 威脅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9647851" y="3659494"/>
            <a:ext cx="7360013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了解 AI 如何讓詐騙更真實、更大量、更難辨識，以及詐騙者使用哪些工具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1143000" y="6306688"/>
            <a:ext cx="7848654" cy="2712376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/>
          </a:p>
        </p:txBody>
      </p:sp>
      <p:sp>
        <p:nvSpPr>
          <p:cNvPr id="11" name="Text 9"/>
          <p:cNvSpPr/>
          <p:nvPr/>
        </p:nvSpPr>
        <p:spPr>
          <a:xfrm>
            <a:off x="1494505" y="6658192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培養辨識能力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1494505" y="7162043"/>
            <a:ext cx="736001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學會辨識假 Email、假網站、假聲音與假影像，掌握實用查證技巧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9296345" y="6306687"/>
            <a:ext cx="7848654" cy="271237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/>
          </a:p>
        </p:txBody>
      </p:sp>
      <p:sp>
        <p:nvSpPr>
          <p:cNvPr id="14" name="Text 12"/>
          <p:cNvSpPr/>
          <p:nvPr/>
        </p:nvSpPr>
        <p:spPr>
          <a:xfrm>
            <a:off x="9647851" y="6658192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建立防詐習慣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9647851" y="7162043"/>
            <a:ext cx="736001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四不一要、停查問三步驟，學會職場和個人場景的完整防護策略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COURSE OUTLINE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今日課程架構（八大主題）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86673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9917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1 — AI 如何改變詐騙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494505" y="2950856"/>
            <a:ext cx="739917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詐騙進化史、AI三大能力、高擬真詐騙特徵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9258191" y="2095500"/>
            <a:ext cx="7886808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9609697" y="2447005"/>
            <a:ext cx="7399312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2 — 釣魚詐騙 6 步驟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609697" y="2950856"/>
            <a:ext cx="7399312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從被鎖定到連鎖擴散，完整解析攻擊鏈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143000" y="3896726"/>
            <a:ext cx="7886673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494505" y="4248231"/>
            <a:ext cx="739917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3 — 詐騙類型完整大全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494505" y="4752082"/>
            <a:ext cx="739917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Email、假網站、AI語音、深偽、BEC、殺豬盤等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9258191" y="3896726"/>
            <a:ext cx="7886808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9609697" y="4248231"/>
            <a:ext cx="7399312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4 — 心理弱點解析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609697" y="4752082"/>
            <a:ext cx="7399312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為什麼聰明人也會被騙？三大心理操控手法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1143000" y="5697952"/>
            <a:ext cx="7886673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1494505" y="6049457"/>
            <a:ext cx="739917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5 — 防護實戰技能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494505" y="6553308"/>
            <a:ext cx="739917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四不一要、2FA、密碼安全、停查問三步驟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9258191" y="5697952"/>
            <a:ext cx="7886808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7C3AED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20" name="Text 18"/>
          <p:cNvSpPr/>
          <p:nvPr/>
        </p:nvSpPr>
        <p:spPr>
          <a:xfrm>
            <a:off x="9609697" y="6049457"/>
            <a:ext cx="7399312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A78BFA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6 — 職場資安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9609697" y="6553308"/>
            <a:ext cx="7399312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假冒主管、BEC、遠端工作風險與組織防護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143000" y="7499178"/>
            <a:ext cx="7886673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23" name="Text 21"/>
          <p:cNvSpPr/>
          <p:nvPr/>
        </p:nvSpPr>
        <p:spPr>
          <a:xfrm>
            <a:off x="1494505" y="7850684"/>
            <a:ext cx="739917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7 — 真實案例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1494505" y="8354534"/>
            <a:ext cx="7399173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台灣詐騙案例解析，香港深偽視訊詐騙事件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9258191" y="7499178"/>
            <a:ext cx="7886808" cy="1572707"/>
          </a:xfrm>
          <a:prstGeom prst="roundRect">
            <a:avLst>
              <a:gd name="adj" fmla="val 9690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26" name="Text 24"/>
          <p:cNvSpPr/>
          <p:nvPr/>
        </p:nvSpPr>
        <p:spPr>
          <a:xfrm>
            <a:off x="9609697" y="7850684"/>
            <a:ext cx="7399312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8 — 總結與行動計畫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9609697" y="8354534"/>
            <a:ext cx="7399312" cy="403947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今天就能做的事、快速查核清單、有用資源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WARM UP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54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開始前，先問你幾個問題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5156218" cy="4129193"/>
          </a:xfrm>
          <a:prstGeom prst="roundRect">
            <a:avLst>
              <a:gd name="adj" fmla="val 7862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/>
          </a:p>
        </p:txBody>
      </p:sp>
      <p:sp>
        <p:nvSpPr>
          <p:cNvPr id="5" name="Text 3"/>
          <p:cNvSpPr/>
          <p:nvPr/>
        </p:nvSpPr>
        <p:spPr>
          <a:xfrm>
            <a:off x="1311216" y="2447006"/>
            <a:ext cx="4988002" cy="1904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你或身邊的人，曾收到可疑訊息嗎？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494505" y="3860248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Email、LINE、簡訊、電話⋯⋯哪種最常見？你如何處理的？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65891" y="2095499"/>
            <a:ext cx="5156218" cy="4129193"/>
          </a:xfrm>
          <a:prstGeom prst="roundRect">
            <a:avLst>
              <a:gd name="adj" fmla="val 7862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/>
          </a:p>
        </p:txBody>
      </p:sp>
      <p:sp>
        <p:nvSpPr>
          <p:cNvPr id="8" name="Text 6"/>
          <p:cNvSpPr/>
          <p:nvPr/>
        </p:nvSpPr>
        <p:spPr>
          <a:xfrm>
            <a:off x="6917396" y="2447005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你如何判斷一封信是否為詐騙？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6917396" y="3860248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你的判斷依據是什麼？文法？語氣？感覺？這樣夠嗎？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1988781" y="2095499"/>
            <a:ext cx="5156218" cy="4129193"/>
          </a:xfrm>
          <a:prstGeom prst="roundRect">
            <a:avLst>
              <a:gd name="adj" fmla="val 7862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800"/>
          </a:p>
        </p:txBody>
      </p:sp>
      <p:sp>
        <p:nvSpPr>
          <p:cNvPr id="11" name="Text 9"/>
          <p:cNvSpPr/>
          <p:nvPr/>
        </p:nvSpPr>
        <p:spPr>
          <a:xfrm>
            <a:off x="12340286" y="2447005"/>
            <a:ext cx="480471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如果是熟人傳來的，你會懷疑嗎？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2340286" y="3860248"/>
            <a:ext cx="4586804" cy="76979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現在能偽造任何人的聲音、文字與臉孔——你的直覺還可靠嗎？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073846" y="7093769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3200"/>
          </a:p>
        </p:txBody>
      </p:sp>
      <p:sp>
        <p:nvSpPr>
          <p:cNvPr id="14" name="Text 12"/>
          <p:cNvSpPr/>
          <p:nvPr/>
        </p:nvSpPr>
        <p:spPr>
          <a:xfrm>
            <a:off x="1387305" y="7125344"/>
            <a:ext cx="15855142" cy="4340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課程目標不是讓你更害怕，而是讓你更有能力應對——保持好奇心，帶著問題一起學習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TAIWAN DATA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台灣詐騙現況 </a:t>
            </a:r>
            <a:r>
              <a:rPr lang="en-US" sz="4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警報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5156218" cy="4311104"/>
          </a:xfrm>
          <a:prstGeom prst="roundRect">
            <a:avLst>
              <a:gd name="adj" fmla="val 7644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27707" y="2868865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88億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1427707" y="3764134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2023年詐騙財損金額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4852366"/>
            <a:ext cx="5138184" cy="41031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創近年新高，每天損失逾 2,400萬元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565891" y="2095500"/>
            <a:ext cx="5156218" cy="4311104"/>
          </a:xfrm>
          <a:prstGeom prst="roundRect">
            <a:avLst>
              <a:gd name="adj" fmla="val 7644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FFD16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6850598" y="2868865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37萬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6850598" y="3764134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年度詐騙通報件數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850598" y="4817860"/>
            <a:ext cx="4586804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平均每天超過 1,000 件通報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1988781" y="2095500"/>
            <a:ext cx="5156218" cy="4311104"/>
          </a:xfrm>
          <a:prstGeom prst="roundRect">
            <a:avLst>
              <a:gd name="adj" fmla="val 7644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2273488" y="2868865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68%</a:t>
            </a:r>
            <a:endParaRPr lang="en-US" sz="6000" dirty="0"/>
          </a:p>
        </p:txBody>
      </p:sp>
      <p:sp>
        <p:nvSpPr>
          <p:cNvPr id="14" name="Text 12"/>
          <p:cNvSpPr/>
          <p:nvPr/>
        </p:nvSpPr>
        <p:spPr>
          <a:xfrm>
            <a:off x="12273488" y="3764134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36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詐騙從網路管道發動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2273488" y="4852366"/>
            <a:ext cx="4586804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社群媒體、Email、即時通訊為主要入口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143000" y="7267506"/>
            <a:ext cx="16002000" cy="866898"/>
          </a:xfrm>
          <a:prstGeom prst="roundRect">
            <a:avLst>
              <a:gd name="adj" fmla="val 13130"/>
            </a:avLst>
          </a:prstGeom>
          <a:solidFill>
            <a:srgbClr val="C00000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1769918" y="7266864"/>
            <a:ext cx="15855142" cy="43409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FCA5A5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工具出現後，詐騙訊息品質大幅提升——傳統「看語氣、看文法」的辨識方法已不再可靠</a:t>
            </a:r>
            <a:endParaRPr lang="en-US" sz="2800" b="1" dirty="0"/>
          </a:p>
        </p:txBody>
      </p:sp>
      <p:sp>
        <p:nvSpPr>
          <p:cNvPr id="18" name="Shape 1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NEW TRENDS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時代的詐騙新趨勢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7524750"/>
          </a:xfrm>
          <a:prstGeom prst="roundRect">
            <a:avLst>
              <a:gd name="adj" fmla="val 2025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2408906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過去的詐騙特徵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1532659" y="3167468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1799332" y="3072218"/>
            <a:ext cx="294322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文法錯誤、語句不通順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1532659" y="3805535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1799332" y="3710285"/>
            <a:ext cx="32375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圖片品質低劣、排版粗糙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1532659" y="4443602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1" name="Text 9"/>
          <p:cNvSpPr/>
          <p:nvPr/>
        </p:nvSpPr>
        <p:spPr>
          <a:xfrm>
            <a:off x="1799332" y="4348352"/>
            <a:ext cx="32375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明顯的翻譯腔、制式套路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1532659" y="5081668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799332" y="4986418"/>
            <a:ext cx="294322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無法針對個人量身訂製</a:t>
            </a:r>
            <a:endParaRPr lang="en-US" sz="2250" dirty="0"/>
          </a:p>
        </p:txBody>
      </p:sp>
      <p:sp>
        <p:nvSpPr>
          <p:cNvPr id="14" name="Shape 12"/>
          <p:cNvSpPr/>
          <p:nvPr/>
        </p:nvSpPr>
        <p:spPr>
          <a:xfrm>
            <a:off x="1532659" y="5719735"/>
            <a:ext cx="95250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1799332" y="5624485"/>
            <a:ext cx="2648902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規模有限，手動發送</a:t>
            </a:r>
            <a:endParaRPr lang="en-US" sz="2250" dirty="0"/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7524750"/>
          </a:xfrm>
          <a:prstGeom prst="roundRect">
            <a:avLst>
              <a:gd name="adj" fmla="val 2025"/>
            </a:avLst>
          </a:prstGeom>
          <a:solidFill>
            <a:schemeClr val="accent4">
              <a:lumMod val="50000"/>
            </a:schemeClr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現在 AI 詐騙的特徵</a:t>
            </a:r>
            <a:endParaRPr lang="en-US" sz="3200" dirty="0"/>
          </a:p>
        </p:txBody>
      </p:sp>
      <p:sp>
        <p:nvSpPr>
          <p:cNvPr id="18" name="Shape 16"/>
          <p:cNvSpPr/>
          <p:nvPr/>
        </p:nvSpPr>
        <p:spPr>
          <a:xfrm>
            <a:off x="9762177" y="3167468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9" name="Text 17"/>
          <p:cNvSpPr/>
          <p:nvPr/>
        </p:nvSpPr>
        <p:spPr>
          <a:xfrm>
            <a:off x="10028851" y="3072218"/>
            <a:ext cx="32375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語句自然、語氣完全專業</a:t>
            </a:r>
            <a:endParaRPr lang="en-US" sz="2250" dirty="0"/>
          </a:p>
        </p:txBody>
      </p:sp>
      <p:sp>
        <p:nvSpPr>
          <p:cNvPr id="20" name="Shape 18"/>
          <p:cNvSpPr/>
          <p:nvPr/>
        </p:nvSpPr>
        <p:spPr>
          <a:xfrm>
            <a:off x="9762177" y="3805535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21" name="Text 19"/>
          <p:cNvSpPr/>
          <p:nvPr/>
        </p:nvSpPr>
        <p:spPr>
          <a:xfrm>
            <a:off x="10028851" y="3710285"/>
            <a:ext cx="32375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完美模仿官方品牌與視覺</a:t>
            </a:r>
            <a:endParaRPr lang="en-US" sz="2250" dirty="0"/>
          </a:p>
        </p:txBody>
      </p:sp>
      <p:sp>
        <p:nvSpPr>
          <p:cNvPr id="22" name="Shape 20"/>
          <p:cNvSpPr/>
          <p:nvPr/>
        </p:nvSpPr>
        <p:spPr>
          <a:xfrm>
            <a:off x="9762177" y="4443602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23" name="Text 21"/>
          <p:cNvSpPr/>
          <p:nvPr/>
        </p:nvSpPr>
        <p:spPr>
          <a:xfrm>
            <a:off x="10028851" y="4348352"/>
            <a:ext cx="32375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複製個人說話風格與語氣</a:t>
            </a:r>
            <a:endParaRPr lang="en-US" sz="2250" dirty="0"/>
          </a:p>
        </p:txBody>
      </p:sp>
      <p:sp>
        <p:nvSpPr>
          <p:cNvPr id="24" name="Shape 22"/>
          <p:cNvSpPr/>
          <p:nvPr/>
        </p:nvSpPr>
        <p:spPr>
          <a:xfrm>
            <a:off x="9762177" y="5081668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10028851" y="4986418"/>
            <a:ext cx="294322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根據個人資料量身打造</a:t>
            </a:r>
            <a:endParaRPr lang="en-US" sz="2250" dirty="0"/>
          </a:p>
        </p:txBody>
      </p:sp>
      <p:sp>
        <p:nvSpPr>
          <p:cNvPr id="26" name="Shape 24"/>
          <p:cNvSpPr/>
          <p:nvPr/>
        </p:nvSpPr>
        <p:spPr>
          <a:xfrm>
            <a:off x="9762177" y="5719735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5"/>
          <p:cNvSpPr/>
          <p:nvPr/>
        </p:nvSpPr>
        <p:spPr>
          <a:xfrm>
            <a:off x="10028851" y="5624485"/>
            <a:ext cx="3531870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自動大量發送，成本趨近零</a:t>
            </a:r>
            <a:endParaRPr lang="en-US" sz="2250" dirty="0"/>
          </a:p>
        </p:txBody>
      </p:sp>
      <p:sp>
        <p:nvSpPr>
          <p:cNvPr id="28" name="Shape 2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58477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</a:t>
            </a:r>
            <a:r>
              <a:rPr sz="3200" b="1" i="0" dirty="0">
                <a:solidFill>
                  <a:srgbClr val="FFFFFF"/>
                </a:solidFill>
              </a:rPr>
              <a:t>1  </a:t>
            </a:r>
            <a:r>
              <a:rPr sz="32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0000" y="1030155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台灣詐騙案件的趨勢中，下列哪項描述最符合現況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000" y="173639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電話詐騙仍是主要管道，網路詐騙比例很低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238107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網路詐騙比例持續上升，已超過電話詐騙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00" y="302575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詐騙件數逐年下降，整體威脅已在減少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00" y="367043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D. </a:t>
            </a:r>
            <a:r>
              <a:rPr sz="2400" b="0" i="0" dirty="0" err="1">
                <a:solidFill>
                  <a:srgbClr val="333333"/>
                </a:solidFill>
              </a:rPr>
              <a:t>詐騙主要針對老年人，年輕人幾乎不受影響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00" y="4315108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解析：詐騙的主戰場已轉移到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Email、LINE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和社群媒體，這也是為何每個人都需要認識這些手法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0000" y="5026212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AI </a:t>
            </a:r>
            <a:r>
              <a:rPr sz="2800" b="1" i="0" dirty="0" err="1">
                <a:solidFill>
                  <a:srgbClr val="1A237E"/>
                </a:solidFill>
              </a:rPr>
              <a:t>讓詐騙「升級</a:t>
            </a:r>
            <a:r>
              <a:rPr sz="2800" b="1" i="0" dirty="0">
                <a:solidFill>
                  <a:srgbClr val="1A237E"/>
                </a:solidFill>
              </a:rPr>
              <a:t>」，</a:t>
            </a:r>
            <a:r>
              <a:rPr sz="2800" b="1" i="0" dirty="0" err="1">
                <a:solidFill>
                  <a:srgbClr val="1A237E"/>
                </a:solidFill>
              </a:rPr>
              <a:t>最主要體現在哪三個面向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000" y="5900154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A. 速度更快、距離更遠、難以追蹤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00" y="6712541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門檻降低、可大量測試、可個人化內容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000" y="752492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技術更複雜、成本更高、攻擊者更少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000" y="833731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只針對企業、不針對個人、以勒索為主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9149700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解析：AI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讓任何人都能快速製作高品質詐騙內容，並針對個別目標客製化，這三點合在一起讓詐騙的規模和精準度大幅提升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333500" y="3367845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ONE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913368"/>
            <a:ext cx="13761849" cy="1965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0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如何讓詐騙 變得更危險？</a:t>
            </a:r>
            <a:endParaRPr lang="en-US" sz="8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333500" y="5153485"/>
            <a:ext cx="11142636" cy="52571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32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技術進步改變了詐騙的本質——不只是更多，而是更難辨識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1333500" y="6862058"/>
            <a:ext cx="762000" cy="57096"/>
          </a:xfrm>
          <a:prstGeom prst="roundRect">
            <a:avLst>
              <a:gd name="adj" fmla="val 50000"/>
            </a:avLst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INTERACTIVE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這封信你會點嗎？</a:t>
            </a:r>
            <a:endParaRPr lang="en-U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16002000" cy="5663586"/>
          </a:xfrm>
          <a:prstGeom prst="roundRect">
            <a:avLst>
              <a:gd name="adj" fmla="val 2355"/>
            </a:avLst>
          </a:prstGeom>
          <a:solidFill>
            <a:schemeClr val="accent4">
              <a:lumMod val="20000"/>
              <a:lumOff val="80000"/>
            </a:schemeClr>
          </a:solidFill>
          <a:ln w="8659">
            <a:noFill/>
            <a:prstDash val="solid"/>
          </a:ln>
        </p:spPr>
        <p:txBody>
          <a:bodyPr/>
          <a:lstStyle/>
          <a:p>
            <a:endParaRPr lang="zh-TW" altLang="en-US" sz="2800" dirty="0">
              <a:solidFill>
                <a:srgbClr val="0070C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1532659" y="4088714"/>
            <a:ext cx="15222681" cy="9525"/>
          </a:xfrm>
          <a:prstGeom prst="rect">
            <a:avLst/>
          </a:prstGeom>
          <a:solidFill>
            <a:srgbClr val="30363D"/>
          </a:solidFill>
        </p:spPr>
        <p:txBody>
          <a:bodyPr/>
          <a:lstStyle/>
          <a:p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532659" y="2485159"/>
            <a:ext cx="761892" cy="9294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195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寄件人</a:t>
            </a:r>
            <a:endParaRPr lang="en-US" sz="1950" dirty="0">
              <a:solidFill>
                <a:srgbClr val="0070C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2370697" y="2485159"/>
            <a:ext cx="6053957" cy="92944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0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校務系統通知 &lt;admin@student-check-login.com&gt;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32659" y="3433600"/>
            <a:ext cx="761892" cy="48377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195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主旨</a:t>
            </a:r>
            <a:endParaRPr lang="en-US" sz="1950" dirty="0">
              <a:solidFill>
                <a:srgbClr val="0070C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370697" y="3433600"/>
            <a:ext cx="5101590" cy="48377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【緊急通知】您的校務系統帳號出現異常登入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532659" y="4249719"/>
            <a:ext cx="14681214" cy="315780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親愛的同學您好， 我們偵測到您的帳號於今日 14:32 在未知裝置登入。為保護您的帳號安全， 請於 </a:t>
            </a:r>
            <a:r>
              <a:rPr lang="en-US" sz="2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24 小時內</a:t>
            </a: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點擊下方連結重新驗證，否則帳號將暫時停權。 </a:t>
            </a:r>
            <a:r>
              <a:rPr lang="en-US" sz="2400" u="sng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http://student-check-login.com/verify?id=938271 </a:t>
            </a: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校務資訊中心 敬上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1181019" y="7987605"/>
            <a:ext cx="3421260" cy="488156"/>
          </a:xfrm>
          <a:prstGeom prst="roundRect">
            <a:avLst>
              <a:gd name="adj" fmla="val 15610"/>
            </a:avLst>
          </a:prstGeom>
          <a:solidFill>
            <a:srgbClr val="EF233C">
              <a:alpha val="12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2" name="Text 10"/>
          <p:cNvSpPr/>
          <p:nvPr/>
        </p:nvSpPr>
        <p:spPr>
          <a:xfrm>
            <a:off x="1361127" y="8062939"/>
            <a:ext cx="3421259" cy="41282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哪些地方讓你覺得可疑？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816893" y="8002853"/>
            <a:ext cx="3421260" cy="488156"/>
          </a:xfrm>
          <a:prstGeom prst="roundRect">
            <a:avLst>
              <a:gd name="adj" fmla="val 15610"/>
            </a:avLst>
          </a:prstGeom>
          <a:solidFill>
            <a:srgbClr val="EF233C">
              <a:alpha val="12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4" name="Text 12"/>
          <p:cNvSpPr/>
          <p:nvPr/>
        </p:nvSpPr>
        <p:spPr>
          <a:xfrm>
            <a:off x="5082124" y="8062940"/>
            <a:ext cx="3421259" cy="48815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哪些地方讓你感到可信？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8484556" y="8010822"/>
            <a:ext cx="4781520" cy="488156"/>
          </a:xfrm>
          <a:prstGeom prst="roundRect">
            <a:avLst>
              <a:gd name="adj" fmla="val 15610"/>
            </a:avLst>
          </a:prstGeom>
          <a:solidFill>
            <a:srgbClr val="EF233C">
              <a:alpha val="12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6" name="Text 14"/>
          <p:cNvSpPr/>
          <p:nvPr/>
        </p:nvSpPr>
        <p:spPr>
          <a:xfrm>
            <a:off x="8699170" y="8086157"/>
            <a:ext cx="5097366" cy="41282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8717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如果你正忙著趕報告，你會怎麼做？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3934</TotalTime>
  <Words>3445</Words>
  <Application>Microsoft Office PowerPoint</Application>
  <PresentationFormat>自訂</PresentationFormat>
  <Paragraphs>368</Paragraphs>
  <Slides>19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4" baseType="lpstr">
      <vt:lpstr>Noto Sans TC</vt:lpstr>
      <vt:lpstr>Arial</vt:lpstr>
      <vt:lpstr>Calibri</vt:lpstr>
      <vt:lpstr>Calibri Light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27</cp:revision>
  <dcterms:created xsi:type="dcterms:W3CDTF">2026-05-25T07:08:00Z</dcterms:created>
  <dcterms:modified xsi:type="dcterms:W3CDTF">2026-08-05T06:06:05Z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2D81EE78BD564E7B821B9E48B10A4715_12</vt:lpwstr>
  </property>
  <property fmtid="{D5CDD505-2E9C-101B-9397-08002B2CF9AE}" pid="3" name="KSOProductBuildVer">
    <vt:lpwstr>3076-12.1.0.26372</vt:lpwstr>
  </property>
</Properties>
</file>