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0"/>
  </p:notesMasterIdLst>
  <p:sldIdLst>
    <p:sldId id="272" r:id="rId2"/>
    <p:sldId id="273" r:id="rId3"/>
    <p:sldId id="274" r:id="rId4"/>
    <p:sldId id="275" r:id="rId5"/>
    <p:sldId id="276" r:id="rId6"/>
    <p:sldId id="277" r:id="rId7"/>
    <p:sldId id="278" r:id="rId8"/>
    <p:sldId id="279" r:id="rId9"/>
    <p:sldId id="280" r:id="rId10"/>
    <p:sldId id="281" r:id="rId11"/>
    <p:sldId id="282" r:id="rId12"/>
    <p:sldId id="283" r:id="rId13"/>
    <p:sldId id="284" r:id="rId14"/>
    <p:sldId id="285" r:id="rId15"/>
    <p:sldId id="286" r:id="rId16"/>
    <p:sldId id="287" r:id="rId17"/>
    <p:sldId id="288" r:id="rId18"/>
    <p:sldId id="289" r:id="rId19"/>
  </p:sld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8177" autoAdjust="0"/>
  </p:normalViewPr>
  <p:slideViewPr>
    <p:cSldViewPr snapToGrid="0" snapToObjects="1">
      <p:cViewPr varScale="1">
        <p:scale>
          <a:sx n="58" d="100"/>
          <a:sy n="58" d="100"/>
        </p:scale>
        <p:origin x="97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8/5/2026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接下來進入第二個主題：釣魚詐騙的完整六步驟攻擊鏈。</a:t>
            </a:r>
          </a:p>
          <a:p>
            <a:endParaRPr dirty="0"/>
          </a:p>
          <a:p>
            <a:r>
              <a:rPr lang="zh-TW" dirty="0"/>
              <a:t>很多人以為被詐騙是從「點了一個連結」開始，但實際上攻擊者在你點連結之前，已經做了很多準備工作。</a:t>
            </a:r>
          </a:p>
          <a:p>
            <a:endParaRPr dirty="0"/>
          </a:p>
          <a:p>
            <a:r>
              <a:rPr lang="zh-TW" dirty="0"/>
              <a:t>理解這六步驟的價值在於：你在每一個步驟都有機會打斷這條鏈。不是只有在最後「輸不輸入帳密」才能阻止，而是從最早的資料蒐集階段，你的每一個決定都會影響被鎖定的機率。</a:t>
            </a:r>
          </a:p>
          <a:p>
            <a:endParaRPr dirty="0"/>
          </a:p>
          <a:p>
            <a:r>
              <a:rPr lang="zh-TW" dirty="0"/>
              <a:t>讓我們從頭開始看。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這頁把詐騙使用的情緒操控手法拆開來看。</a:t>
            </a:r>
          </a:p>
          <a:p>
            <a:endParaRPr dirty="0"/>
          </a:p>
          <a:p>
            <a:r>
              <a:rPr lang="zh-TW" dirty="0"/>
              <a:t>急迫感的語言：「立即」「最後期限」「24 小時內」「帳號凍結」。這些詞的目的是讓你的思考速度跟不上你的行動速度。</a:t>
            </a:r>
          </a:p>
          <a:p>
            <a:endParaRPr dirty="0"/>
          </a:p>
          <a:p>
            <a:r>
              <a:rPr lang="zh-TW" dirty="0"/>
              <a:t>權威感的語言：「警方通知」「法律規定」「官方公告」「主管指示」。這些詞讓你覺得不服從就有後果。</a:t>
            </a:r>
          </a:p>
          <a:p>
            <a:endParaRPr dirty="0"/>
          </a:p>
          <a:p>
            <a:r>
              <a:rPr lang="zh-TW" dirty="0"/>
              <a:t>恐懼感的語言：「您的資料已外洩」「您涉及一起刑案」「您的帳號被盜用」。這些詞讓你情緒激動，難以冷靜判斷。</a:t>
            </a:r>
          </a:p>
          <a:p>
            <a:endParaRPr dirty="0"/>
          </a:p>
          <a:p>
            <a:r>
              <a:rPr lang="zh-TW" dirty="0"/>
              <a:t>當你看到這類詞語出現，第一個反應不應該是「趕快處理」，而是「先停下來，這是不是在製造急迫感？」</a:t>
            </a:r>
          </a:p>
          <a:p>
            <a:endParaRPr dirty="0"/>
          </a:p>
          <a:p>
            <a:r>
              <a:rPr lang="zh-TW" dirty="0"/>
              <a:t>真正重要的事情，多花五分鐘確認，不會造成任何問題。只有詐騙，才會怕你多花時間查證。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詐騙者最希望你做的事，就是在情緒最強烈的那一刻點下去。</a:t>
            </a:r>
          </a:p>
          <a:p>
            <a:endParaRPr dirty="0"/>
          </a:p>
          <a:p>
            <a:r>
              <a:rPr lang="zh-TW" dirty="0"/>
              <a:t>所以我們要訓練一個反直覺的習慣：情緒越強，越要停下來。</a:t>
            </a:r>
          </a:p>
          <a:p>
            <a:endParaRPr dirty="0"/>
          </a:p>
          <a:p>
            <a:r>
              <a:rPr lang="zh-TW" dirty="0"/>
              <a:t>當你感到恐慌、興奮或憤怒，大腦的決策品質會下降，這是生理現象，不是你的錯。詐騙者很清楚這件事，所以他們刻意製造這些情緒。</a:t>
            </a:r>
          </a:p>
          <a:p>
            <a:endParaRPr dirty="0"/>
          </a:p>
          <a:p>
            <a:r>
              <a:rPr lang="zh-TW" dirty="0"/>
              <a:t>對策很簡單，但需要練習：只要覺得自己情緒被某封信或某則訊息推著走，就告訴自己「先停五分鐘」。五分鐘之後再來看，很多時候詐騙的破綻就會浮現。</a:t>
            </a:r>
          </a:p>
          <a:p>
            <a:endParaRPr dirty="0"/>
          </a:p>
          <a:p>
            <a:r>
              <a:rPr lang="zh-TW" dirty="0"/>
              <a:t>這個習慣不需要你懂任何技術，只需要你在情緒高點的時候，多出一個暫停的動作。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第四步：引導行動。</a:t>
            </a:r>
          </a:p>
          <a:p>
            <a:endParaRPr dirty="0"/>
          </a:p>
          <a:p>
            <a:r>
              <a:rPr lang="zh-TW" dirty="0"/>
              <a:t>前面三步都是在為這一步鋪路。鎖定目標讓訊息看起來很針對你、假冒身份讓你信任來源、觸發情緒讓你來不及思考，最終目的只有一個：讓你做出那個危險的動作。</a:t>
            </a:r>
          </a:p>
          <a:p>
            <a:endParaRPr dirty="0"/>
          </a:p>
          <a:p>
            <a:r>
              <a:rPr lang="zh-TW" dirty="0"/>
              <a:t>這個動作可能是點一個連結、掃一個 QR Code、下載一個附件、或者輸入帳號密碼。</a:t>
            </a:r>
          </a:p>
          <a:p>
            <a:endParaRPr dirty="0"/>
          </a:p>
          <a:p>
            <a:r>
              <a:rPr lang="zh-TW" dirty="0"/>
              <a:t>這一步是整個攻擊的轉捩點。前三步攻擊者可以無限重試，但第四步只要你停住，攻擊通常就失敗了。所以這一步是我們最可以介入的地方，也是今天課程後半段要重點說明的地方。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收到可疑訊息時，有幾件事不要做。</a:t>
            </a:r>
          </a:p>
          <a:p>
            <a:endParaRPr dirty="0"/>
          </a:p>
          <a:p>
            <a:r>
              <a:rPr lang="zh-TW" dirty="0"/>
              <a:t>不要點連結，包括訊息裡的所有連結，不管看起來多像官方。不要掃不明 QR Code，因為你看不出它要帶你去哪裡。不要輸入帳號密碼，除非你確認過這個頁面是官方的。不要下載附件，除非你確認寄件者是真實的且附件是預期中的。不要在情緒激動時操作，因為那正是判斷力最差的時候。</a:t>
            </a:r>
          </a:p>
          <a:p>
            <a:endParaRPr dirty="0"/>
          </a:p>
          <a:p>
            <a:r>
              <a:rPr lang="zh-TW" dirty="0"/>
              <a:t>記住這個原則：真正合法的機構，不會因為你多花五分鐘確認就對你不利。只有詐騙，才會怕你查證。</a:t>
            </a:r>
          </a:p>
          <a:p>
            <a:endParaRPr dirty="0"/>
          </a:p>
          <a:p>
            <a:r>
              <a:rPr lang="zh-TW" dirty="0"/>
              <a:t>如果訊息要求你立刻行動、不能等、不能問別人，這本身就是一個非常強烈的警訊。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第五步：資料收割。</a:t>
            </a:r>
          </a:p>
          <a:p>
            <a:endParaRPr dirty="0"/>
          </a:p>
          <a:p>
            <a:r>
              <a:rPr lang="zh-TW" dirty="0"/>
              <a:t>很多人以為，在假網站上輸入了帳密但還沒按確認，就沒事了。實際上假網站可能在你輸入的同時，就已經把資料即時傳送出去了。</a:t>
            </a:r>
          </a:p>
          <a:p>
            <a:endParaRPr dirty="0"/>
          </a:p>
          <a:p>
            <a:r>
              <a:rPr lang="zh-TW" dirty="0"/>
              <a:t>更危險的是密碼重複使用的問題。如果你在假網站輸入的帳密，和你的 Email、銀行、或其他重要帳號是同一組，攻擊者會立刻拿去嘗試登入所有的地方。一個帳號的密碼被取得，可能引發連鎖反應。</a:t>
            </a:r>
          </a:p>
          <a:p>
            <a:endParaRPr dirty="0"/>
          </a:p>
          <a:p>
            <a:r>
              <a:rPr lang="zh-TW" dirty="0"/>
              <a:t>這就是為什麼不同的網站要用不同的密碼。即使某個地方被騙到，損失也只局限在那一個帳號。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資料被收割之後，接下來會發生什麼事？</a:t>
            </a:r>
          </a:p>
          <a:p>
            <a:endParaRPr dirty="0"/>
          </a:p>
          <a:p>
            <a:r>
              <a:rPr lang="zh-TW" dirty="0"/>
              <a:t>你的帳號密碼可能在幾分鐘內就被拿去嘗試登入你的 Email 和銀行帳號。你的個資可能被賣給其他詐騙集團，成為下一波攻擊的素材。如果是信用卡資料，可能立刻被拿去進行網路消費。</a:t>
            </a:r>
          </a:p>
          <a:p>
            <a:endParaRPr dirty="0"/>
          </a:p>
          <a:p>
            <a:r>
              <a:rPr lang="zh-TW" dirty="0"/>
              <a:t>有一點很重要：即使你最後沒有遭受財務損失，你的資料已經外洩這件事本身也是問題。那些資料可能以後被用來做更精準的攻擊，或者被用來冒充你的身份。</a:t>
            </a:r>
          </a:p>
          <a:p>
            <a:endParaRPr dirty="0"/>
          </a:p>
          <a:p>
            <a:r>
              <a:rPr lang="zh-TW" dirty="0"/>
              <a:t>所以事後的處理雖然重要，但最有效的做法仍然是不讓攻擊走到這一步。一旦你察覺可能輸入了假網站，立刻去改密碼，不要等。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第六步：擴大傷害。</a:t>
            </a:r>
          </a:p>
          <a:p>
            <a:endParaRPr dirty="0"/>
          </a:p>
          <a:p>
            <a:r>
              <a:rPr lang="zh-TW" dirty="0"/>
              <a:t>帳號被盜後，攻擊者往往不會停下來，而是用你的身份繼續行動。用你的 LINE 傳訊息給你的朋友，說你出了意外急需借錢，或者說你有一個投資機會想分享。</a:t>
            </a:r>
          </a:p>
          <a:p>
            <a:endParaRPr dirty="0"/>
          </a:p>
          <a:p>
            <a:r>
              <a:rPr lang="zh-TW" dirty="0"/>
              <a:t>這很有效，因為你的朋友看到訊息來自你，警覺心會大幅降低。他們信任你，所以更容易被騙。</a:t>
            </a:r>
          </a:p>
          <a:p>
            <a:endParaRPr dirty="0"/>
          </a:p>
          <a:p>
            <a:r>
              <a:rPr lang="zh-TW" dirty="0"/>
              <a:t>這也是為什麼帳號安全不只是保護你自己，也是在保護你的家人和朋友。當你的帳號被盜，受害的可能不只是你。</a:t>
            </a:r>
          </a:p>
          <a:p>
            <a:endParaRPr dirty="0"/>
          </a:p>
          <a:p>
            <a:r>
              <a:rPr lang="zh-TW" dirty="0"/>
              <a:t>如果你的帳號被盜，要做的第一件事不只是改密碼，還要立刻通知你的朋友：我的帳號被盜，如果收到我傳來的不尋常訊息，不要相信。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快速複習一下六步驟。</a:t>
            </a:r>
          </a:p>
          <a:p>
            <a:endParaRPr dirty="0"/>
          </a:p>
          <a:p>
            <a:r>
              <a:rPr lang="zh-TW" dirty="0"/>
              <a:t>鎖定目標：攻擊者先蒐集你的資料，讓訊息看起來很針對你。假冒身份：選擇你信任的角色，讓你放下戒心。觸發情緒：用急迫感、權威感或恐懼感，讓你來不及思考。引導行動：讓你點連結、掃 QR Code 或輸入資料。資料收割：在你不知情的情況下取走你的帳號或個資。擴大傷害：用你的帳號去騙你的朋友。</a:t>
            </a:r>
          </a:p>
          <a:p>
            <a:endParaRPr dirty="0"/>
          </a:p>
          <a:p>
            <a:r>
              <a:rPr lang="zh-TW" dirty="0"/>
              <a:t>這條鏈的關鍵在於：詐騙不是從點擊開始，而是從資料蒐集和建立信任開始。最後的傷害也不只是一個人，而是連鎖擴散。</a:t>
            </a:r>
          </a:p>
          <a:p>
            <a:endParaRPr dirty="0"/>
          </a:p>
          <a:p>
            <a:r>
              <a:rPr lang="zh-TW" dirty="0"/>
              <a:t>好消息是：這條鏈的任何一個環節被打斷，後面的步驟就不會發生。最有效的打斷點是第四步：在行動之前，先停下來查證。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b="0" i="0" dirty="0">
                <a:solidFill>
                  <a:srgbClr val="FFFFFF"/>
                </a:solidFill>
              </a:rPr>
              <a:t>練習與複習</a:t>
            </a:r>
            <a:endParaRPr lang="en-US" altLang="zh-TW" sz="1200" b="0" i="0" dirty="0">
              <a:solidFill>
                <a:srgbClr val="FFFFFF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0" i="0" dirty="0">
                <a:solidFill>
                  <a:srgbClr val="1A237E"/>
                </a:solidFill>
              </a:rPr>
              <a:t>1.  </a:t>
            </a:r>
            <a:r>
              <a:rPr lang="zh-TW" altLang="en-US" sz="1200" b="0" i="0" dirty="0">
                <a:solidFill>
                  <a:srgbClr val="1A237E"/>
                </a:solidFill>
              </a:rPr>
              <a:t>詐騙最常利用哪三種情緒讓你跳過查證直接行動？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="0" dirty="0"/>
              <a:t>答案</a:t>
            </a:r>
            <a:r>
              <a:rPr lang="en-US" altLang="zh-TW" b="0" dirty="0"/>
              <a:t>: </a:t>
            </a:r>
            <a:r>
              <a:rPr lang="en-US" altLang="zh-TW" sz="1200" b="0" i="0" dirty="0">
                <a:solidFill>
                  <a:srgbClr val="1B5E20"/>
                </a:solidFill>
              </a:rPr>
              <a:t>B. </a:t>
            </a:r>
            <a:r>
              <a:rPr lang="zh-TW" altLang="en-US" sz="1200" b="0" i="0" dirty="0">
                <a:solidFill>
                  <a:srgbClr val="1B5E20"/>
                </a:solidFill>
              </a:rPr>
              <a:t>害怕損失、想要得到、服從權威</a:t>
            </a:r>
            <a:br>
              <a:rPr lang="en-US" altLang="zh-TW" sz="1200" b="0" i="0" dirty="0">
                <a:solidFill>
                  <a:srgbClr val="1B5E20"/>
                </a:solidFill>
              </a:rPr>
            </a:br>
            <a:r>
              <a:rPr lang="zh-TW" altLang="en-US" sz="1200" b="0" i="1" dirty="0">
                <a:solidFill>
                  <a:srgbClr val="4E342E"/>
                </a:solidFill>
              </a:rPr>
              <a:t>解析：這三種情緒都能壓縮你用來思考和查證的時間，是詐騙設計的核心。當你感受到這些情緒被觸動，正是應該停下來的時刻。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lang="en-US" altLang="zh-TW" b="0" dirty="0"/>
            </a:br>
            <a:r>
              <a:rPr lang="en-US" altLang="zh-TW" sz="1200" b="0" i="0" dirty="0">
                <a:solidFill>
                  <a:srgbClr val="1A237E"/>
                </a:solidFill>
              </a:rPr>
              <a:t>2.  </a:t>
            </a:r>
            <a:r>
              <a:rPr lang="zh-TW" altLang="en-US" sz="1200" b="0" i="0" dirty="0">
                <a:solidFill>
                  <a:srgbClr val="1A237E"/>
                </a:solidFill>
              </a:rPr>
              <a:t>帳號被盜後的第六步「擴大傷害」，攻擊者通常會做什麼？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="0" dirty="0"/>
              <a:t>答案</a:t>
            </a:r>
            <a:r>
              <a:rPr lang="en-US" altLang="zh-TW" b="0" dirty="0"/>
              <a:t>: </a:t>
            </a:r>
            <a:r>
              <a:rPr lang="en-US" altLang="zh-TW" sz="1200" b="0" i="0" dirty="0">
                <a:solidFill>
                  <a:srgbClr val="1B5E20"/>
                </a:solidFill>
              </a:rPr>
              <a:t>B. </a:t>
            </a:r>
            <a:r>
              <a:rPr lang="zh-TW" altLang="en-US" sz="1200" b="0" i="0" dirty="0">
                <a:solidFill>
                  <a:srgbClr val="1B5E20"/>
                </a:solidFill>
              </a:rPr>
              <a:t>用你的帳號向你的親友發送詐騙訊息，利用你們之間的信任</a:t>
            </a:r>
            <a:br>
              <a:rPr lang="en-US" altLang="zh-TW" sz="1200" b="0" i="0" dirty="0">
                <a:solidFill>
                  <a:srgbClr val="1B5E20"/>
                </a:solidFill>
              </a:rPr>
            </a:br>
            <a:r>
              <a:rPr lang="zh-TW" altLang="en-US" sz="1200" b="0" i="1" dirty="0">
                <a:solidFill>
                  <a:srgbClr val="4E342E"/>
                </a:solidFill>
              </a:rPr>
              <a:t>解析：這也是為什麼帳號安全不只是保護自己，也是保護你的朋友和家人。帳號被盜後，立刻通知親友是處理流程中不可少的一步。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5E9CC1-C706-0F49-92D6-E571CC5EEA8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6069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攻擊鏈的整體流程是這樣的：鎖定目標、假冒身份、觸發情緒、引導行動、資料收割、擴大傷害。</a:t>
            </a:r>
          </a:p>
          <a:p>
            <a:endParaRPr dirty="0"/>
          </a:p>
          <a:p>
            <a:r>
              <a:rPr lang="zh-TW" dirty="0"/>
              <a:t>我要請大家把它看成一個設計好的流程，而不是運氣問題。詐騙者在這條鏈的每一步都有目的：第一步讓訊息更有說服力，第二步讓你降低警覺，第三步讓你來不及思考，第四步讓你做出危險的動作。</a:t>
            </a:r>
          </a:p>
          <a:p>
            <a:endParaRPr dirty="0"/>
          </a:p>
          <a:p>
            <a:r>
              <a:rPr lang="zh-TW" dirty="0"/>
              <a:t>了解這條鏈的好處是：你可以在任何一步踩煞車。只要停下來查證，整條鏈就斷了。</a:t>
            </a:r>
          </a:p>
          <a:p>
            <a:endParaRPr dirty="0"/>
          </a:p>
          <a:p>
            <a:r>
              <a:rPr lang="zh-TW" dirty="0"/>
              <a:t>另外值得注意的是：詐騙的最後一步往往不是只傷害你一個人，而是用你的帳號繼續騙你的朋友。這是為什麼我們說保護帳號不只是保護自己。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第一步：鎖定目標。</a:t>
            </a:r>
          </a:p>
          <a:p>
            <a:endParaRPr dirty="0"/>
          </a:p>
          <a:p>
            <a:r>
              <a:rPr lang="zh-TW" dirty="0"/>
              <a:t>詐騙者在發訊息給你之前，可能已經知道你的名字、學校、系所、你最近參加的活動、你常用的社群帳號，甚至你的朋友圈。</a:t>
            </a:r>
          </a:p>
          <a:p>
            <a:endParaRPr dirty="0"/>
          </a:p>
          <a:p>
            <a:r>
              <a:rPr lang="zh-TW" dirty="0"/>
              <a:t>這些資訊從哪裡來？你的公開社群貼文、學校網頁的師生名單、活動報名資料、甚至你在網路上留下的各種痕跡。</a:t>
            </a:r>
          </a:p>
          <a:p>
            <a:endParaRPr dirty="0"/>
          </a:p>
          <a:p>
            <a:r>
              <a:rPr lang="zh-TW" dirty="0"/>
              <a:t>這些資訊會被用來做什麼？讓詐騙訊息看起來不像群發，而像是專門為你寫的。比如說「同學，我知道你在 OO 系，最近是不是在找暑期實習？」這樣開頭的訊息，比「您好，您的帳號有異常」更讓人放下戒心。</a:t>
            </a:r>
          </a:p>
          <a:p>
            <a:endParaRPr dirty="0"/>
          </a:p>
          <a:p>
            <a:r>
              <a:rPr lang="zh-TW" dirty="0"/>
              <a:t>了解這一步，你就知道為什麼在社群上公開太多個資是有風險的。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你公開在社群上的資訊，可能成為攻擊者的原料。</a:t>
            </a:r>
          </a:p>
          <a:p>
            <a:endParaRPr dirty="0"/>
          </a:p>
          <a:p>
            <a:r>
              <a:rPr lang="zh-TW" dirty="0"/>
              <a:t>你的全名、學校和系所，讓攻擊者可以假冒你的老師或助教。你標記的地點，讓攻擊者知道你常在哪裡、什麼時候不在家。你朋友圈的標記，讓攻擊者知道誰和你關係近，可以拿來假冒。你公開的行程和活動資訊，讓攻擊者可以寫出「我知道你最近在做什麼」的訊息。</a:t>
            </a:r>
          </a:p>
          <a:p>
            <a:endParaRPr dirty="0"/>
          </a:p>
          <a:p>
            <a:r>
              <a:rPr lang="zh-TW" dirty="0"/>
              <a:t>每一項資訊單獨看可能沒什麼，但攻擊者擅長把這些碎片拼起來，做出一個非常有說服力的詐騙情境。</a:t>
            </a:r>
          </a:p>
          <a:p>
            <a:endParaRPr dirty="0"/>
          </a:p>
          <a:p>
            <a:r>
              <a:rPr lang="zh-TW" dirty="0"/>
              <a:t>建議大家定期檢查社群隱私設定，不要讓所有人都能看到你的全部資訊。不是要你關掉社群，而是要有意識地控制誰能看到什麼。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記住一句話：你在網路上公開的每一筆個人資訊，都可能成為攻擊者的原料。</a:t>
            </a:r>
          </a:p>
          <a:p>
            <a:endParaRPr dirty="0"/>
          </a:p>
          <a:p>
            <a:r>
              <a:rPr lang="zh-TW" dirty="0"/>
              <a:t>不是說你不能用社群，而是要知道每次公開資訊都是一個選擇，而這個選擇會影響你被鎖定的難度。</a:t>
            </a:r>
          </a:p>
          <a:p>
            <a:endParaRPr dirty="0"/>
          </a:p>
          <a:p>
            <a:r>
              <a:rPr lang="zh-TW" dirty="0"/>
              <a:t>如果你公開的資訊很少，攻擊者就只能發出很通用的詐騙訊息，容易被識破。如果你公開的資訊很多，攻擊者可以做出非常精準的客製化內容，讓你難以判斷真假。</a:t>
            </a:r>
          </a:p>
          <a:p>
            <a:endParaRPr dirty="0"/>
          </a:p>
          <a:p>
            <a:r>
              <a:rPr lang="zh-TW" dirty="0"/>
              <a:t>這不是要讓你變得偏執，而是讓你在每次發文或填表時，多思考一秒：這個資訊是否必要公開？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第二步：假冒身份。</a:t>
            </a:r>
          </a:p>
          <a:p>
            <a:endParaRPr dirty="0"/>
          </a:p>
          <a:p>
            <a:r>
              <a:rPr lang="zh-TW" dirty="0"/>
              <a:t>詐騙者選擇假冒的對象，通常是你比較容易信任的角色。老師、助教、同學、銀行客服、政府機關、主管，或者你的家人和朋友。</a:t>
            </a:r>
          </a:p>
          <a:p>
            <a:endParaRPr dirty="0"/>
          </a:p>
          <a:p>
            <a:r>
              <a:rPr lang="zh-TW" dirty="0"/>
              <a:t>這裡要特別提醒一點：熟悉的名字或身份，不等於安全。因為有兩種情況可能發生——第一，那個人的帳號可能被盜，現在發訊息的不是本人；第二，AI 可以分析這個人的公開文字，模仿他的語氣和習慣用詞。</a:t>
            </a:r>
          </a:p>
          <a:p>
            <a:endParaRPr dirty="0"/>
          </a:p>
          <a:p>
            <a:r>
              <a:rPr lang="zh-TW" dirty="0"/>
              <a:t>所以當你收到朋友或主管傳來的不尋常請求，就算語氣很像本人，也要用另一個管道確認。不是因為你不信任他，而是因為你無法確認傳訊息的那個人真的是他。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AI 為什麼能模仿一個人的語氣？</a:t>
            </a:r>
          </a:p>
          <a:p>
            <a:endParaRPr dirty="0"/>
          </a:p>
          <a:p>
            <a:r>
              <a:rPr lang="zh-TW" dirty="0"/>
              <a:t>因為語氣是有規律的。你在社群上發的每一則貼文、你的留言、你的 Email 措辭，這些資料只要夠多，AI 就可以學習你的用詞習慣、標點符號的使用方式、甚至你比較喜歡用的語助詞。</a:t>
            </a:r>
          </a:p>
          <a:p>
            <a:endParaRPr dirty="0"/>
          </a:p>
          <a:p>
            <a:r>
              <a:rPr lang="zh-TW" dirty="0"/>
              <a:t>對詐騙者來說，你在社群上公開的文字越多，就越容易被模仿。而被模仿的對象不只是你自己，也可能是你認識的人，因為他們也有公開的社群資料。</a:t>
            </a:r>
          </a:p>
          <a:p>
            <a:endParaRPr dirty="0"/>
          </a:p>
          <a:p>
            <a:r>
              <a:rPr lang="zh-TW" dirty="0"/>
              <a:t>防禦的方法不是猜語氣像不像，而是建立一個規則：任何涉及帳號、金錢或敏感資料的請求，無論來自誰、語氣多像本人，都要用已知的另一個管道確認。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b="0" i="0" dirty="0">
                <a:solidFill>
                  <a:srgbClr val="FFFFFF"/>
                </a:solidFill>
              </a:rPr>
              <a:t>練習與複習</a:t>
            </a:r>
            <a:endParaRPr lang="en-US" altLang="zh-TW" sz="1200" b="0" i="0" dirty="0">
              <a:solidFill>
                <a:srgbClr val="FFFFFF"/>
              </a:solidFill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zh-TW" altLang="en-US" sz="1200" b="0" i="0" dirty="0">
                <a:solidFill>
                  <a:srgbClr val="1A237E"/>
                </a:solidFill>
              </a:rPr>
              <a:t>攻擊鏈第一步「鎖定目標」中，攻擊者最常蒐集哪些資訊來讓詐騙訊息更精準？</a:t>
            </a:r>
            <a:endParaRPr lang="en-US" altLang="zh-TW" sz="1200" b="0" i="0" dirty="0">
              <a:solidFill>
                <a:srgbClr val="1A237E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b="0" i="0" dirty="0">
                <a:solidFill>
                  <a:srgbClr val="1A237E"/>
                </a:solidFill>
              </a:rPr>
              <a:t>答案</a:t>
            </a:r>
            <a:r>
              <a:rPr lang="en-US" altLang="zh-TW" sz="1200" b="0" i="0" dirty="0">
                <a:solidFill>
                  <a:srgbClr val="1A237E"/>
                </a:solidFill>
              </a:rPr>
              <a:t>:</a:t>
            </a:r>
            <a:r>
              <a:rPr lang="zh-TW" altLang="en-US" sz="1200" b="0" i="0" dirty="0">
                <a:solidFill>
                  <a:srgbClr val="1A237E"/>
                </a:solidFill>
              </a:rPr>
              <a:t>　</a:t>
            </a:r>
            <a:r>
              <a:rPr lang="en-US" altLang="zh-TW" sz="1200" b="0" i="0" dirty="0">
                <a:solidFill>
                  <a:srgbClr val="1B5E20"/>
                </a:solidFill>
              </a:rPr>
              <a:t>B. </a:t>
            </a:r>
            <a:r>
              <a:rPr lang="zh-TW" altLang="en-US" sz="1200" b="0" i="0" dirty="0">
                <a:solidFill>
                  <a:srgbClr val="1B5E20"/>
                </a:solidFill>
              </a:rPr>
              <a:t>你在社群上公開的個人資料、行程、朋友標記等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b="0" i="1" dirty="0">
                <a:solidFill>
                  <a:srgbClr val="4E342E"/>
                </a:solidFill>
              </a:rPr>
              <a:t>解析：個人資料就是攻擊者的原料。全名、學校、行程等資訊單獨看無害，但合在一起能讓詐騙訊息看起來像是專門為你寫的。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lang="en-US" altLang="zh-TW" sz="1200" b="0" i="0" dirty="0">
                <a:solidFill>
                  <a:srgbClr val="1A237E"/>
                </a:solidFill>
              </a:rPr>
            </a:br>
            <a:r>
              <a:rPr lang="en-US" altLang="zh-TW" sz="1200" b="0" i="0" dirty="0">
                <a:solidFill>
                  <a:srgbClr val="1A237E"/>
                </a:solidFill>
              </a:rPr>
              <a:t>2.  AI </a:t>
            </a:r>
            <a:r>
              <a:rPr lang="zh-TW" altLang="en-US" sz="1200" b="0" i="0" dirty="0">
                <a:solidFill>
                  <a:srgbClr val="1A237E"/>
                </a:solidFill>
              </a:rPr>
              <a:t>為什麼能模仿一個人的語氣和說話習慣？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b="0" i="0" dirty="0">
                <a:solidFill>
                  <a:srgbClr val="1A237E"/>
                </a:solidFill>
              </a:rPr>
              <a:t>答案</a:t>
            </a:r>
            <a:r>
              <a:rPr lang="en-US" altLang="zh-TW" sz="1200" b="0" i="0" dirty="0">
                <a:solidFill>
                  <a:srgbClr val="1A237E"/>
                </a:solidFill>
              </a:rPr>
              <a:t>: </a:t>
            </a:r>
            <a:r>
              <a:rPr lang="en-US" altLang="zh-TW" sz="1200" b="0" i="0" dirty="0">
                <a:solidFill>
                  <a:srgbClr val="1B5E20"/>
                </a:solidFill>
              </a:rPr>
              <a:t>B. AI </a:t>
            </a:r>
            <a:r>
              <a:rPr lang="zh-TW" altLang="en-US" sz="1200" b="0" i="0" dirty="0">
                <a:solidFill>
                  <a:srgbClr val="1B5E20"/>
                </a:solidFill>
              </a:rPr>
              <a:t>分析你在社群上公開的貼文、留言和習慣用詞</a:t>
            </a:r>
            <a:endParaRPr lang="en-US" altLang="zh-TW" sz="1200" b="0" i="0" dirty="0">
              <a:solidFill>
                <a:srgbClr val="1B5E2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b="0" i="1" dirty="0">
                <a:solidFill>
                  <a:srgbClr val="4E342E"/>
                </a:solidFill>
              </a:rPr>
              <a:t>解析：你的公開社群內容越多，就越容易被模仿。防禦方法是建立規則：任何涉及帳號或金錢的請求，無論來自誰，都用另一個管道確認。</a:t>
            </a:r>
            <a:endParaRPr lang="zh-TW" altLang="en-US" sz="1200" b="0" i="0" dirty="0">
              <a:solidFill>
                <a:srgbClr val="1A237E"/>
              </a:solidFill>
            </a:endParaRP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5E9CC1-C706-0F49-92D6-E571CC5EEA8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3462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第三步：觸發情緒。</a:t>
            </a:r>
          </a:p>
          <a:p>
            <a:endParaRPr dirty="0"/>
          </a:p>
          <a:p>
            <a:r>
              <a:rPr lang="zh-TW" dirty="0"/>
              <a:t>詐騙最常利用三種情緒狀態來讓你跳過思考。</a:t>
            </a:r>
          </a:p>
          <a:p>
            <a:endParaRPr dirty="0"/>
          </a:p>
          <a:p>
            <a:r>
              <a:rPr lang="zh-TW" dirty="0"/>
              <a:t>第一是害怕損失。「你的帳號即將被停用」「如果不立即處理，將產生法律責任」。你害怕失去帳號或被追究，所以趕快行動。</a:t>
            </a:r>
          </a:p>
          <a:p>
            <a:endParaRPr dirty="0"/>
          </a:p>
          <a:p>
            <a:r>
              <a:rPr lang="zh-TW" dirty="0"/>
              <a:t>第二是想要得到。「您已中選獲得特別獎勵」「限時優惠，立即領取」。你想要那個東西，所以點進去。</a:t>
            </a:r>
          </a:p>
          <a:p>
            <a:endParaRPr dirty="0"/>
          </a:p>
          <a:p>
            <a:r>
              <a:rPr lang="zh-TW" dirty="0"/>
              <a:t>第三是服從權威。「這是學校資訊中心通知」「警察局要求你立即配合」。你不敢違抗，所以照做。</a:t>
            </a:r>
          </a:p>
          <a:p>
            <a:endParaRPr dirty="0"/>
          </a:p>
          <a:p>
            <a:r>
              <a:rPr lang="zh-TW" dirty="0"/>
              <a:t>只要你感覺到「我現在一定要馬上處理」，就要意識到：這可能是設計出來的感覺，而不是真實的緊急情況。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4973598" y="7905750"/>
            <a:ext cx="2628974" cy="2133600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6500" b="1" dirty="0">
                <a:solidFill>
                  <a:srgbClr val="00B4D8">
                    <a:alpha val="7000"/>
                  </a:srgb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02</a:t>
            </a:r>
            <a:endParaRPr lang="en-US" sz="16500" dirty="0"/>
          </a:p>
        </p:txBody>
      </p:sp>
      <p:sp>
        <p:nvSpPr>
          <p:cNvPr id="3" name="Text 1"/>
          <p:cNvSpPr/>
          <p:nvPr/>
        </p:nvSpPr>
        <p:spPr>
          <a:xfrm>
            <a:off x="1333500" y="3367845"/>
            <a:ext cx="16089630" cy="393123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kern="0" spc="375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PART TWO</a:t>
            </a:r>
            <a:endParaRPr lang="en-US" sz="1950" dirty="0"/>
          </a:p>
        </p:txBody>
      </p:sp>
      <p:sp>
        <p:nvSpPr>
          <p:cNvPr id="4" name="Text 2"/>
          <p:cNvSpPr/>
          <p:nvPr/>
        </p:nvSpPr>
        <p:spPr>
          <a:xfrm>
            <a:off x="1333500" y="3913368"/>
            <a:ext cx="9810749" cy="1965830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6600" b="1" dirty="0">
                <a:solidFill>
                  <a:srgbClr val="F0F6FC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釣魚詐騙 完整 6 步驟</a:t>
            </a:r>
            <a:endParaRPr lang="en-US" sz="6600" dirty="0"/>
          </a:p>
        </p:txBody>
      </p:sp>
      <p:sp>
        <p:nvSpPr>
          <p:cNvPr id="5" name="Text 3"/>
          <p:cNvSpPr/>
          <p:nvPr/>
        </p:nvSpPr>
        <p:spPr>
          <a:xfrm>
            <a:off x="1333500" y="5277713"/>
            <a:ext cx="13640098" cy="830460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36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從被選定為目標，到個資遭竊、連累他人——詐騙的完整攻擊鏈</a:t>
            </a:r>
            <a:endParaRPr lang="en-US" sz="36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Shape 4"/>
          <p:cNvSpPr/>
          <p:nvPr/>
        </p:nvSpPr>
        <p:spPr>
          <a:xfrm>
            <a:off x="1333500" y="6862058"/>
            <a:ext cx="762000" cy="57096"/>
          </a:xfrm>
          <a:prstGeom prst="roundRect">
            <a:avLst>
              <a:gd name="adj" fmla="val 50000"/>
            </a:avLst>
          </a:prstGeom>
          <a:solidFill>
            <a:srgbClr val="EF233C"/>
          </a:solidFill>
        </p:spPr>
        <p:txBody>
          <a:bodyPr/>
          <a:lstStyle/>
          <a:p>
            <a:endParaRPr lang="zh-TW" altLang="en-US"/>
          </a:p>
        </p:txBody>
      </p:sp>
      <p:sp>
        <p:nvSpPr>
          <p:cNvPr id="7" name="Shape 5"/>
          <p:cNvSpPr/>
          <p:nvPr/>
        </p:nvSpPr>
        <p:spPr>
          <a:xfrm>
            <a:off x="0" y="10229903"/>
            <a:ext cx="18287999" cy="57096"/>
          </a:xfrm>
          <a:prstGeom prst="rect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571500"/>
            <a:ext cx="16482060" cy="393123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kern="0" spc="375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STEP 3 — PSYCHOLOGY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1143000" y="1059791"/>
            <a:ext cx="16482060" cy="708638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4800" b="1" dirty="0">
                <a:solidFill>
                  <a:schemeClr val="accent1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情緒被觸發時，理性防線會崩潰</a:t>
            </a:r>
            <a:endParaRPr lang="en-US" sz="4800" dirty="0">
              <a:solidFill>
                <a:schemeClr val="accent1"/>
              </a:solidFill>
            </a:endParaRPr>
          </a:p>
        </p:txBody>
      </p:sp>
      <p:sp>
        <p:nvSpPr>
          <p:cNvPr id="4" name="Shape 2"/>
          <p:cNvSpPr/>
          <p:nvPr/>
        </p:nvSpPr>
        <p:spPr>
          <a:xfrm>
            <a:off x="1143000" y="2701240"/>
            <a:ext cx="5130782" cy="5661374"/>
          </a:xfrm>
          <a:prstGeom prst="roundRect">
            <a:avLst>
              <a:gd name="adj" fmla="val 3710"/>
            </a:avLst>
          </a:prstGeom>
          <a:solidFill>
            <a:schemeClr val="bg2"/>
          </a:solidFill>
        </p:spPr>
        <p:txBody>
          <a:bodyPr/>
          <a:lstStyle/>
          <a:p>
            <a:endParaRPr lang="zh-TW" altLang="en-US"/>
          </a:p>
        </p:txBody>
      </p:sp>
      <p:sp>
        <p:nvSpPr>
          <p:cNvPr id="5" name="Shape 3"/>
          <p:cNvSpPr/>
          <p:nvPr/>
        </p:nvSpPr>
        <p:spPr>
          <a:xfrm>
            <a:off x="1143000" y="2701239"/>
            <a:ext cx="5130782" cy="54554"/>
          </a:xfrm>
          <a:prstGeom prst="rect">
            <a:avLst/>
          </a:prstGeom>
          <a:solidFill>
            <a:srgbClr val="EF233C"/>
          </a:solidFill>
        </p:spPr>
        <p:txBody>
          <a:bodyPr/>
          <a:lstStyle/>
          <a:p>
            <a:endParaRPr lang="zh-TW" altLang="en-US"/>
          </a:p>
        </p:txBody>
      </p:sp>
      <p:sp>
        <p:nvSpPr>
          <p:cNvPr id="6" name="Text 4"/>
          <p:cNvSpPr/>
          <p:nvPr/>
        </p:nvSpPr>
        <p:spPr>
          <a:xfrm>
            <a:off x="1485846" y="3078721"/>
            <a:ext cx="4578443" cy="1014725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EF233C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急迫感</a:t>
            </a:r>
            <a:endParaRPr lang="en-US" sz="3300" dirty="0"/>
          </a:p>
        </p:txBody>
      </p:sp>
      <p:sp>
        <p:nvSpPr>
          <p:cNvPr id="7" name="Text 5"/>
          <p:cNvSpPr/>
          <p:nvPr/>
        </p:nvSpPr>
        <p:spPr>
          <a:xfrm>
            <a:off x="1485846" y="3799049"/>
            <a:ext cx="4578443" cy="1788727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2400" dirty="0">
                <a:solidFill>
                  <a:srgbClr val="8B949E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大腦在感受到時間壓力時，會優先反應而非分析。攻擊者利用這個機制，讓你在「想清楚之前」就先行動。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1485846" y="6511477"/>
            <a:ext cx="4445090" cy="1359546"/>
          </a:xfrm>
          <a:prstGeom prst="roundRect">
            <a:avLst>
              <a:gd name="adj" fmla="val 16826"/>
            </a:avLst>
          </a:prstGeom>
          <a:solidFill>
            <a:srgbClr val="EF233C">
              <a:alpha val="7000"/>
            </a:srgbClr>
          </a:solidFill>
        </p:spPr>
        <p:txBody>
          <a:bodyPr/>
          <a:lstStyle/>
          <a:p>
            <a:endParaRPr lang="zh-TW" altLang="en-US" sz="2400"/>
          </a:p>
        </p:txBody>
      </p:sp>
      <p:sp>
        <p:nvSpPr>
          <p:cNvPr id="9" name="Text 7"/>
          <p:cNvSpPr/>
          <p:nvPr/>
        </p:nvSpPr>
        <p:spPr>
          <a:xfrm>
            <a:off x="1662054" y="6752501"/>
            <a:ext cx="4273643" cy="591582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2400" b="1" i="1" dirty="0">
                <a:solidFill>
                  <a:srgbClr val="C0000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「限時 2 小時！您的帳號將被關閉！」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10" name="Shape 8"/>
          <p:cNvSpPr/>
          <p:nvPr/>
        </p:nvSpPr>
        <p:spPr>
          <a:xfrm>
            <a:off x="6578473" y="2701240"/>
            <a:ext cx="5130917" cy="5661374"/>
          </a:xfrm>
          <a:prstGeom prst="roundRect">
            <a:avLst>
              <a:gd name="adj" fmla="val 3710"/>
            </a:avLst>
          </a:prstGeom>
          <a:solidFill>
            <a:schemeClr val="bg2"/>
          </a:solidFill>
        </p:spPr>
        <p:txBody>
          <a:bodyPr/>
          <a:lstStyle/>
          <a:p>
            <a:endParaRPr lang="zh-TW" altLang="en-US"/>
          </a:p>
        </p:txBody>
      </p:sp>
      <p:sp>
        <p:nvSpPr>
          <p:cNvPr id="11" name="Shape 9"/>
          <p:cNvSpPr/>
          <p:nvPr/>
        </p:nvSpPr>
        <p:spPr>
          <a:xfrm>
            <a:off x="6578473" y="2701239"/>
            <a:ext cx="5130917" cy="54554"/>
          </a:xfrm>
          <a:prstGeom prst="rect">
            <a:avLst/>
          </a:prstGeom>
          <a:solidFill>
            <a:srgbClr val="EF233C"/>
          </a:solidFill>
        </p:spPr>
        <p:txBody>
          <a:bodyPr/>
          <a:lstStyle/>
          <a:p>
            <a:endParaRPr lang="zh-TW" altLang="en-US"/>
          </a:p>
        </p:txBody>
      </p:sp>
      <p:sp>
        <p:nvSpPr>
          <p:cNvPr id="12" name="Text 10"/>
          <p:cNvSpPr/>
          <p:nvPr/>
        </p:nvSpPr>
        <p:spPr>
          <a:xfrm>
            <a:off x="6921319" y="3078721"/>
            <a:ext cx="4578582" cy="1014725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EF233C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權威壓力</a:t>
            </a:r>
            <a:endParaRPr lang="en-US" sz="3300" dirty="0"/>
          </a:p>
        </p:txBody>
      </p:sp>
      <p:sp>
        <p:nvSpPr>
          <p:cNvPr id="13" name="Text 11"/>
          <p:cNvSpPr/>
          <p:nvPr/>
        </p:nvSpPr>
        <p:spPr>
          <a:xfrm>
            <a:off x="6921319" y="3799049"/>
            <a:ext cx="4578582" cy="1788727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2400" dirty="0">
                <a:solidFill>
                  <a:srgbClr val="8B949E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來自「權威機構」的指令讓人更難拒絕。冒充警察、銀行、學校官方，能讓受害者更快順從。</a:t>
            </a:r>
            <a:endParaRPr lang="en-US" sz="2400" dirty="0"/>
          </a:p>
        </p:txBody>
      </p:sp>
      <p:sp>
        <p:nvSpPr>
          <p:cNvPr id="14" name="Shape 12"/>
          <p:cNvSpPr/>
          <p:nvPr/>
        </p:nvSpPr>
        <p:spPr>
          <a:xfrm>
            <a:off x="6940366" y="6456451"/>
            <a:ext cx="4445225" cy="1423549"/>
          </a:xfrm>
          <a:prstGeom prst="roundRect">
            <a:avLst>
              <a:gd name="adj" fmla="val 10539"/>
            </a:avLst>
          </a:prstGeom>
          <a:solidFill>
            <a:srgbClr val="EF233C">
              <a:alpha val="7000"/>
            </a:srgbClr>
          </a:solidFill>
        </p:spPr>
        <p:txBody>
          <a:bodyPr/>
          <a:lstStyle/>
          <a:p>
            <a:endParaRPr lang="zh-TW" altLang="en-US" sz="2400"/>
          </a:p>
        </p:txBody>
      </p:sp>
      <p:sp>
        <p:nvSpPr>
          <p:cNvPr id="15" name="Text 13"/>
          <p:cNvSpPr/>
          <p:nvPr/>
        </p:nvSpPr>
        <p:spPr>
          <a:xfrm>
            <a:off x="7121331" y="6640456"/>
            <a:ext cx="4273782" cy="1123495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2400" b="1" i="1" dirty="0">
                <a:solidFill>
                  <a:srgbClr val="C0000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「這是教務處的緊急通知，請立即配合辦理」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16" name="Shape 14"/>
          <p:cNvSpPr/>
          <p:nvPr/>
        </p:nvSpPr>
        <p:spPr>
          <a:xfrm>
            <a:off x="12014082" y="2701240"/>
            <a:ext cx="5130917" cy="5661374"/>
          </a:xfrm>
          <a:prstGeom prst="roundRect">
            <a:avLst>
              <a:gd name="adj" fmla="val 3710"/>
            </a:avLst>
          </a:prstGeom>
          <a:solidFill>
            <a:schemeClr val="bg2"/>
          </a:solidFill>
        </p:spPr>
        <p:txBody>
          <a:bodyPr/>
          <a:lstStyle/>
          <a:p>
            <a:endParaRPr lang="zh-TW" altLang="en-US"/>
          </a:p>
        </p:txBody>
      </p:sp>
      <p:sp>
        <p:nvSpPr>
          <p:cNvPr id="17" name="Shape 15"/>
          <p:cNvSpPr/>
          <p:nvPr/>
        </p:nvSpPr>
        <p:spPr>
          <a:xfrm>
            <a:off x="12014082" y="2701239"/>
            <a:ext cx="5130917" cy="54554"/>
          </a:xfrm>
          <a:prstGeom prst="rect">
            <a:avLst/>
          </a:prstGeom>
          <a:solidFill>
            <a:srgbClr val="EF233C"/>
          </a:solidFill>
        </p:spPr>
        <p:txBody>
          <a:bodyPr/>
          <a:lstStyle/>
          <a:p>
            <a:endParaRPr lang="zh-TW" altLang="en-US"/>
          </a:p>
        </p:txBody>
      </p:sp>
      <p:sp>
        <p:nvSpPr>
          <p:cNvPr id="18" name="Text 16"/>
          <p:cNvSpPr/>
          <p:nvPr/>
        </p:nvSpPr>
        <p:spPr>
          <a:xfrm>
            <a:off x="12356928" y="3078721"/>
            <a:ext cx="4578582" cy="1014725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EF233C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情緒攔截</a:t>
            </a:r>
            <a:endParaRPr lang="en-US" sz="3300" dirty="0"/>
          </a:p>
        </p:txBody>
      </p:sp>
      <p:sp>
        <p:nvSpPr>
          <p:cNvPr id="19" name="Text 17"/>
          <p:cNvSpPr/>
          <p:nvPr/>
        </p:nvSpPr>
        <p:spPr>
          <a:xfrm>
            <a:off x="12356928" y="3799049"/>
            <a:ext cx="4578582" cy="1788727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2400" dirty="0">
                <a:solidFill>
                  <a:srgbClr val="8B949E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高度情緒狀態下，大腦批判性思考能力大幅下降。恐懼、興奮都是詐騙者最喜歡製造的狀態。</a:t>
            </a:r>
            <a:endParaRPr lang="en-US" sz="2400" dirty="0"/>
          </a:p>
        </p:txBody>
      </p:sp>
      <p:sp>
        <p:nvSpPr>
          <p:cNvPr id="20" name="Shape 18"/>
          <p:cNvSpPr/>
          <p:nvPr/>
        </p:nvSpPr>
        <p:spPr>
          <a:xfrm>
            <a:off x="12375975" y="6456451"/>
            <a:ext cx="4445225" cy="1423549"/>
          </a:xfrm>
          <a:prstGeom prst="roundRect">
            <a:avLst>
              <a:gd name="adj" fmla="val 10539"/>
            </a:avLst>
          </a:prstGeom>
          <a:solidFill>
            <a:srgbClr val="EF233C">
              <a:alpha val="7000"/>
            </a:srgbClr>
          </a:solidFill>
        </p:spPr>
        <p:txBody>
          <a:bodyPr/>
          <a:lstStyle/>
          <a:p>
            <a:endParaRPr lang="zh-TW" altLang="en-US" sz="2400"/>
          </a:p>
        </p:txBody>
      </p:sp>
      <p:sp>
        <p:nvSpPr>
          <p:cNvPr id="21" name="Text 19"/>
          <p:cNvSpPr/>
          <p:nvPr/>
        </p:nvSpPr>
        <p:spPr>
          <a:xfrm>
            <a:off x="12528375" y="6640456"/>
            <a:ext cx="4273782" cy="1123495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400" b="1" i="1" dirty="0">
                <a:solidFill>
                  <a:srgbClr val="C0000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「您的帳號已被異常存取，您的資產面臨風險！」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22" name="Shape 20"/>
          <p:cNvSpPr/>
          <p:nvPr/>
        </p:nvSpPr>
        <p:spPr>
          <a:xfrm>
            <a:off x="0" y="10229903"/>
            <a:ext cx="18287999" cy="57096"/>
          </a:xfrm>
          <a:prstGeom prst="rect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451868" y="2534408"/>
            <a:ext cx="1384129" cy="1423555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7500" dirty="0">
                <a:solidFill>
                  <a:srgbClr val="F0F6FC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🧠</a:t>
            </a:r>
            <a:endParaRPr lang="en-US" sz="7500" dirty="0"/>
          </a:p>
        </p:txBody>
      </p:sp>
      <p:sp>
        <p:nvSpPr>
          <p:cNvPr id="3" name="Text 1"/>
          <p:cNvSpPr/>
          <p:nvPr/>
        </p:nvSpPr>
        <p:spPr>
          <a:xfrm>
            <a:off x="5042997" y="4224554"/>
            <a:ext cx="8201870" cy="1085850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5700" b="1" dirty="0">
                <a:solidFill>
                  <a:srgbClr val="EF233C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情緒越強烈，越要停下來</a:t>
            </a:r>
            <a:endParaRPr lang="en-US" sz="5700" dirty="0"/>
          </a:p>
        </p:txBody>
      </p:sp>
      <p:sp>
        <p:nvSpPr>
          <p:cNvPr id="4" name="Text 2"/>
          <p:cNvSpPr/>
          <p:nvPr/>
        </p:nvSpPr>
        <p:spPr>
          <a:xfrm>
            <a:off x="6248210" y="5497440"/>
            <a:ext cx="5965047" cy="479714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 fontScale="92500" lnSpcReduction="10000"/>
          </a:bodyPr>
          <a:lstStyle/>
          <a:p>
            <a:pPr marL="0" indent="0" algn="ctr">
              <a:lnSpc>
                <a:spcPct val="170000"/>
              </a:lnSpc>
              <a:buNone/>
            </a:pPr>
            <a:r>
              <a:rPr lang="en-US" sz="2400" dirty="0">
                <a:solidFill>
                  <a:srgbClr val="8B949E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攻擊者希望你在情緒高漲的當下立刻行動。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5791037" y="6015633"/>
            <a:ext cx="6906824" cy="479713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 fontScale="92500" lnSpcReduction="10000"/>
          </a:bodyPr>
          <a:lstStyle/>
          <a:p>
            <a:pPr marL="0" indent="0" algn="ctr">
              <a:lnSpc>
                <a:spcPct val="170000"/>
              </a:lnSpc>
              <a:buNone/>
            </a:pPr>
            <a:r>
              <a:rPr lang="en-US" sz="2400" dirty="0">
                <a:solidFill>
                  <a:srgbClr val="8B949E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你最強的防線，是認識到這種感覺本身就是警訊。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4552459" y="7169727"/>
            <a:ext cx="9182945" cy="620830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ctr">
              <a:lnSpc>
                <a:spcPct val="170000"/>
              </a:lnSpc>
              <a:buNone/>
            </a:pPr>
            <a:r>
              <a:rPr lang="en-US" sz="2700" b="1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當你感到「急迫」「恐慌」「興奮」——這就是停下來的信號</a:t>
            </a:r>
            <a:endParaRPr lang="en-US" sz="2700" dirty="0"/>
          </a:p>
        </p:txBody>
      </p:sp>
      <p:sp>
        <p:nvSpPr>
          <p:cNvPr id="7" name="Shape 5"/>
          <p:cNvSpPr/>
          <p:nvPr/>
        </p:nvSpPr>
        <p:spPr>
          <a:xfrm>
            <a:off x="0" y="10229903"/>
            <a:ext cx="18287999" cy="57096"/>
          </a:xfrm>
          <a:prstGeom prst="rect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571500"/>
            <a:ext cx="16482060" cy="393123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kern="0" spc="375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STEP 4 / 6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1143000" y="1059791"/>
            <a:ext cx="16482060" cy="708638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4800" b="1" dirty="0">
                <a:solidFill>
                  <a:schemeClr val="accent1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引導你採取行動</a:t>
            </a:r>
            <a:endParaRPr lang="en-US" sz="4800" dirty="0">
              <a:solidFill>
                <a:schemeClr val="accent1"/>
              </a:solidFill>
            </a:endParaRPr>
          </a:p>
        </p:txBody>
      </p:sp>
      <p:sp>
        <p:nvSpPr>
          <p:cNvPr id="4" name="Text 2"/>
          <p:cNvSpPr/>
          <p:nvPr/>
        </p:nvSpPr>
        <p:spPr>
          <a:xfrm>
            <a:off x="1143000" y="1881620"/>
            <a:ext cx="16482060" cy="427759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400" dirty="0">
                <a:solidFill>
                  <a:srgbClr val="8B949E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一旦情緒被觸發，攻擊者引導你完成關鍵操作——這是整個攻擊的轉捩點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1143000" y="2927476"/>
            <a:ext cx="5156218" cy="5175344"/>
          </a:xfrm>
          <a:prstGeom prst="roundRect">
            <a:avLst>
              <a:gd name="adj" fmla="val 6613"/>
            </a:avLst>
          </a:prstGeom>
          <a:solidFill>
            <a:schemeClr val="bg2"/>
          </a:solidFill>
          <a:ln w="8659">
            <a:solidFill>
              <a:srgbClr val="EF233C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zh-TW" altLang="en-US" sz="2400"/>
          </a:p>
        </p:txBody>
      </p:sp>
      <p:sp>
        <p:nvSpPr>
          <p:cNvPr id="6" name="Text 4"/>
          <p:cNvSpPr/>
          <p:nvPr/>
        </p:nvSpPr>
        <p:spPr>
          <a:xfrm>
            <a:off x="1494505" y="3278981"/>
            <a:ext cx="4586804" cy="960684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EF233C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點擊釣魚連結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1494505" y="4399014"/>
            <a:ext cx="4586804" cy="2550481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2800" dirty="0">
                <a:solidFill>
                  <a:srgbClr val="8B949E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看起來像官方的連結，實際上導向假網站。一旦進入假登入頁面並輸入帳密，攻擊者立即取得帳號。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6565891" y="2927476"/>
            <a:ext cx="5156218" cy="5175344"/>
          </a:xfrm>
          <a:prstGeom prst="roundRect">
            <a:avLst>
              <a:gd name="adj" fmla="val 6613"/>
            </a:avLst>
          </a:prstGeom>
          <a:solidFill>
            <a:schemeClr val="bg2"/>
          </a:solidFill>
          <a:ln w="8659">
            <a:solidFill>
              <a:srgbClr val="FFD166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zh-TW" altLang="en-US" sz="2400"/>
          </a:p>
        </p:txBody>
      </p:sp>
      <p:sp>
        <p:nvSpPr>
          <p:cNvPr id="9" name="Text 7"/>
          <p:cNvSpPr/>
          <p:nvPr/>
        </p:nvSpPr>
        <p:spPr>
          <a:xfrm>
            <a:off x="6917396" y="3278981"/>
            <a:ext cx="4586804" cy="960684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070C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掃描惡意 QR Code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10" name="Text 8"/>
          <p:cNvSpPr/>
          <p:nvPr/>
        </p:nvSpPr>
        <p:spPr>
          <a:xfrm>
            <a:off x="6917396" y="4399014"/>
            <a:ext cx="4586804" cy="2550481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2800" dirty="0">
                <a:solidFill>
                  <a:srgbClr val="8B949E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QR Code 看起來無害，但可繞過某些安全機制，直接引導你到假網站或觸發惡意程式下載。</a:t>
            </a:r>
            <a:endParaRPr lang="en-US" sz="2800" dirty="0"/>
          </a:p>
        </p:txBody>
      </p:sp>
      <p:sp>
        <p:nvSpPr>
          <p:cNvPr id="11" name="Shape 9"/>
          <p:cNvSpPr/>
          <p:nvPr/>
        </p:nvSpPr>
        <p:spPr>
          <a:xfrm>
            <a:off x="11988781" y="2927476"/>
            <a:ext cx="5156218" cy="5175344"/>
          </a:xfrm>
          <a:prstGeom prst="roundRect">
            <a:avLst>
              <a:gd name="adj" fmla="val 6613"/>
            </a:avLst>
          </a:prstGeom>
          <a:solidFill>
            <a:schemeClr val="bg2"/>
          </a:solidFill>
          <a:ln w="8659">
            <a:solidFill>
              <a:srgbClr val="EF233C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zh-TW" altLang="en-US" sz="2400"/>
          </a:p>
        </p:txBody>
      </p:sp>
      <p:sp>
        <p:nvSpPr>
          <p:cNvPr id="12" name="Text 10"/>
          <p:cNvSpPr/>
          <p:nvPr/>
        </p:nvSpPr>
        <p:spPr>
          <a:xfrm>
            <a:off x="12340286" y="3278981"/>
            <a:ext cx="4586804" cy="960684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EF233C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提供個人資訊</a:t>
            </a:r>
            <a:endParaRPr lang="en-US" sz="3600" dirty="0"/>
          </a:p>
        </p:txBody>
      </p:sp>
      <p:sp>
        <p:nvSpPr>
          <p:cNvPr id="13" name="Text 11"/>
          <p:cNvSpPr/>
          <p:nvPr/>
        </p:nvSpPr>
        <p:spPr>
          <a:xfrm>
            <a:off x="12340286" y="4399014"/>
            <a:ext cx="4586804" cy="3475554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2800" dirty="0">
                <a:solidFill>
                  <a:srgbClr val="8B949E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「請填寫您的資料以驗證身份」——攻擊者透過假表單蒐集姓名、身分證號、信用卡等敏感資訊。</a:t>
            </a:r>
            <a:endParaRPr lang="en-US" sz="2800" dirty="0"/>
          </a:p>
        </p:txBody>
      </p:sp>
      <p:sp>
        <p:nvSpPr>
          <p:cNvPr id="14" name="Shape 12"/>
          <p:cNvSpPr/>
          <p:nvPr/>
        </p:nvSpPr>
        <p:spPr>
          <a:xfrm>
            <a:off x="0" y="10229903"/>
            <a:ext cx="18287999" cy="57096"/>
          </a:xfrm>
          <a:prstGeom prst="rect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571500"/>
            <a:ext cx="16482060" cy="393123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kern="0" spc="375" dirty="0">
                <a:solidFill>
                  <a:schemeClr val="accent1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STEP 4 — DO NOT</a:t>
            </a:r>
            <a:endParaRPr lang="en-US" sz="1950" dirty="0">
              <a:solidFill>
                <a:schemeClr val="accent1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1136306" y="1225286"/>
            <a:ext cx="16482060" cy="708638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4800" b="1" dirty="0">
                <a:solidFill>
                  <a:schemeClr val="accent1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收到可疑訊息時，絕對不要做的事</a:t>
            </a:r>
            <a:endParaRPr lang="en-US" sz="4800" dirty="0">
              <a:solidFill>
                <a:schemeClr val="accent1"/>
              </a:solidFill>
            </a:endParaRPr>
          </a:p>
        </p:txBody>
      </p:sp>
      <p:sp>
        <p:nvSpPr>
          <p:cNvPr id="4" name="Shape 2"/>
          <p:cNvSpPr/>
          <p:nvPr/>
        </p:nvSpPr>
        <p:spPr>
          <a:xfrm>
            <a:off x="2079434" y="3160934"/>
            <a:ext cx="112988" cy="95250"/>
          </a:xfrm>
          <a:prstGeom prst="ellipse">
            <a:avLst/>
          </a:prstGeom>
          <a:solidFill>
            <a:srgbClr val="EF233C"/>
          </a:solidFill>
        </p:spPr>
        <p:txBody>
          <a:bodyPr/>
          <a:lstStyle/>
          <a:p>
            <a:endParaRPr lang="zh-TW" altLang="en-US" sz="2400">
              <a:solidFill>
                <a:schemeClr val="accent1"/>
              </a:solidFill>
            </a:endParaRPr>
          </a:p>
        </p:txBody>
      </p:sp>
      <p:sp>
        <p:nvSpPr>
          <p:cNvPr id="5" name="Text 3"/>
          <p:cNvSpPr/>
          <p:nvPr/>
        </p:nvSpPr>
        <p:spPr>
          <a:xfrm>
            <a:off x="2346106" y="2881945"/>
            <a:ext cx="5758972" cy="466725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800" b="1" dirty="0">
                <a:solidFill>
                  <a:schemeClr val="accent1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不要點擊訊息或郵件中的連結</a:t>
            </a:r>
            <a:endParaRPr lang="en-US" sz="2800" dirty="0">
              <a:solidFill>
                <a:schemeClr val="accent1"/>
              </a:solidFill>
            </a:endParaRPr>
          </a:p>
        </p:txBody>
      </p:sp>
      <p:sp>
        <p:nvSpPr>
          <p:cNvPr id="6" name="Text 4"/>
          <p:cNvSpPr/>
          <p:nvPr/>
        </p:nvSpPr>
        <p:spPr>
          <a:xfrm>
            <a:off x="7772472" y="2881945"/>
            <a:ext cx="7999622" cy="51440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800" dirty="0">
                <a:solidFill>
                  <a:schemeClr val="accent1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——即使看起來正常，也要自己手動輸入官方網址</a:t>
            </a:r>
            <a:endParaRPr lang="en-US" sz="2800" dirty="0">
              <a:solidFill>
                <a:schemeClr val="accent1"/>
              </a:solidFill>
            </a:endParaRPr>
          </a:p>
        </p:txBody>
      </p:sp>
      <p:sp>
        <p:nvSpPr>
          <p:cNvPr id="7" name="Shape 5"/>
          <p:cNvSpPr/>
          <p:nvPr/>
        </p:nvSpPr>
        <p:spPr>
          <a:xfrm>
            <a:off x="2079434" y="3799001"/>
            <a:ext cx="112988" cy="95250"/>
          </a:xfrm>
          <a:prstGeom prst="ellipse">
            <a:avLst/>
          </a:prstGeom>
          <a:solidFill>
            <a:srgbClr val="EF233C"/>
          </a:solidFill>
        </p:spPr>
        <p:txBody>
          <a:bodyPr/>
          <a:lstStyle/>
          <a:p>
            <a:endParaRPr lang="zh-TW" altLang="en-US" sz="2400">
              <a:solidFill>
                <a:schemeClr val="accent1"/>
              </a:solidFill>
            </a:endParaRPr>
          </a:p>
        </p:txBody>
      </p:sp>
      <p:sp>
        <p:nvSpPr>
          <p:cNvPr id="8" name="Text 6"/>
          <p:cNvSpPr/>
          <p:nvPr/>
        </p:nvSpPr>
        <p:spPr>
          <a:xfrm>
            <a:off x="2346106" y="3520012"/>
            <a:ext cx="5197485" cy="514403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800" b="1" dirty="0">
                <a:solidFill>
                  <a:schemeClr val="accent1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不要掃描來路不明的 QR Code</a:t>
            </a:r>
            <a:endParaRPr lang="en-US" sz="2800" dirty="0">
              <a:solidFill>
                <a:schemeClr val="accent1"/>
              </a:solidFill>
            </a:endParaRPr>
          </a:p>
        </p:txBody>
      </p:sp>
      <p:sp>
        <p:nvSpPr>
          <p:cNvPr id="9" name="Text 7"/>
          <p:cNvSpPr/>
          <p:nvPr/>
        </p:nvSpPr>
        <p:spPr>
          <a:xfrm>
            <a:off x="7890586" y="3520012"/>
            <a:ext cx="6431341" cy="611899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800" dirty="0">
                <a:solidFill>
                  <a:schemeClr val="accent1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——無法從外觀判斷 QR Code 指向哪裡</a:t>
            </a:r>
            <a:endParaRPr lang="en-US" sz="2800" dirty="0">
              <a:solidFill>
                <a:schemeClr val="accent1"/>
              </a:solidFill>
            </a:endParaRPr>
          </a:p>
        </p:txBody>
      </p:sp>
      <p:sp>
        <p:nvSpPr>
          <p:cNvPr id="10" name="Shape 8"/>
          <p:cNvSpPr/>
          <p:nvPr/>
        </p:nvSpPr>
        <p:spPr>
          <a:xfrm>
            <a:off x="2079434" y="4437067"/>
            <a:ext cx="112988" cy="95250"/>
          </a:xfrm>
          <a:prstGeom prst="ellipse">
            <a:avLst/>
          </a:prstGeom>
          <a:solidFill>
            <a:srgbClr val="EF233C"/>
          </a:solidFill>
        </p:spPr>
        <p:txBody>
          <a:bodyPr/>
          <a:lstStyle/>
          <a:p>
            <a:endParaRPr lang="zh-TW" altLang="en-US" sz="2400">
              <a:solidFill>
                <a:schemeClr val="accent1"/>
              </a:solidFill>
            </a:endParaRPr>
          </a:p>
        </p:txBody>
      </p:sp>
      <p:sp>
        <p:nvSpPr>
          <p:cNvPr id="11" name="Text 9"/>
          <p:cNvSpPr/>
          <p:nvPr/>
        </p:nvSpPr>
        <p:spPr>
          <a:xfrm>
            <a:off x="2346106" y="4158078"/>
            <a:ext cx="4853937" cy="514402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800" b="1" dirty="0">
                <a:solidFill>
                  <a:schemeClr val="accent1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不要在不確定的頁面輸入帳密</a:t>
            </a:r>
            <a:endParaRPr lang="en-US" sz="2800" dirty="0">
              <a:solidFill>
                <a:schemeClr val="accent1"/>
              </a:solidFill>
            </a:endParaRPr>
          </a:p>
        </p:txBody>
      </p:sp>
      <p:sp>
        <p:nvSpPr>
          <p:cNvPr id="12" name="Text 10"/>
          <p:cNvSpPr/>
          <p:nvPr/>
        </p:nvSpPr>
        <p:spPr>
          <a:xfrm>
            <a:off x="7772471" y="4158078"/>
            <a:ext cx="6029109" cy="51440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800" dirty="0">
                <a:solidFill>
                  <a:schemeClr val="accent1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——先確認網址，再輸入任何資訊</a:t>
            </a:r>
            <a:endParaRPr lang="en-US" sz="2800" dirty="0">
              <a:solidFill>
                <a:schemeClr val="accent1"/>
              </a:solidFill>
            </a:endParaRPr>
          </a:p>
        </p:txBody>
      </p:sp>
      <p:sp>
        <p:nvSpPr>
          <p:cNvPr id="13" name="Shape 11"/>
          <p:cNvSpPr/>
          <p:nvPr/>
        </p:nvSpPr>
        <p:spPr>
          <a:xfrm>
            <a:off x="2079434" y="5075134"/>
            <a:ext cx="112988" cy="95250"/>
          </a:xfrm>
          <a:prstGeom prst="ellipse">
            <a:avLst/>
          </a:prstGeom>
          <a:solidFill>
            <a:srgbClr val="EF233C"/>
          </a:solidFill>
        </p:spPr>
        <p:txBody>
          <a:bodyPr/>
          <a:lstStyle/>
          <a:p>
            <a:endParaRPr lang="zh-TW" altLang="en-US" sz="2400">
              <a:solidFill>
                <a:schemeClr val="accent1"/>
              </a:solidFill>
            </a:endParaRPr>
          </a:p>
        </p:txBody>
      </p:sp>
      <p:sp>
        <p:nvSpPr>
          <p:cNvPr id="14" name="Text 12"/>
          <p:cNvSpPr/>
          <p:nvPr/>
        </p:nvSpPr>
        <p:spPr>
          <a:xfrm>
            <a:off x="2346105" y="4796145"/>
            <a:ext cx="3552378" cy="453737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800" b="1" dirty="0">
                <a:solidFill>
                  <a:schemeClr val="accent1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不要下載不明附件</a:t>
            </a:r>
            <a:endParaRPr lang="en-US" sz="2800" dirty="0">
              <a:solidFill>
                <a:schemeClr val="accent1"/>
              </a:solidFill>
            </a:endParaRPr>
          </a:p>
        </p:txBody>
      </p:sp>
      <p:sp>
        <p:nvSpPr>
          <p:cNvPr id="15" name="Text 13"/>
          <p:cNvSpPr/>
          <p:nvPr/>
        </p:nvSpPr>
        <p:spPr>
          <a:xfrm>
            <a:off x="6343722" y="4796145"/>
            <a:ext cx="7127354" cy="501414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800" dirty="0">
                <a:solidFill>
                  <a:schemeClr val="accent1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——可能包含惡意程式，感染你的裝置</a:t>
            </a:r>
            <a:endParaRPr lang="en-US" sz="2800" dirty="0">
              <a:solidFill>
                <a:schemeClr val="accent1"/>
              </a:solidFill>
            </a:endParaRPr>
          </a:p>
        </p:txBody>
      </p:sp>
      <p:sp>
        <p:nvSpPr>
          <p:cNvPr id="16" name="Shape 14"/>
          <p:cNvSpPr/>
          <p:nvPr/>
        </p:nvSpPr>
        <p:spPr>
          <a:xfrm>
            <a:off x="2079434" y="5713201"/>
            <a:ext cx="112988" cy="95250"/>
          </a:xfrm>
          <a:prstGeom prst="ellipse">
            <a:avLst/>
          </a:prstGeom>
          <a:solidFill>
            <a:srgbClr val="EF233C"/>
          </a:solidFill>
        </p:spPr>
        <p:txBody>
          <a:bodyPr/>
          <a:lstStyle/>
          <a:p>
            <a:endParaRPr lang="zh-TW" altLang="en-US" sz="2400">
              <a:solidFill>
                <a:schemeClr val="accent1"/>
              </a:solidFill>
            </a:endParaRPr>
          </a:p>
        </p:txBody>
      </p:sp>
      <p:sp>
        <p:nvSpPr>
          <p:cNvPr id="17" name="Text 15"/>
          <p:cNvSpPr/>
          <p:nvPr/>
        </p:nvSpPr>
        <p:spPr>
          <a:xfrm>
            <a:off x="2346105" y="5434212"/>
            <a:ext cx="4425743" cy="466725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800" b="1" dirty="0">
                <a:solidFill>
                  <a:schemeClr val="accent1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不要在情緒激動時做決定</a:t>
            </a:r>
            <a:endParaRPr lang="en-US" sz="2800" dirty="0">
              <a:solidFill>
                <a:schemeClr val="accent1"/>
              </a:solidFill>
            </a:endParaRPr>
          </a:p>
        </p:txBody>
      </p:sp>
      <p:sp>
        <p:nvSpPr>
          <p:cNvPr id="18" name="Text 16"/>
          <p:cNvSpPr/>
          <p:nvPr/>
        </p:nvSpPr>
        <p:spPr>
          <a:xfrm>
            <a:off x="7200972" y="5434211"/>
            <a:ext cx="5170400" cy="695245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800" dirty="0">
                <a:solidFill>
                  <a:schemeClr val="accent1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——先讓自己冷靜，再查證</a:t>
            </a:r>
            <a:endParaRPr lang="en-US" sz="2800" dirty="0">
              <a:solidFill>
                <a:schemeClr val="accent1"/>
              </a:solidFill>
            </a:endParaRPr>
          </a:p>
        </p:txBody>
      </p:sp>
      <p:sp>
        <p:nvSpPr>
          <p:cNvPr id="19" name="Shape 17"/>
          <p:cNvSpPr/>
          <p:nvPr/>
        </p:nvSpPr>
        <p:spPr>
          <a:xfrm>
            <a:off x="1143000" y="7554431"/>
            <a:ext cx="16002000" cy="870509"/>
          </a:xfrm>
          <a:prstGeom prst="roundRect">
            <a:avLst>
              <a:gd name="adj" fmla="val 13130"/>
            </a:avLst>
          </a:prstGeom>
          <a:solidFill>
            <a:srgbClr val="00B4D8">
              <a:alpha val="8000"/>
            </a:srgbClr>
          </a:solidFill>
          <a:ln w="8659">
            <a:solidFill>
              <a:srgbClr val="00B4D8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zh-TW" altLang="en-US">
              <a:solidFill>
                <a:schemeClr val="accent1"/>
              </a:solidFill>
            </a:endParaRPr>
          </a:p>
        </p:txBody>
      </p:sp>
      <p:sp>
        <p:nvSpPr>
          <p:cNvPr id="20" name="Text 18"/>
          <p:cNvSpPr/>
          <p:nvPr/>
        </p:nvSpPr>
        <p:spPr>
          <a:xfrm>
            <a:off x="1456459" y="7647219"/>
            <a:ext cx="15855142" cy="708638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2800" b="1" dirty="0">
                <a:solidFill>
                  <a:schemeClr val="accent1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合法機構不會要求你「立即」透過訊息中的連結登入或提供密碼。</a:t>
            </a:r>
            <a:endParaRPr lang="en-US" sz="2800" b="1" dirty="0">
              <a:solidFill>
                <a:schemeClr val="accent1"/>
              </a:solidFill>
            </a:endParaRPr>
          </a:p>
        </p:txBody>
      </p:sp>
      <p:sp>
        <p:nvSpPr>
          <p:cNvPr id="21" name="Shape 19"/>
          <p:cNvSpPr/>
          <p:nvPr/>
        </p:nvSpPr>
        <p:spPr>
          <a:xfrm>
            <a:off x="0" y="10229903"/>
            <a:ext cx="18287999" cy="57096"/>
          </a:xfrm>
          <a:prstGeom prst="rect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571500"/>
            <a:ext cx="16482060" cy="393123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kern="0" spc="375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STEP 5 / 6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1143000" y="1059791"/>
            <a:ext cx="16482060" cy="708638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4800" b="1" dirty="0">
                <a:solidFill>
                  <a:schemeClr val="accent5">
                    <a:lumMod val="75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攻擊者取得你的一切</a:t>
            </a:r>
            <a:endParaRPr lang="en-US" sz="48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Text 2"/>
          <p:cNvSpPr/>
          <p:nvPr/>
        </p:nvSpPr>
        <p:spPr>
          <a:xfrm>
            <a:off x="1143000" y="1828131"/>
            <a:ext cx="16482060" cy="427759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你輸入的那一刻，資料就已經在攻擊者手中了</a:t>
            </a:r>
            <a:endParaRPr lang="en-US" sz="24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Shape 3"/>
          <p:cNvSpPr/>
          <p:nvPr/>
        </p:nvSpPr>
        <p:spPr>
          <a:xfrm>
            <a:off x="1143000" y="2789850"/>
            <a:ext cx="5156218" cy="4793481"/>
          </a:xfrm>
          <a:prstGeom prst="roundRect">
            <a:avLst>
              <a:gd name="adj" fmla="val 6613"/>
            </a:avLst>
          </a:prstGeom>
          <a:solidFill>
            <a:schemeClr val="bg2"/>
          </a:solidFill>
          <a:ln w="8659">
            <a:solidFill>
              <a:srgbClr val="EF233C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zh-TW" altLang="en-US" sz="2400"/>
          </a:p>
        </p:txBody>
      </p:sp>
      <p:sp>
        <p:nvSpPr>
          <p:cNvPr id="6" name="Text 4"/>
          <p:cNvSpPr/>
          <p:nvPr/>
        </p:nvSpPr>
        <p:spPr>
          <a:xfrm>
            <a:off x="1494505" y="3141356"/>
            <a:ext cx="4586804" cy="427759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EF233C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帳號密碼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1494505" y="3930262"/>
            <a:ext cx="4586804" cy="769793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2800" dirty="0">
                <a:solidFill>
                  <a:schemeClr val="bg2">
                    <a:lumMod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可登入所有使用相同密碼的服務：Email、社群媒體、購物網站、甚至銀行帳戶。</a:t>
            </a:r>
            <a:endParaRPr lang="en-US" sz="28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8" name="Shape 6"/>
          <p:cNvSpPr/>
          <p:nvPr/>
        </p:nvSpPr>
        <p:spPr>
          <a:xfrm>
            <a:off x="6565891" y="2789850"/>
            <a:ext cx="5156218" cy="4793481"/>
          </a:xfrm>
          <a:prstGeom prst="roundRect">
            <a:avLst>
              <a:gd name="adj" fmla="val 6613"/>
            </a:avLst>
          </a:prstGeom>
          <a:solidFill>
            <a:schemeClr val="bg2"/>
          </a:solidFill>
          <a:ln w="8659">
            <a:solidFill>
              <a:srgbClr val="FFD166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zh-TW" altLang="en-US" sz="2400"/>
          </a:p>
        </p:txBody>
      </p:sp>
      <p:sp>
        <p:nvSpPr>
          <p:cNvPr id="9" name="Text 7"/>
          <p:cNvSpPr/>
          <p:nvPr/>
        </p:nvSpPr>
        <p:spPr>
          <a:xfrm>
            <a:off x="6917396" y="3141356"/>
            <a:ext cx="4586804" cy="427759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3600" b="1" dirty="0">
                <a:solidFill>
                  <a:schemeClr val="accent5">
                    <a:lumMod val="75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金融資料</a:t>
            </a:r>
            <a:endParaRPr lang="en-US" sz="36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0" name="Text 8"/>
          <p:cNvSpPr/>
          <p:nvPr/>
        </p:nvSpPr>
        <p:spPr>
          <a:xfrm>
            <a:off x="6917396" y="3930262"/>
            <a:ext cx="4586804" cy="769793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2800" dirty="0">
                <a:solidFill>
                  <a:schemeClr val="bg2">
                    <a:lumMod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信用卡號碼、CVV、銀行帳戶資訊，可直接用於消費或轉帳，造成立即的財務損失。</a:t>
            </a:r>
            <a:endParaRPr lang="en-US" sz="28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1" name="Shape 9"/>
          <p:cNvSpPr/>
          <p:nvPr/>
        </p:nvSpPr>
        <p:spPr>
          <a:xfrm>
            <a:off x="11988781" y="2789850"/>
            <a:ext cx="5156218" cy="4793481"/>
          </a:xfrm>
          <a:prstGeom prst="roundRect">
            <a:avLst>
              <a:gd name="adj" fmla="val 6613"/>
            </a:avLst>
          </a:prstGeom>
          <a:solidFill>
            <a:schemeClr val="bg2"/>
          </a:solidFill>
          <a:ln w="8659">
            <a:solidFill>
              <a:srgbClr val="EF233C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zh-TW" altLang="en-US" sz="2400"/>
          </a:p>
        </p:txBody>
      </p:sp>
      <p:sp>
        <p:nvSpPr>
          <p:cNvPr id="12" name="Text 10"/>
          <p:cNvSpPr/>
          <p:nvPr/>
        </p:nvSpPr>
        <p:spPr>
          <a:xfrm>
            <a:off x="12340286" y="3141356"/>
            <a:ext cx="4586804" cy="427759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EF233C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個人身分資料</a:t>
            </a:r>
            <a:endParaRPr lang="en-US" sz="3600" dirty="0"/>
          </a:p>
        </p:txBody>
      </p:sp>
      <p:sp>
        <p:nvSpPr>
          <p:cNvPr id="13" name="Text 11"/>
          <p:cNvSpPr/>
          <p:nvPr/>
        </p:nvSpPr>
        <p:spPr>
          <a:xfrm>
            <a:off x="12340286" y="3930261"/>
            <a:ext cx="4586804" cy="1498294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2800" dirty="0">
                <a:solidFill>
                  <a:schemeClr val="bg2">
                    <a:lumMod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身分證號、地址、電話可用於開設帳號、申辦貸款、進行其他詐騙，傷害可能延伸數年。</a:t>
            </a:r>
            <a:endParaRPr lang="en-US" sz="28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4" name="Shape 12"/>
          <p:cNvSpPr/>
          <p:nvPr/>
        </p:nvSpPr>
        <p:spPr>
          <a:xfrm>
            <a:off x="0" y="10229903"/>
            <a:ext cx="18287999" cy="57096"/>
          </a:xfrm>
          <a:prstGeom prst="rect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571500"/>
            <a:ext cx="16482060" cy="393123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kern="0" spc="375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STEP 5 — DATA FLOW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1143000" y="1244717"/>
            <a:ext cx="16482060" cy="708638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4800" b="1" dirty="0">
                <a:solidFill>
                  <a:schemeClr val="accent5">
                    <a:lumMod val="75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你的資料被竊取後，會發生什麼？</a:t>
            </a:r>
            <a:endParaRPr lang="en-US" sz="48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Shape 2"/>
          <p:cNvSpPr/>
          <p:nvPr/>
        </p:nvSpPr>
        <p:spPr>
          <a:xfrm>
            <a:off x="1143000" y="2428046"/>
            <a:ext cx="7848654" cy="4856143"/>
          </a:xfrm>
          <a:prstGeom prst="roundRect">
            <a:avLst>
              <a:gd name="adj" fmla="val 4883"/>
            </a:avLst>
          </a:prstGeom>
          <a:solidFill>
            <a:schemeClr val="bg2"/>
          </a:solidFill>
          <a:ln w="8659">
            <a:solidFill>
              <a:srgbClr val="EF233C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5" name="Text 3"/>
          <p:cNvSpPr/>
          <p:nvPr/>
        </p:nvSpPr>
        <p:spPr>
          <a:xfrm>
            <a:off x="1494505" y="2779551"/>
            <a:ext cx="7360013" cy="427759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EF233C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直接攻擊</a:t>
            </a:r>
            <a:endParaRPr lang="en-US" sz="3600" dirty="0"/>
          </a:p>
        </p:txBody>
      </p:sp>
      <p:sp>
        <p:nvSpPr>
          <p:cNvPr id="6" name="Shape 4"/>
          <p:cNvSpPr/>
          <p:nvPr/>
        </p:nvSpPr>
        <p:spPr>
          <a:xfrm>
            <a:off x="2034332" y="4196042"/>
            <a:ext cx="95250" cy="95250"/>
          </a:xfrm>
          <a:prstGeom prst="ellipse">
            <a:avLst/>
          </a:prstGeom>
          <a:solidFill>
            <a:srgbClr val="EF233C"/>
          </a:solidFill>
        </p:spPr>
        <p:txBody>
          <a:bodyPr/>
          <a:lstStyle/>
          <a:p>
            <a:endParaRPr lang="zh-TW" altLang="en-US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7" name="Text 5"/>
          <p:cNvSpPr/>
          <p:nvPr/>
        </p:nvSpPr>
        <p:spPr>
          <a:xfrm>
            <a:off x="2301006" y="3927077"/>
            <a:ext cx="5465887" cy="45373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800" dirty="0">
                <a:solidFill>
                  <a:schemeClr val="bg2">
                    <a:lumMod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立即登入你的帳號，修改密碼</a:t>
            </a:r>
            <a:endParaRPr lang="en-US" sz="28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8" name="Shape 6"/>
          <p:cNvSpPr/>
          <p:nvPr/>
        </p:nvSpPr>
        <p:spPr>
          <a:xfrm>
            <a:off x="2034332" y="4834109"/>
            <a:ext cx="95250" cy="95250"/>
          </a:xfrm>
          <a:prstGeom prst="ellipse">
            <a:avLst/>
          </a:prstGeom>
          <a:solidFill>
            <a:srgbClr val="EF233C"/>
          </a:solidFill>
        </p:spPr>
        <p:txBody>
          <a:bodyPr/>
          <a:lstStyle/>
          <a:p>
            <a:endParaRPr lang="zh-TW" altLang="en-US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9" name="Text 7"/>
          <p:cNvSpPr/>
          <p:nvPr/>
        </p:nvSpPr>
        <p:spPr>
          <a:xfrm>
            <a:off x="2301005" y="4565144"/>
            <a:ext cx="4624981" cy="453736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800" dirty="0">
                <a:solidFill>
                  <a:schemeClr val="bg2">
                    <a:lumMod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清空或盜用你的網路銀行</a:t>
            </a:r>
            <a:endParaRPr lang="en-US" sz="28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0" name="Shape 8"/>
          <p:cNvSpPr/>
          <p:nvPr/>
        </p:nvSpPr>
        <p:spPr>
          <a:xfrm>
            <a:off x="2034332" y="5472175"/>
            <a:ext cx="95250" cy="95250"/>
          </a:xfrm>
          <a:prstGeom prst="ellipse">
            <a:avLst/>
          </a:prstGeom>
          <a:solidFill>
            <a:srgbClr val="EF233C"/>
          </a:solidFill>
        </p:spPr>
        <p:txBody>
          <a:bodyPr/>
          <a:lstStyle/>
          <a:p>
            <a:endParaRPr lang="zh-TW" altLang="en-US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1" name="Text 9"/>
          <p:cNvSpPr/>
          <p:nvPr/>
        </p:nvSpPr>
        <p:spPr>
          <a:xfrm>
            <a:off x="2301005" y="5203210"/>
            <a:ext cx="5045433" cy="45373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800" dirty="0">
                <a:solidFill>
                  <a:schemeClr val="bg2">
                    <a:lumMod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以你的名義發送詐騙給朋友</a:t>
            </a:r>
            <a:endParaRPr lang="en-US" sz="28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2" name="Shape 10"/>
          <p:cNvSpPr/>
          <p:nvPr/>
        </p:nvSpPr>
        <p:spPr>
          <a:xfrm>
            <a:off x="9296345" y="2428046"/>
            <a:ext cx="7848654" cy="4856143"/>
          </a:xfrm>
          <a:prstGeom prst="roundRect">
            <a:avLst>
              <a:gd name="adj" fmla="val 4883"/>
            </a:avLst>
          </a:prstGeom>
          <a:solidFill>
            <a:schemeClr val="bg2"/>
          </a:solidFill>
          <a:ln w="8659">
            <a:solidFill>
              <a:srgbClr val="FFD166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3" name="Text 11"/>
          <p:cNvSpPr/>
          <p:nvPr/>
        </p:nvSpPr>
        <p:spPr>
          <a:xfrm>
            <a:off x="9647851" y="2779551"/>
            <a:ext cx="7360013" cy="427759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070C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轉售資料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14" name="Shape 12"/>
          <p:cNvSpPr/>
          <p:nvPr/>
        </p:nvSpPr>
        <p:spPr>
          <a:xfrm>
            <a:off x="10187678" y="4022327"/>
            <a:ext cx="136069" cy="95250"/>
          </a:xfrm>
          <a:prstGeom prst="ellipse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 sz="240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5" name="Text 13"/>
          <p:cNvSpPr/>
          <p:nvPr/>
        </p:nvSpPr>
        <p:spPr>
          <a:xfrm>
            <a:off x="10454352" y="3722443"/>
            <a:ext cx="4624981" cy="45373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800" dirty="0">
                <a:solidFill>
                  <a:schemeClr val="bg2">
                    <a:lumMod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個資在暗網以數美元出售</a:t>
            </a:r>
            <a:endParaRPr lang="en-US" sz="28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6" name="Shape 14"/>
          <p:cNvSpPr/>
          <p:nvPr/>
        </p:nvSpPr>
        <p:spPr>
          <a:xfrm>
            <a:off x="10187678" y="4660394"/>
            <a:ext cx="136069" cy="95250"/>
          </a:xfrm>
          <a:prstGeom prst="ellipse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 sz="240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7" name="Text 15"/>
          <p:cNvSpPr/>
          <p:nvPr/>
        </p:nvSpPr>
        <p:spPr>
          <a:xfrm>
            <a:off x="10454353" y="4360510"/>
            <a:ext cx="5045432" cy="453736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800" dirty="0">
                <a:solidFill>
                  <a:schemeClr val="bg2">
                    <a:lumMod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被其他詐騙集團購買再利用</a:t>
            </a:r>
            <a:endParaRPr lang="en-US" sz="28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8" name="Shape 16"/>
          <p:cNvSpPr/>
          <p:nvPr/>
        </p:nvSpPr>
        <p:spPr>
          <a:xfrm>
            <a:off x="10187678" y="5298460"/>
            <a:ext cx="136069" cy="95250"/>
          </a:xfrm>
          <a:prstGeom prst="ellipse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 sz="240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9" name="Text 17"/>
          <p:cNvSpPr/>
          <p:nvPr/>
        </p:nvSpPr>
        <p:spPr>
          <a:xfrm>
            <a:off x="10454352" y="4998576"/>
            <a:ext cx="4624981" cy="45373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800" dirty="0">
                <a:solidFill>
                  <a:schemeClr val="bg2">
                    <a:lumMod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用於更精準的第二次攻擊</a:t>
            </a:r>
            <a:endParaRPr lang="en-US" sz="28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0" name="Shape 18"/>
          <p:cNvSpPr/>
          <p:nvPr/>
        </p:nvSpPr>
        <p:spPr>
          <a:xfrm>
            <a:off x="1143000" y="7616735"/>
            <a:ext cx="16002000" cy="870509"/>
          </a:xfrm>
          <a:prstGeom prst="roundRect">
            <a:avLst>
              <a:gd name="adj" fmla="val 13130"/>
            </a:avLst>
          </a:prstGeom>
          <a:solidFill>
            <a:srgbClr val="EF233C">
              <a:alpha val="10000"/>
            </a:srgbClr>
          </a:solidFill>
          <a:ln w="8659">
            <a:solidFill>
              <a:srgbClr val="EF233C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21" name="Text 19"/>
          <p:cNvSpPr/>
          <p:nvPr/>
        </p:nvSpPr>
        <p:spPr>
          <a:xfrm>
            <a:off x="1456459" y="7697670"/>
            <a:ext cx="15855142" cy="708638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2800" b="1" dirty="0">
                <a:solidFill>
                  <a:srgbClr val="C0000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一旦個資外洩，無法「收回」——你能做的只有盡快限制損害。因此事前預防遠比事後補救重要。</a:t>
            </a:r>
            <a:endParaRPr lang="en-US" sz="2800" b="1" dirty="0">
              <a:solidFill>
                <a:srgbClr val="C00000"/>
              </a:solidFill>
            </a:endParaRPr>
          </a:p>
        </p:txBody>
      </p:sp>
      <p:sp>
        <p:nvSpPr>
          <p:cNvPr id="22" name="Shape 20"/>
          <p:cNvSpPr/>
          <p:nvPr/>
        </p:nvSpPr>
        <p:spPr>
          <a:xfrm>
            <a:off x="0" y="10229903"/>
            <a:ext cx="18287999" cy="57096"/>
          </a:xfrm>
          <a:prstGeom prst="rect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571500"/>
            <a:ext cx="16482060" cy="393123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kern="0" spc="375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STEP 6 / 6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1143000" y="1059791"/>
            <a:ext cx="16482060" cy="708638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4800" b="1" dirty="0">
                <a:solidFill>
                  <a:srgbClr val="0070C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連鎖擴散——你成為新的武器</a:t>
            </a:r>
            <a:endParaRPr lang="en-US" sz="4800" dirty="0">
              <a:solidFill>
                <a:srgbClr val="0070C0"/>
              </a:solidFill>
            </a:endParaRPr>
          </a:p>
        </p:txBody>
      </p:sp>
      <p:sp>
        <p:nvSpPr>
          <p:cNvPr id="4" name="Text 2"/>
          <p:cNvSpPr/>
          <p:nvPr/>
        </p:nvSpPr>
        <p:spPr>
          <a:xfrm>
            <a:off x="1143000" y="2095500"/>
            <a:ext cx="16482060" cy="427759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帳號被盜後，危害才真正開始——你的社交網路成為詐騙的下一個目標</a:t>
            </a:r>
            <a:endParaRPr lang="en-US" sz="24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Shape 3"/>
          <p:cNvSpPr/>
          <p:nvPr/>
        </p:nvSpPr>
        <p:spPr>
          <a:xfrm>
            <a:off x="1143000" y="2789850"/>
            <a:ext cx="5156218" cy="5401649"/>
          </a:xfrm>
          <a:prstGeom prst="roundRect">
            <a:avLst>
              <a:gd name="adj" fmla="val 6613"/>
            </a:avLst>
          </a:prstGeom>
          <a:solidFill>
            <a:schemeClr val="bg2"/>
          </a:solidFill>
          <a:ln w="8659">
            <a:solidFill>
              <a:srgbClr val="EF233C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6" name="Text 4"/>
          <p:cNvSpPr/>
          <p:nvPr/>
        </p:nvSpPr>
        <p:spPr>
          <a:xfrm>
            <a:off x="1494504" y="3141356"/>
            <a:ext cx="4804713" cy="427759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EF233C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用你的身份騙你的朋友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1494505" y="4369729"/>
            <a:ext cx="4586804" cy="1135640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2800" dirty="0">
                <a:solidFill>
                  <a:srgbClr val="8B949E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以你的 LINE、Facebook 帳號聯繫你的朋友和家人，請求借錢或點擊連結。因為「是你傳的」所以更可信。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6565891" y="2789850"/>
            <a:ext cx="5156218" cy="5401649"/>
          </a:xfrm>
          <a:prstGeom prst="roundRect">
            <a:avLst>
              <a:gd name="adj" fmla="val 6613"/>
            </a:avLst>
          </a:prstGeom>
          <a:solidFill>
            <a:schemeClr val="bg2"/>
          </a:solidFill>
          <a:ln w="8659">
            <a:solidFill>
              <a:srgbClr val="FFD166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9" name="Text 7"/>
          <p:cNvSpPr/>
          <p:nvPr/>
        </p:nvSpPr>
        <p:spPr>
          <a:xfrm>
            <a:off x="6917396" y="3141356"/>
            <a:ext cx="4586804" cy="427759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3600" b="1" dirty="0">
                <a:solidFill>
                  <a:schemeClr val="accent5">
                    <a:lumMod val="75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形成詐騙連鎖反應</a:t>
            </a:r>
            <a:endParaRPr lang="en-US" sz="36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0" name="Text 8"/>
          <p:cNvSpPr/>
          <p:nvPr/>
        </p:nvSpPr>
        <p:spPr>
          <a:xfrm>
            <a:off x="6917396" y="4369729"/>
            <a:ext cx="4586804" cy="1135640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2800" dirty="0">
                <a:solidFill>
                  <a:srgbClr val="8B949E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每個被盜的帳號成為新的攻擊起點，受害者的社交網路持續擴散，一人受害可能連帶十幾人。</a:t>
            </a:r>
            <a:endParaRPr lang="en-US" sz="2800" dirty="0"/>
          </a:p>
        </p:txBody>
      </p:sp>
      <p:sp>
        <p:nvSpPr>
          <p:cNvPr id="11" name="Shape 9"/>
          <p:cNvSpPr/>
          <p:nvPr/>
        </p:nvSpPr>
        <p:spPr>
          <a:xfrm>
            <a:off x="11988781" y="2789850"/>
            <a:ext cx="5156218" cy="5401649"/>
          </a:xfrm>
          <a:prstGeom prst="roundRect">
            <a:avLst>
              <a:gd name="adj" fmla="val 6613"/>
            </a:avLst>
          </a:prstGeom>
          <a:solidFill>
            <a:schemeClr val="bg2"/>
          </a:solidFill>
          <a:ln w="8659">
            <a:solidFill>
              <a:srgbClr val="EF233C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2" name="Text 10"/>
          <p:cNvSpPr/>
          <p:nvPr/>
        </p:nvSpPr>
        <p:spPr>
          <a:xfrm>
            <a:off x="12340286" y="3141356"/>
            <a:ext cx="4586804" cy="427759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EF233C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你的信譽成為武器</a:t>
            </a:r>
            <a:endParaRPr lang="en-US" sz="3600" dirty="0"/>
          </a:p>
        </p:txBody>
      </p:sp>
      <p:sp>
        <p:nvSpPr>
          <p:cNvPr id="13" name="Text 11"/>
          <p:cNvSpPr/>
          <p:nvPr/>
        </p:nvSpPr>
        <p:spPr>
          <a:xfrm>
            <a:off x="12340286" y="4369729"/>
            <a:ext cx="4586804" cy="1449044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2800" dirty="0">
                <a:solidFill>
                  <a:srgbClr val="8B949E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攻擊者利用你長年建立的信任關係。你的名字就是讓別人相信的最強背書。</a:t>
            </a:r>
            <a:endParaRPr lang="en-US" sz="2800" dirty="0"/>
          </a:p>
        </p:txBody>
      </p:sp>
      <p:sp>
        <p:nvSpPr>
          <p:cNvPr id="14" name="Shape 12"/>
          <p:cNvSpPr/>
          <p:nvPr/>
        </p:nvSpPr>
        <p:spPr>
          <a:xfrm>
            <a:off x="0" y="10229903"/>
            <a:ext cx="18287999" cy="57096"/>
          </a:xfrm>
          <a:prstGeom prst="rect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571500"/>
            <a:ext cx="16482060" cy="393123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kern="0" spc="375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REVIEW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1231135" y="1476504"/>
            <a:ext cx="16482060" cy="708638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4800" b="1" dirty="0">
                <a:solidFill>
                  <a:schemeClr val="accent5">
                    <a:lumMod val="75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六步驟重點複習</a:t>
            </a:r>
            <a:endParaRPr lang="en-US" sz="48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Shape 2"/>
          <p:cNvSpPr/>
          <p:nvPr/>
        </p:nvSpPr>
        <p:spPr>
          <a:xfrm>
            <a:off x="2222653" y="3133468"/>
            <a:ext cx="119900" cy="95250"/>
          </a:xfrm>
          <a:prstGeom prst="ellipse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 sz="2400"/>
          </a:p>
        </p:txBody>
      </p:sp>
      <p:sp>
        <p:nvSpPr>
          <p:cNvPr id="5" name="Text 3"/>
          <p:cNvSpPr/>
          <p:nvPr/>
        </p:nvSpPr>
        <p:spPr>
          <a:xfrm>
            <a:off x="2489325" y="2900106"/>
            <a:ext cx="1290149" cy="466725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800" b="1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STEP 1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158100" y="2900105"/>
            <a:ext cx="13439293" cy="4667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800" dirty="0">
                <a:solidFill>
                  <a:schemeClr val="accent5">
                    <a:lumMod val="75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攻擊者從社群媒體蒐集你的個資，在你不知情的情況下分析你的生活</a:t>
            </a:r>
            <a:endParaRPr lang="en-US" sz="28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7" name="Shape 5"/>
          <p:cNvSpPr/>
          <p:nvPr/>
        </p:nvSpPr>
        <p:spPr>
          <a:xfrm>
            <a:off x="2222653" y="3771535"/>
            <a:ext cx="119900" cy="95250"/>
          </a:xfrm>
          <a:prstGeom prst="ellipse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 sz="2400"/>
          </a:p>
        </p:txBody>
      </p:sp>
      <p:sp>
        <p:nvSpPr>
          <p:cNvPr id="8" name="Text 6"/>
          <p:cNvSpPr/>
          <p:nvPr/>
        </p:nvSpPr>
        <p:spPr>
          <a:xfrm>
            <a:off x="2489325" y="3538173"/>
            <a:ext cx="1290149" cy="466725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800" b="1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STEP 2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4158101" y="3538173"/>
            <a:ext cx="14988346" cy="466726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800" dirty="0">
                <a:solidFill>
                  <a:schemeClr val="accent5">
                    <a:lumMod val="75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假冒你信任的人（老師、官方帳號），AI 完美模仿語氣讓你難以察覺</a:t>
            </a:r>
            <a:endParaRPr lang="en-US" sz="28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0" name="Shape 8"/>
          <p:cNvSpPr/>
          <p:nvPr/>
        </p:nvSpPr>
        <p:spPr>
          <a:xfrm>
            <a:off x="2222653" y="4409601"/>
            <a:ext cx="119900" cy="95250"/>
          </a:xfrm>
          <a:prstGeom prst="ellipse">
            <a:avLst/>
          </a:prstGeom>
          <a:solidFill>
            <a:srgbClr val="EF233C"/>
          </a:solidFill>
        </p:spPr>
        <p:txBody>
          <a:bodyPr/>
          <a:lstStyle/>
          <a:p>
            <a:endParaRPr lang="zh-TW" altLang="en-US" sz="2400"/>
          </a:p>
        </p:txBody>
      </p:sp>
      <p:sp>
        <p:nvSpPr>
          <p:cNvPr id="11" name="Text 9"/>
          <p:cNvSpPr/>
          <p:nvPr/>
        </p:nvSpPr>
        <p:spPr>
          <a:xfrm>
            <a:off x="2489325" y="4176239"/>
            <a:ext cx="1290149" cy="466725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800" b="1" dirty="0">
                <a:solidFill>
                  <a:srgbClr val="EF233C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STEP 3</a:t>
            </a:r>
            <a:endParaRPr lang="en-US" sz="2800" dirty="0"/>
          </a:p>
        </p:txBody>
      </p:sp>
      <p:sp>
        <p:nvSpPr>
          <p:cNvPr id="12" name="Text 10"/>
          <p:cNvSpPr/>
          <p:nvPr/>
        </p:nvSpPr>
        <p:spPr>
          <a:xfrm>
            <a:off x="4158100" y="4176238"/>
            <a:ext cx="13753602" cy="4667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800" dirty="0">
                <a:solidFill>
                  <a:schemeClr val="accent5">
                    <a:lumMod val="75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用急迫、恐嚇、利益觸發你的情緒，讓你的理性判斷暫時失效</a:t>
            </a:r>
            <a:endParaRPr lang="en-US" sz="28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3" name="Shape 11"/>
          <p:cNvSpPr/>
          <p:nvPr/>
        </p:nvSpPr>
        <p:spPr>
          <a:xfrm>
            <a:off x="2222653" y="5047668"/>
            <a:ext cx="119900" cy="95250"/>
          </a:xfrm>
          <a:prstGeom prst="ellipse">
            <a:avLst/>
          </a:prstGeom>
          <a:solidFill>
            <a:srgbClr val="EF233C"/>
          </a:solidFill>
        </p:spPr>
        <p:txBody>
          <a:bodyPr/>
          <a:lstStyle/>
          <a:p>
            <a:endParaRPr lang="zh-TW" altLang="en-US" sz="2400"/>
          </a:p>
        </p:txBody>
      </p:sp>
      <p:sp>
        <p:nvSpPr>
          <p:cNvPr id="14" name="Text 12"/>
          <p:cNvSpPr/>
          <p:nvPr/>
        </p:nvSpPr>
        <p:spPr>
          <a:xfrm>
            <a:off x="2489325" y="4814306"/>
            <a:ext cx="1290149" cy="466725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800" b="1" dirty="0">
                <a:solidFill>
                  <a:srgbClr val="EF233C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STEP 4</a:t>
            </a:r>
            <a:endParaRPr lang="en-US" sz="2800" dirty="0"/>
          </a:p>
        </p:txBody>
      </p:sp>
      <p:sp>
        <p:nvSpPr>
          <p:cNvPr id="15" name="Text 13"/>
          <p:cNvSpPr/>
          <p:nvPr/>
        </p:nvSpPr>
        <p:spPr>
          <a:xfrm>
            <a:off x="4158100" y="4814306"/>
            <a:ext cx="12652365" cy="466726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800" dirty="0">
                <a:solidFill>
                  <a:schemeClr val="accent5">
                    <a:lumMod val="75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引導你點連結、掃 QR Code、輸入帳密——這是攻擊的關鍵時刻</a:t>
            </a:r>
            <a:endParaRPr lang="en-US" sz="28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6" name="Shape 14"/>
          <p:cNvSpPr/>
          <p:nvPr/>
        </p:nvSpPr>
        <p:spPr>
          <a:xfrm>
            <a:off x="2222653" y="5685735"/>
            <a:ext cx="119900" cy="95250"/>
          </a:xfrm>
          <a:prstGeom prst="ellipse">
            <a:avLst/>
          </a:prstGeom>
          <a:solidFill>
            <a:srgbClr val="EF233C"/>
          </a:solidFill>
        </p:spPr>
        <p:txBody>
          <a:bodyPr/>
          <a:lstStyle/>
          <a:p>
            <a:endParaRPr lang="zh-TW" altLang="en-US" sz="2400"/>
          </a:p>
        </p:txBody>
      </p:sp>
      <p:sp>
        <p:nvSpPr>
          <p:cNvPr id="17" name="Text 15"/>
          <p:cNvSpPr/>
          <p:nvPr/>
        </p:nvSpPr>
        <p:spPr>
          <a:xfrm>
            <a:off x="2489325" y="5452373"/>
            <a:ext cx="1290149" cy="466725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800" b="1" dirty="0">
                <a:solidFill>
                  <a:srgbClr val="EF233C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STEP 5</a:t>
            </a:r>
            <a:endParaRPr lang="en-US" sz="2800" dirty="0"/>
          </a:p>
        </p:txBody>
      </p:sp>
      <p:sp>
        <p:nvSpPr>
          <p:cNvPr id="18" name="Text 16"/>
          <p:cNvSpPr/>
          <p:nvPr/>
        </p:nvSpPr>
        <p:spPr>
          <a:xfrm>
            <a:off x="4158101" y="5452372"/>
            <a:ext cx="11199412" cy="4667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800" dirty="0">
                <a:solidFill>
                  <a:schemeClr val="accent5">
                    <a:lumMod val="75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立即取得你的帳號、金融資料、個人資訊，造成直接損失</a:t>
            </a:r>
            <a:endParaRPr lang="en-US" sz="28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9" name="Shape 17"/>
          <p:cNvSpPr/>
          <p:nvPr/>
        </p:nvSpPr>
        <p:spPr>
          <a:xfrm>
            <a:off x="2222653" y="6323802"/>
            <a:ext cx="119900" cy="95250"/>
          </a:xfrm>
          <a:prstGeom prst="ellipse">
            <a:avLst/>
          </a:prstGeom>
          <a:solidFill>
            <a:srgbClr val="EF233C"/>
          </a:solidFill>
        </p:spPr>
        <p:txBody>
          <a:bodyPr/>
          <a:lstStyle/>
          <a:p>
            <a:endParaRPr lang="zh-TW" altLang="en-US" sz="2400"/>
          </a:p>
        </p:txBody>
      </p:sp>
      <p:sp>
        <p:nvSpPr>
          <p:cNvPr id="20" name="Text 18"/>
          <p:cNvSpPr/>
          <p:nvPr/>
        </p:nvSpPr>
        <p:spPr>
          <a:xfrm>
            <a:off x="2489325" y="6090440"/>
            <a:ext cx="1290149" cy="466725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800" b="1" dirty="0">
                <a:solidFill>
                  <a:srgbClr val="EF233C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STEP 6</a:t>
            </a:r>
            <a:endParaRPr lang="en-US" sz="2800" dirty="0"/>
          </a:p>
        </p:txBody>
      </p:sp>
      <p:sp>
        <p:nvSpPr>
          <p:cNvPr id="21" name="Text 19"/>
          <p:cNvSpPr/>
          <p:nvPr/>
        </p:nvSpPr>
        <p:spPr>
          <a:xfrm>
            <a:off x="4158100" y="6090439"/>
            <a:ext cx="11647388" cy="4667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800" dirty="0">
                <a:solidFill>
                  <a:schemeClr val="accent5">
                    <a:lumMod val="75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用你的帳號騙你的朋友，形成連鎖反應，一人受害波及十人</a:t>
            </a:r>
            <a:endParaRPr lang="en-US" sz="28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2" name="Shape 20"/>
          <p:cNvSpPr/>
          <p:nvPr/>
        </p:nvSpPr>
        <p:spPr>
          <a:xfrm>
            <a:off x="0" y="10229903"/>
            <a:ext cx="18287999" cy="57096"/>
          </a:xfrm>
          <a:prstGeom prst="rect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0"/>
          <p:cNvSpPr txBox="1"/>
          <p:nvPr/>
        </p:nvSpPr>
        <p:spPr>
          <a:xfrm>
            <a:off x="0" y="0"/>
            <a:ext cx="18288000" cy="461665"/>
          </a:xfrm>
          <a:prstGeom prst="rect">
            <a:avLst/>
          </a:prstGeom>
          <a:solidFill>
            <a:srgbClr val="1A1A2E"/>
          </a:solidFill>
        </p:spPr>
        <p:txBody>
          <a:bodyPr wrap="square">
            <a:spAutoFit/>
          </a:bodyPr>
          <a:lstStyle/>
          <a:p>
            <a:pPr algn="l"/>
            <a:r>
              <a:rPr sz="2400" b="1" i="0" dirty="0">
                <a:solidFill>
                  <a:srgbClr val="FFFFFF"/>
                </a:solidFill>
              </a:rPr>
              <a:t>   2  </a:t>
            </a:r>
            <a:r>
              <a:rPr sz="2400" b="1" i="0" dirty="0" err="1">
                <a:solidFill>
                  <a:srgbClr val="FFFFFF"/>
                </a:solidFill>
              </a:rPr>
              <a:t>練習與複習</a:t>
            </a:r>
            <a:endParaRPr sz="2400" b="1" i="0" dirty="0">
              <a:solidFill>
                <a:srgbClr val="FFFFFF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80000" y="742962"/>
            <a:ext cx="17328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 i="0" dirty="0">
                <a:solidFill>
                  <a:srgbClr val="1A237E"/>
                </a:solidFill>
              </a:rPr>
              <a:t>Q1.  </a:t>
            </a:r>
            <a:r>
              <a:rPr sz="2800" b="1" i="0" dirty="0" err="1">
                <a:solidFill>
                  <a:srgbClr val="1A237E"/>
                </a:solidFill>
              </a:rPr>
              <a:t>詐騙最常利用哪三種情緒讓你跳過查證直接行動</a:t>
            </a:r>
            <a:r>
              <a:rPr sz="2800" b="1" i="0" dirty="0">
                <a:solidFill>
                  <a:srgbClr val="1A237E"/>
                </a:solidFill>
              </a:rPr>
              <a:t>？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0000" y="1220122"/>
            <a:ext cx="17188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0" i="0" dirty="0">
                <a:solidFill>
                  <a:srgbClr val="333333"/>
                </a:solidFill>
              </a:rPr>
              <a:t>    A. </a:t>
            </a:r>
            <a:r>
              <a:rPr sz="2400" b="0" i="0" dirty="0" err="1">
                <a:solidFill>
                  <a:srgbClr val="333333"/>
                </a:solidFill>
              </a:rPr>
              <a:t>好奇、無聊、興奮</a:t>
            </a:r>
            <a:endParaRPr sz="2400" b="0" i="0" dirty="0">
              <a:solidFill>
                <a:srgbClr val="333333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20000" y="1981034"/>
            <a:ext cx="17188000" cy="461665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sz="2400" b="1" i="0" dirty="0">
                <a:solidFill>
                  <a:srgbClr val="1B5E20"/>
                </a:solidFill>
              </a:rPr>
              <a:t>✓  B. </a:t>
            </a:r>
            <a:r>
              <a:rPr sz="2400" b="1" i="0" dirty="0" err="1">
                <a:solidFill>
                  <a:srgbClr val="1B5E20"/>
                </a:solidFill>
              </a:rPr>
              <a:t>害怕損失、想要得到、服從權威</a:t>
            </a:r>
            <a:endParaRPr sz="2400" b="1" i="0" dirty="0">
              <a:solidFill>
                <a:srgbClr val="1B5E2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0000" y="2741946"/>
            <a:ext cx="17188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0" i="0">
                <a:solidFill>
                  <a:srgbClr val="333333"/>
                </a:solidFill>
              </a:rPr>
              <a:t>    C. 憤怒、悲傷、嫉妒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0000" y="3502858"/>
            <a:ext cx="17188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0" i="0">
                <a:solidFill>
                  <a:srgbClr val="333333"/>
                </a:solidFill>
              </a:rPr>
              <a:t>    D. 信任、感激、喜愛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0000" y="4263770"/>
            <a:ext cx="17188000" cy="830997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sz="2400" b="0" i="1" dirty="0" err="1">
                <a:solidFill>
                  <a:srgbClr val="4E342E"/>
                </a:solidFill>
              </a:rPr>
              <a:t>解析：這三種情緒都能壓縮你用來思考和查證的時間，是詐騙設計的核心。當你感受到這些情緒被觸動，正是應該停下來的時刻</a:t>
            </a:r>
            <a:r>
              <a:rPr sz="2400" b="0" i="1" dirty="0">
                <a:solidFill>
                  <a:srgbClr val="4E342E"/>
                </a:solidFill>
              </a:rPr>
              <a:t>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50000" y="5450265"/>
            <a:ext cx="17328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 i="0" dirty="0">
                <a:solidFill>
                  <a:srgbClr val="1A237E"/>
                </a:solidFill>
              </a:rPr>
              <a:t>Q2.  </a:t>
            </a:r>
            <a:r>
              <a:rPr sz="2800" b="1" i="0" dirty="0" err="1">
                <a:solidFill>
                  <a:srgbClr val="1A237E"/>
                </a:solidFill>
              </a:rPr>
              <a:t>帳號被盜後的第六步「擴大傷害</a:t>
            </a:r>
            <a:r>
              <a:rPr sz="2800" b="1" i="0" dirty="0">
                <a:solidFill>
                  <a:srgbClr val="1A237E"/>
                </a:solidFill>
              </a:rPr>
              <a:t>」，</a:t>
            </a:r>
            <a:r>
              <a:rPr sz="2800" b="1" i="0" dirty="0" err="1">
                <a:solidFill>
                  <a:srgbClr val="1A237E"/>
                </a:solidFill>
              </a:rPr>
              <a:t>攻擊者通常會做什麼</a:t>
            </a:r>
            <a:r>
              <a:rPr sz="2800" b="1" i="0" dirty="0">
                <a:solidFill>
                  <a:srgbClr val="1A237E"/>
                </a:solidFill>
              </a:rPr>
              <a:t>？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2400" y="5980265"/>
            <a:ext cx="17188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0" i="0" dirty="0">
                <a:solidFill>
                  <a:srgbClr val="333333"/>
                </a:solidFill>
              </a:rPr>
              <a:t>    A. </a:t>
            </a:r>
            <a:r>
              <a:rPr sz="2400" b="0" i="0" dirty="0" err="1">
                <a:solidFill>
                  <a:srgbClr val="333333"/>
                </a:solidFill>
              </a:rPr>
              <a:t>直接刪除你的帳號</a:t>
            </a:r>
            <a:endParaRPr sz="2400" b="0" i="0" dirty="0">
              <a:solidFill>
                <a:srgbClr val="333333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72400" y="6676314"/>
            <a:ext cx="17188000" cy="461665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sz="2400" b="1" i="0" dirty="0">
                <a:solidFill>
                  <a:srgbClr val="1B5E20"/>
                </a:solidFill>
              </a:rPr>
              <a:t>✓  B. </a:t>
            </a:r>
            <a:r>
              <a:rPr sz="2400" b="1" i="0" dirty="0" err="1">
                <a:solidFill>
                  <a:srgbClr val="1B5E20"/>
                </a:solidFill>
              </a:rPr>
              <a:t>用你的帳號向你的親友發送詐騙訊息，利用你們之間的信任</a:t>
            </a:r>
            <a:endParaRPr sz="2400" b="1" i="0" dirty="0">
              <a:solidFill>
                <a:srgbClr val="1B5E2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72400" y="7372363"/>
            <a:ext cx="17188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0" i="0">
                <a:solidFill>
                  <a:srgbClr val="333333"/>
                </a:solidFill>
              </a:rPr>
              <a:t>    C. 公開你帳號裡的個人資料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72400" y="8068412"/>
            <a:ext cx="17188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0" i="0">
                <a:solidFill>
                  <a:srgbClr val="333333"/>
                </a:solidFill>
              </a:rPr>
              <a:t>    D. 用你的帳號登入政府網站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0000" y="8764462"/>
            <a:ext cx="17188000" cy="830997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sz="2400" b="0" i="1" dirty="0" err="1">
                <a:solidFill>
                  <a:srgbClr val="4E342E"/>
                </a:solidFill>
              </a:rPr>
              <a:t>解析：這也是為什麼帳號安全不只是保護自己，也是保護你的朋友和家人。帳號被盜後，立刻通知親友是處理流程中不可少的一步</a:t>
            </a:r>
            <a:r>
              <a:rPr sz="2400" b="0" i="1" dirty="0">
                <a:solidFill>
                  <a:srgbClr val="4E342E"/>
                </a:solidFill>
              </a:rPr>
              <a:t>。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0" y="10037000"/>
            <a:ext cx="18288000" cy="250000"/>
          </a:xfrm>
          <a:prstGeom prst="rect">
            <a:avLst/>
          </a:prstGeom>
          <a:solidFill>
            <a:srgbClr val="EEEEEE"/>
          </a:solidFill>
        </p:spPr>
        <p:txBody>
          <a:bodyPr wrap="square">
            <a:spAutoFit/>
          </a:bodyPr>
          <a:lstStyle/>
          <a:p>
            <a:pPr algn="r"/>
            <a:r>
              <a:rPr sz="1000" b="0" i="0">
                <a:solidFill>
                  <a:srgbClr val="757575"/>
                </a:solidFill>
              </a:rPr>
              <a:t>AI 釣魚詐騙防護教材　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571500"/>
            <a:ext cx="16482060" cy="393123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kern="0" spc="375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ATTACK CHAIN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1143000" y="1059791"/>
            <a:ext cx="16482060" cy="708638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4800" b="1" dirty="0">
                <a:solidFill>
                  <a:srgbClr val="F0F6FC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釣魚詐騙的完整攻擊鏈</a:t>
            </a:r>
            <a:endParaRPr lang="en-US" sz="4800" dirty="0"/>
          </a:p>
        </p:txBody>
      </p:sp>
      <p:sp>
        <p:nvSpPr>
          <p:cNvPr id="4" name="Shape 2"/>
          <p:cNvSpPr/>
          <p:nvPr/>
        </p:nvSpPr>
        <p:spPr>
          <a:xfrm>
            <a:off x="1143000" y="3537306"/>
            <a:ext cx="2508160" cy="2274229"/>
          </a:xfrm>
          <a:prstGeom prst="roundRect">
            <a:avLst>
              <a:gd name="adj" fmla="val 5864"/>
            </a:avLst>
          </a:prstGeom>
          <a:solidFill>
            <a:schemeClr val="accent5">
              <a:lumMod val="50000"/>
            </a:schemeClr>
          </a:solidFill>
          <a:ln w="8659">
            <a:solidFill>
              <a:srgbClr val="30363D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5" name="Text 3"/>
          <p:cNvSpPr/>
          <p:nvPr/>
        </p:nvSpPr>
        <p:spPr>
          <a:xfrm>
            <a:off x="1304059" y="3812638"/>
            <a:ext cx="2186042" cy="696191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01</a:t>
            </a:r>
            <a:endParaRPr lang="en-US" sz="3600" dirty="0"/>
          </a:p>
        </p:txBody>
      </p:sp>
      <p:sp>
        <p:nvSpPr>
          <p:cNvPr id="6" name="Text 4"/>
          <p:cNvSpPr/>
          <p:nvPr/>
        </p:nvSpPr>
        <p:spPr>
          <a:xfrm>
            <a:off x="1304059" y="4546902"/>
            <a:ext cx="2186042" cy="632601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2000" b="1" dirty="0">
                <a:solidFill>
                  <a:schemeClr val="bg1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蒐集資料 鎖定目標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7" name="Text 5"/>
          <p:cNvSpPr/>
          <p:nvPr/>
        </p:nvSpPr>
        <p:spPr>
          <a:xfrm>
            <a:off x="1304059" y="5198498"/>
            <a:ext cx="2186042" cy="375805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公開資訊分析</a:t>
            </a:r>
            <a:endParaRPr lang="en-US" sz="24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Shape 6"/>
          <p:cNvSpPr/>
          <p:nvPr/>
        </p:nvSpPr>
        <p:spPr>
          <a:xfrm>
            <a:off x="3841660" y="3537306"/>
            <a:ext cx="2508295" cy="2274229"/>
          </a:xfrm>
          <a:prstGeom prst="roundRect">
            <a:avLst>
              <a:gd name="adj" fmla="val 5864"/>
            </a:avLst>
          </a:prstGeom>
          <a:solidFill>
            <a:schemeClr val="accent5">
              <a:lumMod val="50000"/>
            </a:schemeClr>
          </a:solidFill>
          <a:ln w="8659">
            <a:solidFill>
              <a:srgbClr val="30363D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9" name="Text 7"/>
          <p:cNvSpPr/>
          <p:nvPr/>
        </p:nvSpPr>
        <p:spPr>
          <a:xfrm>
            <a:off x="4002719" y="3812638"/>
            <a:ext cx="2186177" cy="696191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02</a:t>
            </a:r>
            <a:endParaRPr lang="en-US" sz="3600" dirty="0"/>
          </a:p>
        </p:txBody>
      </p:sp>
      <p:sp>
        <p:nvSpPr>
          <p:cNvPr id="10" name="Text 8"/>
          <p:cNvSpPr/>
          <p:nvPr/>
        </p:nvSpPr>
        <p:spPr>
          <a:xfrm>
            <a:off x="4002719" y="4546902"/>
            <a:ext cx="2186177" cy="632601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2000" b="1" dirty="0">
                <a:solidFill>
                  <a:schemeClr val="bg1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假冒身份 建立信任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1" name="Text 9"/>
          <p:cNvSpPr/>
          <p:nvPr/>
        </p:nvSpPr>
        <p:spPr>
          <a:xfrm>
            <a:off x="4002719" y="5198498"/>
            <a:ext cx="2186177" cy="375805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AI仿造語氣</a:t>
            </a:r>
            <a:endParaRPr lang="en-US" sz="24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2" name="Shape 10"/>
          <p:cNvSpPr/>
          <p:nvPr/>
        </p:nvSpPr>
        <p:spPr>
          <a:xfrm>
            <a:off x="6540455" y="3537306"/>
            <a:ext cx="2508160" cy="2274229"/>
          </a:xfrm>
          <a:prstGeom prst="roundRect">
            <a:avLst>
              <a:gd name="adj" fmla="val 5864"/>
            </a:avLst>
          </a:prstGeom>
          <a:solidFill>
            <a:schemeClr val="accent5">
              <a:lumMod val="50000"/>
            </a:schemeClr>
          </a:solidFill>
          <a:ln w="8659">
            <a:solidFill>
              <a:srgbClr val="30363D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3" name="Text 11"/>
          <p:cNvSpPr/>
          <p:nvPr/>
        </p:nvSpPr>
        <p:spPr>
          <a:xfrm>
            <a:off x="6701514" y="3812638"/>
            <a:ext cx="2186042" cy="696191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03</a:t>
            </a:r>
            <a:endParaRPr lang="en-US" sz="3600" dirty="0"/>
          </a:p>
        </p:txBody>
      </p:sp>
      <p:sp>
        <p:nvSpPr>
          <p:cNvPr id="14" name="Text 12"/>
          <p:cNvSpPr/>
          <p:nvPr/>
        </p:nvSpPr>
        <p:spPr>
          <a:xfrm>
            <a:off x="6701514" y="4546902"/>
            <a:ext cx="2186042" cy="632601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2000" b="1" dirty="0">
                <a:solidFill>
                  <a:schemeClr val="bg1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發送誘餌 觸發情緒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5" name="Text 13"/>
          <p:cNvSpPr/>
          <p:nvPr/>
        </p:nvSpPr>
        <p:spPr>
          <a:xfrm>
            <a:off x="6701514" y="5198498"/>
            <a:ext cx="2186042" cy="375805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急迫/恐嚇/利益</a:t>
            </a:r>
            <a:endParaRPr lang="en-US" sz="24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6" name="Shape 14"/>
          <p:cNvSpPr/>
          <p:nvPr/>
        </p:nvSpPr>
        <p:spPr>
          <a:xfrm>
            <a:off x="9239115" y="3537306"/>
            <a:ext cx="2508295" cy="2274229"/>
          </a:xfrm>
          <a:prstGeom prst="roundRect">
            <a:avLst>
              <a:gd name="adj" fmla="val 5864"/>
            </a:avLst>
          </a:prstGeom>
          <a:solidFill>
            <a:schemeClr val="accent5">
              <a:lumMod val="50000"/>
            </a:schemeClr>
          </a:solidFill>
          <a:ln w="8659">
            <a:solidFill>
              <a:srgbClr val="30363D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7" name="Text 15"/>
          <p:cNvSpPr/>
          <p:nvPr/>
        </p:nvSpPr>
        <p:spPr>
          <a:xfrm>
            <a:off x="9400173" y="3812638"/>
            <a:ext cx="2186177" cy="696191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04</a:t>
            </a:r>
            <a:endParaRPr lang="en-US" sz="3600" dirty="0"/>
          </a:p>
        </p:txBody>
      </p:sp>
      <p:sp>
        <p:nvSpPr>
          <p:cNvPr id="18" name="Text 16"/>
          <p:cNvSpPr/>
          <p:nvPr/>
        </p:nvSpPr>
        <p:spPr>
          <a:xfrm>
            <a:off x="9400173" y="4546902"/>
            <a:ext cx="2186177" cy="632601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2000" b="1" dirty="0">
                <a:solidFill>
                  <a:schemeClr val="bg1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引導行動 點擊連結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9" name="Text 17"/>
          <p:cNvSpPr/>
          <p:nvPr/>
        </p:nvSpPr>
        <p:spPr>
          <a:xfrm>
            <a:off x="9400173" y="5198498"/>
            <a:ext cx="2186177" cy="375805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假網站/QR碼</a:t>
            </a:r>
            <a:endParaRPr lang="en-US" sz="24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0" name="Shape 18"/>
          <p:cNvSpPr/>
          <p:nvPr/>
        </p:nvSpPr>
        <p:spPr>
          <a:xfrm>
            <a:off x="11937910" y="3537306"/>
            <a:ext cx="2508295" cy="2274229"/>
          </a:xfrm>
          <a:prstGeom prst="roundRect">
            <a:avLst>
              <a:gd name="adj" fmla="val 5864"/>
            </a:avLst>
          </a:prstGeom>
          <a:solidFill>
            <a:schemeClr val="accent5">
              <a:lumMod val="50000"/>
            </a:schemeClr>
          </a:solidFill>
          <a:ln w="8659">
            <a:solidFill>
              <a:srgbClr val="30363D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21" name="Text 19"/>
          <p:cNvSpPr/>
          <p:nvPr/>
        </p:nvSpPr>
        <p:spPr>
          <a:xfrm>
            <a:off x="12098968" y="3812638"/>
            <a:ext cx="2186177" cy="696191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05</a:t>
            </a:r>
            <a:endParaRPr lang="en-US" sz="3600" dirty="0"/>
          </a:p>
        </p:txBody>
      </p:sp>
      <p:sp>
        <p:nvSpPr>
          <p:cNvPr id="22" name="Text 20"/>
          <p:cNvSpPr/>
          <p:nvPr/>
        </p:nvSpPr>
        <p:spPr>
          <a:xfrm>
            <a:off x="12098968" y="4546902"/>
            <a:ext cx="2186177" cy="632601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2000" b="1" dirty="0">
                <a:solidFill>
                  <a:schemeClr val="bg1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取得資料 立即收割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23" name="Text 21"/>
          <p:cNvSpPr/>
          <p:nvPr/>
        </p:nvSpPr>
        <p:spPr>
          <a:xfrm>
            <a:off x="12098968" y="5198498"/>
            <a:ext cx="2186177" cy="375805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帳密/金流/個資</a:t>
            </a:r>
            <a:endParaRPr lang="en-US" sz="24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4" name="Shape 22"/>
          <p:cNvSpPr/>
          <p:nvPr/>
        </p:nvSpPr>
        <p:spPr>
          <a:xfrm>
            <a:off x="14636840" y="3537306"/>
            <a:ext cx="2508160" cy="2274229"/>
          </a:xfrm>
          <a:prstGeom prst="roundRect">
            <a:avLst>
              <a:gd name="adj" fmla="val 5864"/>
            </a:avLst>
          </a:prstGeom>
          <a:solidFill>
            <a:schemeClr val="accent5">
              <a:lumMod val="50000"/>
            </a:schemeClr>
          </a:solidFill>
          <a:ln w="8659">
            <a:solidFill>
              <a:srgbClr val="30363D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25" name="Text 23"/>
          <p:cNvSpPr/>
          <p:nvPr/>
        </p:nvSpPr>
        <p:spPr>
          <a:xfrm>
            <a:off x="14797763" y="3812638"/>
            <a:ext cx="2186042" cy="696191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06</a:t>
            </a:r>
            <a:endParaRPr lang="en-US" sz="3600" dirty="0"/>
          </a:p>
        </p:txBody>
      </p:sp>
      <p:sp>
        <p:nvSpPr>
          <p:cNvPr id="26" name="Text 24"/>
          <p:cNvSpPr/>
          <p:nvPr/>
        </p:nvSpPr>
        <p:spPr>
          <a:xfrm>
            <a:off x="14797763" y="4546902"/>
            <a:ext cx="2186042" cy="632601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2000" b="1" dirty="0">
                <a:solidFill>
                  <a:schemeClr val="bg1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持續利用 擴大傷害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27" name="Text 25"/>
          <p:cNvSpPr/>
          <p:nvPr/>
        </p:nvSpPr>
        <p:spPr>
          <a:xfrm>
            <a:off x="14797763" y="5198498"/>
            <a:ext cx="2186042" cy="375805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連鎖詐騙</a:t>
            </a:r>
            <a:endParaRPr lang="en-US" sz="24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8" name="Shape 26"/>
          <p:cNvSpPr/>
          <p:nvPr/>
        </p:nvSpPr>
        <p:spPr>
          <a:xfrm>
            <a:off x="1143000" y="6116227"/>
            <a:ext cx="16002000" cy="870509"/>
          </a:xfrm>
          <a:prstGeom prst="roundRect">
            <a:avLst>
              <a:gd name="adj" fmla="val 13130"/>
            </a:avLst>
          </a:prstGeom>
          <a:solidFill>
            <a:schemeClr val="accent5">
              <a:lumMod val="50000"/>
              <a:alpha val="8000"/>
            </a:schemeClr>
          </a:solidFill>
          <a:ln w="8659">
            <a:solidFill>
              <a:srgbClr val="00B4D8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zh-TW" altLang="en-US" dirty="0"/>
          </a:p>
        </p:txBody>
      </p:sp>
      <p:sp>
        <p:nvSpPr>
          <p:cNvPr id="29" name="Text 27"/>
          <p:cNvSpPr/>
          <p:nvPr/>
        </p:nvSpPr>
        <p:spPr>
          <a:xfrm>
            <a:off x="1472602" y="6167836"/>
            <a:ext cx="15855142" cy="633250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2800" b="1" dirty="0">
                <a:solidFill>
                  <a:srgbClr val="7DD3FC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每一步都環環相扣，攻擊者在你不知情的情況下，已完成前幾個步驟。接下來我們逐一深入解析。</a:t>
            </a:r>
            <a:endParaRPr lang="en-US" sz="2800" b="1" dirty="0"/>
          </a:p>
        </p:txBody>
      </p:sp>
      <p:sp>
        <p:nvSpPr>
          <p:cNvPr id="30" name="Shape 28"/>
          <p:cNvSpPr/>
          <p:nvPr/>
        </p:nvSpPr>
        <p:spPr>
          <a:xfrm>
            <a:off x="0" y="10229903"/>
            <a:ext cx="18287999" cy="57096"/>
          </a:xfrm>
          <a:prstGeom prst="rect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571500"/>
            <a:ext cx="16482060" cy="393123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kern="0" spc="375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STEP 1 / 6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1143000" y="1059791"/>
            <a:ext cx="16482060" cy="708638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4800" b="1" dirty="0">
                <a:solidFill>
                  <a:srgbClr val="F0F6FC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你怎麼被鎖定為目標？</a:t>
            </a:r>
            <a:endParaRPr lang="en-US" sz="4800" dirty="0"/>
          </a:p>
        </p:txBody>
      </p:sp>
      <p:sp>
        <p:nvSpPr>
          <p:cNvPr id="4" name="Text 2"/>
          <p:cNvSpPr/>
          <p:nvPr/>
        </p:nvSpPr>
        <p:spPr>
          <a:xfrm>
            <a:off x="1143000" y="2095500"/>
            <a:ext cx="16482060" cy="427759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28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攻擊者在發送任何訊息之前，已悄悄分析了你所有的公開資訊</a:t>
            </a:r>
            <a:endParaRPr lang="en-US" sz="28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Shape 3"/>
          <p:cNvSpPr/>
          <p:nvPr/>
        </p:nvSpPr>
        <p:spPr>
          <a:xfrm>
            <a:off x="1143000" y="3858486"/>
            <a:ext cx="5156218" cy="3989675"/>
          </a:xfrm>
          <a:prstGeom prst="roundRect">
            <a:avLst>
              <a:gd name="adj" fmla="val 6613"/>
            </a:avLst>
          </a:prstGeom>
          <a:solidFill>
            <a:schemeClr val="accent5">
              <a:lumMod val="50000"/>
            </a:schemeClr>
          </a:solidFill>
          <a:ln w="8659">
            <a:solidFill>
              <a:srgbClr val="00B4D8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zh-TW" altLang="en-US" sz="2000"/>
          </a:p>
        </p:txBody>
      </p:sp>
      <p:sp>
        <p:nvSpPr>
          <p:cNvPr id="6" name="Text 4"/>
          <p:cNvSpPr/>
          <p:nvPr/>
        </p:nvSpPr>
        <p:spPr>
          <a:xfrm>
            <a:off x="1494505" y="4209992"/>
            <a:ext cx="4586804" cy="427759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3200" b="1" dirty="0">
                <a:solidFill>
                  <a:schemeClr val="accent4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詐騙者從哪裡找到你？</a:t>
            </a:r>
            <a:endParaRPr lang="en-US" sz="3200" dirty="0">
              <a:solidFill>
                <a:schemeClr val="accent4"/>
              </a:solidFill>
            </a:endParaRPr>
          </a:p>
        </p:txBody>
      </p:sp>
      <p:sp>
        <p:nvSpPr>
          <p:cNvPr id="7" name="Text 5"/>
          <p:cNvSpPr/>
          <p:nvPr/>
        </p:nvSpPr>
        <p:spPr>
          <a:xfrm>
            <a:off x="1494505" y="4989257"/>
            <a:ext cx="4586804" cy="1135640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2400" dirty="0">
                <a:solidFill>
                  <a:schemeClr val="bg1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Instagram、Facebook、Threads，學校公開網站、活動頁面，甚至是徵才網站上的公開履歷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8" name="Shape 6"/>
          <p:cNvSpPr/>
          <p:nvPr/>
        </p:nvSpPr>
        <p:spPr>
          <a:xfrm>
            <a:off x="6565891" y="3858486"/>
            <a:ext cx="5156218" cy="3989675"/>
          </a:xfrm>
          <a:prstGeom prst="roundRect">
            <a:avLst>
              <a:gd name="adj" fmla="val 6613"/>
            </a:avLst>
          </a:prstGeom>
          <a:solidFill>
            <a:schemeClr val="accent5">
              <a:lumMod val="50000"/>
            </a:schemeClr>
          </a:solidFill>
          <a:ln w="8659">
            <a:solidFill>
              <a:srgbClr val="00B4D8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zh-TW" altLang="en-US" sz="2000"/>
          </a:p>
        </p:txBody>
      </p:sp>
      <p:sp>
        <p:nvSpPr>
          <p:cNvPr id="9" name="Text 7"/>
          <p:cNvSpPr/>
          <p:nvPr/>
        </p:nvSpPr>
        <p:spPr>
          <a:xfrm>
            <a:off x="6917396" y="4209992"/>
            <a:ext cx="4586804" cy="427759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3200" b="1" dirty="0">
                <a:solidFill>
                  <a:schemeClr val="accent4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他們蒐集什麼資料？</a:t>
            </a:r>
            <a:endParaRPr lang="en-US" sz="3200" dirty="0">
              <a:solidFill>
                <a:schemeClr val="accent4"/>
              </a:solidFill>
            </a:endParaRPr>
          </a:p>
        </p:txBody>
      </p:sp>
      <p:sp>
        <p:nvSpPr>
          <p:cNvPr id="10" name="Text 8"/>
          <p:cNvSpPr/>
          <p:nvPr/>
        </p:nvSpPr>
        <p:spPr>
          <a:xfrm>
            <a:off x="6917396" y="4989257"/>
            <a:ext cx="4586804" cy="769793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2400" dirty="0">
                <a:solidFill>
                  <a:schemeClr val="bg1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姓名、系所、Email、電話，興趣愛好與社團，你的朋友圈與日常作息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1" name="Shape 9"/>
          <p:cNvSpPr/>
          <p:nvPr/>
        </p:nvSpPr>
        <p:spPr>
          <a:xfrm>
            <a:off x="11988781" y="3858486"/>
            <a:ext cx="5156218" cy="3989675"/>
          </a:xfrm>
          <a:prstGeom prst="roundRect">
            <a:avLst>
              <a:gd name="adj" fmla="val 6613"/>
            </a:avLst>
          </a:prstGeom>
          <a:solidFill>
            <a:schemeClr val="accent5">
              <a:lumMod val="50000"/>
            </a:schemeClr>
          </a:solidFill>
          <a:ln w="8659">
            <a:solidFill>
              <a:srgbClr val="00B4D8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zh-TW" altLang="en-US" sz="2000"/>
          </a:p>
        </p:txBody>
      </p:sp>
      <p:sp>
        <p:nvSpPr>
          <p:cNvPr id="12" name="Text 10"/>
          <p:cNvSpPr/>
          <p:nvPr/>
        </p:nvSpPr>
        <p:spPr>
          <a:xfrm>
            <a:off x="12340286" y="4209992"/>
            <a:ext cx="4586804" cy="427759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3200" b="1" dirty="0">
                <a:solidFill>
                  <a:schemeClr val="accent4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AI 如何利用這些資料？</a:t>
            </a:r>
            <a:endParaRPr lang="en-US" sz="3200" dirty="0">
              <a:solidFill>
                <a:schemeClr val="accent4"/>
              </a:solidFill>
            </a:endParaRPr>
          </a:p>
        </p:txBody>
      </p:sp>
      <p:sp>
        <p:nvSpPr>
          <p:cNvPr id="13" name="Text 11"/>
          <p:cNvSpPr/>
          <p:nvPr/>
        </p:nvSpPr>
        <p:spPr>
          <a:xfrm>
            <a:off x="12340286" y="4989256"/>
            <a:ext cx="4586804" cy="1547543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2400" dirty="0">
                <a:solidFill>
                  <a:schemeClr val="bg1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根據你的資訊生成量身訂製的詐騙訊息，使用你熟悉的語境、提及你認識的人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4" name="Shape 12"/>
          <p:cNvSpPr/>
          <p:nvPr/>
        </p:nvSpPr>
        <p:spPr>
          <a:xfrm>
            <a:off x="0" y="10229903"/>
            <a:ext cx="18287999" cy="57096"/>
          </a:xfrm>
          <a:prstGeom prst="rect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571500"/>
            <a:ext cx="16482060" cy="393123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kern="0" spc="375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STEP 1 — DATA EXPOSURE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1143000" y="1059791"/>
            <a:ext cx="16482060" cy="708638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4800" b="1" dirty="0">
                <a:solidFill>
                  <a:srgbClr val="F0F6FC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你在社群媒體上，公開了多少？</a:t>
            </a:r>
            <a:endParaRPr lang="en-US" sz="4800" dirty="0"/>
          </a:p>
        </p:txBody>
      </p:sp>
      <p:sp>
        <p:nvSpPr>
          <p:cNvPr id="4" name="Shape 2"/>
          <p:cNvSpPr/>
          <p:nvPr/>
        </p:nvSpPr>
        <p:spPr>
          <a:xfrm>
            <a:off x="1143000" y="2095500"/>
            <a:ext cx="7772345" cy="7524750"/>
          </a:xfrm>
          <a:prstGeom prst="roundRect">
            <a:avLst>
              <a:gd name="adj" fmla="val 2025"/>
            </a:avLst>
          </a:prstGeom>
          <a:solidFill>
            <a:schemeClr val="accent5">
              <a:lumMod val="50000"/>
            </a:schemeClr>
          </a:solidFill>
          <a:ln w="8659">
            <a:solidFill>
              <a:srgbClr val="EF233C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5" name="Text 3"/>
          <p:cNvSpPr/>
          <p:nvPr/>
        </p:nvSpPr>
        <p:spPr>
          <a:xfrm>
            <a:off x="1532659" y="2485159"/>
            <a:ext cx="7202818" cy="453736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4400" b="1" dirty="0">
                <a:solidFill>
                  <a:srgbClr val="EF233C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高風險公開資訊</a:t>
            </a:r>
            <a:endParaRPr lang="en-US" sz="4400" dirty="0"/>
          </a:p>
        </p:txBody>
      </p:sp>
      <p:sp>
        <p:nvSpPr>
          <p:cNvPr id="6" name="Shape 4"/>
          <p:cNvSpPr/>
          <p:nvPr/>
        </p:nvSpPr>
        <p:spPr>
          <a:xfrm>
            <a:off x="1799332" y="4062520"/>
            <a:ext cx="109490" cy="99993"/>
          </a:xfrm>
          <a:prstGeom prst="ellipse">
            <a:avLst/>
          </a:prstGeom>
          <a:solidFill>
            <a:srgbClr val="EF233C"/>
          </a:solidFill>
        </p:spPr>
        <p:txBody>
          <a:bodyPr/>
          <a:lstStyle/>
          <a:p>
            <a:endParaRPr lang="zh-TW" altLang="en-US" sz="2000"/>
          </a:p>
        </p:txBody>
      </p:sp>
      <p:sp>
        <p:nvSpPr>
          <p:cNvPr id="7" name="Text 5"/>
          <p:cNvSpPr/>
          <p:nvPr/>
        </p:nvSpPr>
        <p:spPr>
          <a:xfrm>
            <a:off x="2066005" y="3857101"/>
            <a:ext cx="3721574" cy="47633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b="1" dirty="0">
                <a:solidFill>
                  <a:srgbClr val="E6EDF3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全名 + 學校 + 系所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1799332" y="4700587"/>
            <a:ext cx="109490" cy="99993"/>
          </a:xfrm>
          <a:prstGeom prst="ellipse">
            <a:avLst/>
          </a:prstGeom>
          <a:solidFill>
            <a:srgbClr val="EF233C"/>
          </a:solidFill>
        </p:spPr>
        <p:txBody>
          <a:bodyPr/>
          <a:lstStyle/>
          <a:p>
            <a:endParaRPr lang="zh-TW" altLang="en-US" sz="2000"/>
          </a:p>
        </p:txBody>
      </p:sp>
      <p:sp>
        <p:nvSpPr>
          <p:cNvPr id="9" name="Text 7"/>
          <p:cNvSpPr/>
          <p:nvPr/>
        </p:nvSpPr>
        <p:spPr>
          <a:xfrm>
            <a:off x="2066005" y="4495168"/>
            <a:ext cx="3388695" cy="47633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b="1" dirty="0">
                <a:solidFill>
                  <a:srgbClr val="E6EDF3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手機號碼、Email 地址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1799332" y="5338654"/>
            <a:ext cx="109490" cy="99993"/>
          </a:xfrm>
          <a:prstGeom prst="ellipse">
            <a:avLst/>
          </a:prstGeom>
          <a:solidFill>
            <a:srgbClr val="EF233C"/>
          </a:solidFill>
        </p:spPr>
        <p:txBody>
          <a:bodyPr/>
          <a:lstStyle/>
          <a:p>
            <a:endParaRPr lang="zh-TW" altLang="en-US" sz="2000"/>
          </a:p>
        </p:txBody>
      </p:sp>
      <p:sp>
        <p:nvSpPr>
          <p:cNvPr id="11" name="Text 9"/>
          <p:cNvSpPr/>
          <p:nvPr/>
        </p:nvSpPr>
        <p:spPr>
          <a:xfrm>
            <a:off x="2066005" y="5133235"/>
            <a:ext cx="3383249" cy="476330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b="1" dirty="0">
                <a:solidFill>
                  <a:srgbClr val="E6EDF3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每天的打卡地點與作息</a:t>
            </a:r>
            <a:endParaRPr lang="en-US" sz="2400" dirty="0"/>
          </a:p>
        </p:txBody>
      </p:sp>
      <p:sp>
        <p:nvSpPr>
          <p:cNvPr id="12" name="Shape 10"/>
          <p:cNvSpPr/>
          <p:nvPr/>
        </p:nvSpPr>
        <p:spPr>
          <a:xfrm>
            <a:off x="1799332" y="5976720"/>
            <a:ext cx="109490" cy="99993"/>
          </a:xfrm>
          <a:prstGeom prst="ellipse">
            <a:avLst/>
          </a:prstGeom>
          <a:solidFill>
            <a:srgbClr val="EF233C"/>
          </a:solidFill>
        </p:spPr>
        <p:txBody>
          <a:bodyPr/>
          <a:lstStyle/>
          <a:p>
            <a:endParaRPr lang="zh-TW" altLang="en-US" sz="2000"/>
          </a:p>
        </p:txBody>
      </p:sp>
      <p:sp>
        <p:nvSpPr>
          <p:cNvPr id="13" name="Text 11"/>
          <p:cNvSpPr/>
          <p:nvPr/>
        </p:nvSpPr>
        <p:spPr>
          <a:xfrm>
            <a:off x="2066005" y="5771301"/>
            <a:ext cx="3721574" cy="47633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b="1" dirty="0">
                <a:solidFill>
                  <a:srgbClr val="E6EDF3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家人、朋友的標記與合照</a:t>
            </a:r>
            <a:endParaRPr lang="en-US" sz="2400" dirty="0"/>
          </a:p>
        </p:txBody>
      </p:sp>
      <p:sp>
        <p:nvSpPr>
          <p:cNvPr id="14" name="Shape 12"/>
          <p:cNvSpPr/>
          <p:nvPr/>
        </p:nvSpPr>
        <p:spPr>
          <a:xfrm>
            <a:off x="1799332" y="6614787"/>
            <a:ext cx="109490" cy="99993"/>
          </a:xfrm>
          <a:prstGeom prst="ellipse">
            <a:avLst/>
          </a:prstGeom>
          <a:solidFill>
            <a:srgbClr val="EF233C"/>
          </a:solidFill>
        </p:spPr>
        <p:txBody>
          <a:bodyPr/>
          <a:lstStyle/>
          <a:p>
            <a:endParaRPr lang="zh-TW" altLang="en-US" sz="2000"/>
          </a:p>
        </p:txBody>
      </p:sp>
      <p:sp>
        <p:nvSpPr>
          <p:cNvPr id="15" name="Text 13"/>
          <p:cNvSpPr/>
          <p:nvPr/>
        </p:nvSpPr>
        <p:spPr>
          <a:xfrm>
            <a:off x="2066005" y="6409368"/>
            <a:ext cx="3383249" cy="476330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b="1" dirty="0">
                <a:solidFill>
                  <a:srgbClr val="E6EDF3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出遊計畫（出門時間）</a:t>
            </a:r>
            <a:endParaRPr lang="en-US" sz="2400" dirty="0"/>
          </a:p>
        </p:txBody>
      </p:sp>
      <p:sp>
        <p:nvSpPr>
          <p:cNvPr id="16" name="Shape 14"/>
          <p:cNvSpPr/>
          <p:nvPr/>
        </p:nvSpPr>
        <p:spPr>
          <a:xfrm>
            <a:off x="9372519" y="2095500"/>
            <a:ext cx="7772481" cy="7524750"/>
          </a:xfrm>
          <a:prstGeom prst="roundRect">
            <a:avLst>
              <a:gd name="adj" fmla="val 2025"/>
            </a:avLst>
          </a:prstGeom>
          <a:solidFill>
            <a:schemeClr val="accent5">
              <a:lumMod val="50000"/>
            </a:schemeClr>
          </a:solidFill>
          <a:ln w="8659">
            <a:solidFill>
              <a:srgbClr val="06D6A0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7" name="Text 15"/>
          <p:cNvSpPr/>
          <p:nvPr/>
        </p:nvSpPr>
        <p:spPr>
          <a:xfrm>
            <a:off x="9762177" y="2485159"/>
            <a:ext cx="7202958" cy="453736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4400" b="1" dirty="0">
                <a:solidFill>
                  <a:srgbClr val="06D6A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降低風險的做法</a:t>
            </a:r>
            <a:endParaRPr lang="en-US" sz="4400" dirty="0"/>
          </a:p>
        </p:txBody>
      </p:sp>
      <p:sp>
        <p:nvSpPr>
          <p:cNvPr id="18" name="Shape 16"/>
          <p:cNvSpPr/>
          <p:nvPr/>
        </p:nvSpPr>
        <p:spPr>
          <a:xfrm>
            <a:off x="10028850" y="4062520"/>
            <a:ext cx="107348" cy="99993"/>
          </a:xfrm>
          <a:prstGeom prst="ellipse">
            <a:avLst/>
          </a:prstGeom>
          <a:solidFill>
            <a:srgbClr val="06D6A0"/>
          </a:solidFill>
        </p:spPr>
        <p:txBody>
          <a:bodyPr/>
          <a:lstStyle/>
          <a:p>
            <a:endParaRPr lang="zh-TW" altLang="en-US" sz="2400"/>
          </a:p>
        </p:txBody>
      </p:sp>
      <p:sp>
        <p:nvSpPr>
          <p:cNvPr id="19" name="Text 17"/>
          <p:cNvSpPr/>
          <p:nvPr/>
        </p:nvSpPr>
        <p:spPr>
          <a:xfrm>
            <a:off x="10295523" y="3802016"/>
            <a:ext cx="3980447" cy="47633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b="1" dirty="0">
                <a:solidFill>
                  <a:srgbClr val="E6EDF3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設定社群帳號為「僅朋友」</a:t>
            </a:r>
            <a:endParaRPr lang="en-US" sz="2400" dirty="0"/>
          </a:p>
        </p:txBody>
      </p:sp>
      <p:sp>
        <p:nvSpPr>
          <p:cNvPr id="20" name="Shape 18"/>
          <p:cNvSpPr/>
          <p:nvPr/>
        </p:nvSpPr>
        <p:spPr>
          <a:xfrm>
            <a:off x="10028850" y="4700587"/>
            <a:ext cx="107348" cy="99993"/>
          </a:xfrm>
          <a:prstGeom prst="ellipse">
            <a:avLst/>
          </a:prstGeom>
          <a:solidFill>
            <a:srgbClr val="06D6A0"/>
          </a:solidFill>
        </p:spPr>
        <p:txBody>
          <a:bodyPr/>
          <a:lstStyle/>
          <a:p>
            <a:endParaRPr lang="zh-TW" altLang="en-US" sz="2400"/>
          </a:p>
        </p:txBody>
      </p:sp>
      <p:sp>
        <p:nvSpPr>
          <p:cNvPr id="21" name="Text 19"/>
          <p:cNvSpPr/>
          <p:nvPr/>
        </p:nvSpPr>
        <p:spPr>
          <a:xfrm>
            <a:off x="10295524" y="4440083"/>
            <a:ext cx="4317490" cy="47633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b="1" dirty="0">
                <a:solidFill>
                  <a:srgbClr val="E6EDF3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不在社群上公開手機與 Email</a:t>
            </a:r>
            <a:endParaRPr lang="en-US" sz="2400" dirty="0"/>
          </a:p>
        </p:txBody>
      </p:sp>
      <p:sp>
        <p:nvSpPr>
          <p:cNvPr id="22" name="Shape 20"/>
          <p:cNvSpPr/>
          <p:nvPr/>
        </p:nvSpPr>
        <p:spPr>
          <a:xfrm>
            <a:off x="10028850" y="5338654"/>
            <a:ext cx="107348" cy="99993"/>
          </a:xfrm>
          <a:prstGeom prst="ellipse">
            <a:avLst/>
          </a:prstGeom>
          <a:solidFill>
            <a:srgbClr val="06D6A0"/>
          </a:solidFill>
        </p:spPr>
        <p:txBody>
          <a:bodyPr/>
          <a:lstStyle/>
          <a:p>
            <a:endParaRPr lang="zh-TW" altLang="en-US" sz="2400"/>
          </a:p>
        </p:txBody>
      </p:sp>
      <p:sp>
        <p:nvSpPr>
          <p:cNvPr id="23" name="Text 21"/>
          <p:cNvSpPr/>
          <p:nvPr/>
        </p:nvSpPr>
        <p:spPr>
          <a:xfrm>
            <a:off x="10295523" y="5078150"/>
            <a:ext cx="2662219" cy="47633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b="1" dirty="0">
                <a:solidFill>
                  <a:srgbClr val="E6EDF3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定期檢視隱私設定</a:t>
            </a:r>
            <a:endParaRPr lang="en-US" sz="2400" dirty="0"/>
          </a:p>
        </p:txBody>
      </p:sp>
      <p:sp>
        <p:nvSpPr>
          <p:cNvPr id="24" name="Shape 22"/>
          <p:cNvSpPr/>
          <p:nvPr/>
        </p:nvSpPr>
        <p:spPr>
          <a:xfrm>
            <a:off x="10028850" y="5976720"/>
            <a:ext cx="107348" cy="99993"/>
          </a:xfrm>
          <a:prstGeom prst="ellipse">
            <a:avLst/>
          </a:prstGeom>
          <a:solidFill>
            <a:srgbClr val="06D6A0"/>
          </a:solidFill>
        </p:spPr>
        <p:txBody>
          <a:bodyPr/>
          <a:lstStyle/>
          <a:p>
            <a:endParaRPr lang="zh-TW" altLang="en-US" sz="2400"/>
          </a:p>
        </p:txBody>
      </p:sp>
      <p:sp>
        <p:nvSpPr>
          <p:cNvPr id="25" name="Text 23"/>
          <p:cNvSpPr/>
          <p:nvPr/>
        </p:nvSpPr>
        <p:spPr>
          <a:xfrm>
            <a:off x="10295524" y="5716216"/>
            <a:ext cx="3317039" cy="47633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b="1" dirty="0">
                <a:solidFill>
                  <a:srgbClr val="E6EDF3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小心陌生人的加友請求</a:t>
            </a:r>
            <a:endParaRPr lang="en-US" sz="2400" dirty="0"/>
          </a:p>
        </p:txBody>
      </p:sp>
      <p:sp>
        <p:nvSpPr>
          <p:cNvPr id="26" name="Shape 24"/>
          <p:cNvSpPr/>
          <p:nvPr/>
        </p:nvSpPr>
        <p:spPr>
          <a:xfrm>
            <a:off x="10028850" y="6614787"/>
            <a:ext cx="107348" cy="99993"/>
          </a:xfrm>
          <a:prstGeom prst="ellipse">
            <a:avLst/>
          </a:prstGeom>
          <a:solidFill>
            <a:srgbClr val="06D6A0"/>
          </a:solidFill>
        </p:spPr>
        <p:txBody>
          <a:bodyPr/>
          <a:lstStyle/>
          <a:p>
            <a:endParaRPr lang="zh-TW" altLang="en-US" sz="2400"/>
          </a:p>
        </p:txBody>
      </p:sp>
      <p:sp>
        <p:nvSpPr>
          <p:cNvPr id="27" name="Text 25"/>
          <p:cNvSpPr/>
          <p:nvPr/>
        </p:nvSpPr>
        <p:spPr>
          <a:xfrm>
            <a:off x="10295524" y="6354283"/>
            <a:ext cx="3317039" cy="47633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b="1" dirty="0">
                <a:solidFill>
                  <a:srgbClr val="E6EDF3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避免即時分享位置資訊</a:t>
            </a:r>
            <a:endParaRPr lang="en-US" sz="2400" dirty="0"/>
          </a:p>
        </p:txBody>
      </p:sp>
      <p:sp>
        <p:nvSpPr>
          <p:cNvPr id="28" name="Shape 26"/>
          <p:cNvSpPr/>
          <p:nvPr/>
        </p:nvSpPr>
        <p:spPr>
          <a:xfrm>
            <a:off x="0" y="10229903"/>
            <a:ext cx="18287999" cy="57096"/>
          </a:xfrm>
          <a:prstGeom prst="rect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451868" y="2534408"/>
            <a:ext cx="1384129" cy="1423555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7500" dirty="0">
                <a:solidFill>
                  <a:srgbClr val="F0F6FC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🔍</a:t>
            </a:r>
            <a:endParaRPr lang="en-US" sz="7500" dirty="0"/>
          </a:p>
        </p:txBody>
      </p:sp>
      <p:sp>
        <p:nvSpPr>
          <p:cNvPr id="3" name="Text 1"/>
          <p:cNvSpPr/>
          <p:nvPr/>
        </p:nvSpPr>
        <p:spPr>
          <a:xfrm>
            <a:off x="4670216" y="4224554"/>
            <a:ext cx="8947432" cy="1085850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5700" b="1" dirty="0">
                <a:solidFill>
                  <a:srgbClr val="EF233C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你是誰，攻擊者比你更清楚</a:t>
            </a:r>
            <a:endParaRPr lang="en-US" sz="5700" dirty="0"/>
          </a:p>
        </p:txBody>
      </p:sp>
      <p:sp>
        <p:nvSpPr>
          <p:cNvPr id="4" name="Text 2"/>
          <p:cNvSpPr/>
          <p:nvPr/>
        </p:nvSpPr>
        <p:spPr>
          <a:xfrm>
            <a:off x="3505173" y="5497440"/>
            <a:ext cx="11615983" cy="1243078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70000"/>
              </a:lnSpc>
              <a:buNone/>
            </a:pPr>
            <a:r>
              <a:rPr lang="en-US" sz="2400" dirty="0">
                <a:solidFill>
                  <a:srgbClr val="8B949E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在你還沒收到第一封詐騙郵件之前，攻擊者已知道你的姓名、學校、朋友、興趣，甚至你最近去過哪裡。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3257550" y="7169727"/>
            <a:ext cx="11772900" cy="620830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ctr">
              <a:lnSpc>
                <a:spcPct val="170000"/>
              </a:lnSpc>
              <a:buNone/>
            </a:pPr>
            <a:r>
              <a:rPr lang="en-US" sz="2700" b="1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個人資訊是攻擊者的原料，而你每天都在免費提供。</a:t>
            </a:r>
            <a:endParaRPr lang="en-US" sz="2700" dirty="0"/>
          </a:p>
        </p:txBody>
      </p:sp>
      <p:sp>
        <p:nvSpPr>
          <p:cNvPr id="6" name="Shape 4"/>
          <p:cNvSpPr/>
          <p:nvPr/>
        </p:nvSpPr>
        <p:spPr>
          <a:xfrm>
            <a:off x="0" y="10229903"/>
            <a:ext cx="18287999" cy="57096"/>
          </a:xfrm>
          <a:prstGeom prst="rect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571500"/>
            <a:ext cx="16482060" cy="393123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kern="0" spc="375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STEP 2 / 6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1143000" y="1059791"/>
            <a:ext cx="16482060" cy="708638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4800" b="1" dirty="0">
                <a:solidFill>
                  <a:srgbClr val="F0F6FC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假冒你信任的人</a:t>
            </a:r>
            <a:endParaRPr lang="en-US" sz="4800" dirty="0"/>
          </a:p>
        </p:txBody>
      </p:sp>
      <p:sp>
        <p:nvSpPr>
          <p:cNvPr id="4" name="Text 2"/>
          <p:cNvSpPr/>
          <p:nvPr/>
        </p:nvSpPr>
        <p:spPr>
          <a:xfrm>
            <a:off x="1143000" y="1851380"/>
            <a:ext cx="16482060" cy="427759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400" dirty="0">
                <a:solidFill>
                  <a:srgbClr val="8B949E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詐騙者會偽裝成你最信任的身份，讓你降低防備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1143000" y="2789850"/>
            <a:ext cx="5156218" cy="5494833"/>
          </a:xfrm>
          <a:prstGeom prst="roundRect">
            <a:avLst>
              <a:gd name="adj" fmla="val 6613"/>
            </a:avLst>
          </a:prstGeom>
          <a:solidFill>
            <a:srgbClr val="161B22"/>
          </a:solidFill>
          <a:ln w="8659">
            <a:solidFill>
              <a:srgbClr val="EF233C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zh-TW" altLang="en-US" sz="2400"/>
          </a:p>
        </p:txBody>
      </p:sp>
      <p:sp>
        <p:nvSpPr>
          <p:cNvPr id="6" name="Text 4"/>
          <p:cNvSpPr/>
          <p:nvPr/>
        </p:nvSpPr>
        <p:spPr>
          <a:xfrm>
            <a:off x="1494505" y="3141356"/>
            <a:ext cx="4586804" cy="427759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EF233C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常見假冒對象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1494505" y="4304921"/>
            <a:ext cx="4586804" cy="1135640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3200" dirty="0">
                <a:solidFill>
                  <a:schemeClr val="bg1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老師、教授、助教，學長姐、同學，官方帳號（學校、銀行、政府），甚至是你的家人和朋友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8" name="Shape 6"/>
          <p:cNvSpPr/>
          <p:nvPr/>
        </p:nvSpPr>
        <p:spPr>
          <a:xfrm>
            <a:off x="6565891" y="2789850"/>
            <a:ext cx="5156218" cy="5494833"/>
          </a:xfrm>
          <a:prstGeom prst="roundRect">
            <a:avLst>
              <a:gd name="adj" fmla="val 6613"/>
            </a:avLst>
          </a:prstGeom>
          <a:solidFill>
            <a:srgbClr val="161B22"/>
          </a:solidFill>
          <a:ln w="8659">
            <a:solidFill>
              <a:srgbClr val="FFD166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zh-TW" altLang="en-US" sz="2400"/>
          </a:p>
        </p:txBody>
      </p:sp>
      <p:sp>
        <p:nvSpPr>
          <p:cNvPr id="9" name="Text 7"/>
          <p:cNvSpPr/>
          <p:nvPr/>
        </p:nvSpPr>
        <p:spPr>
          <a:xfrm>
            <a:off x="6917396" y="3141356"/>
            <a:ext cx="4586804" cy="427759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FFD166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AI 如何仿造語氣？</a:t>
            </a:r>
            <a:endParaRPr lang="en-US" sz="3600" dirty="0"/>
          </a:p>
        </p:txBody>
      </p:sp>
      <p:sp>
        <p:nvSpPr>
          <p:cNvPr id="10" name="Text 8"/>
          <p:cNvSpPr/>
          <p:nvPr/>
        </p:nvSpPr>
        <p:spPr>
          <a:xfrm>
            <a:off x="6917396" y="4304921"/>
            <a:ext cx="4586804" cy="1135640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3200" dirty="0">
                <a:solidFill>
                  <a:schemeClr val="bg1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分析目標人物的社群發文，學習其說話習慣與常用詞彙，生成幾乎無法區分真偽的模仿文字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1" name="Shape 9"/>
          <p:cNvSpPr/>
          <p:nvPr/>
        </p:nvSpPr>
        <p:spPr>
          <a:xfrm>
            <a:off x="11988781" y="2789850"/>
            <a:ext cx="5156218" cy="5494833"/>
          </a:xfrm>
          <a:prstGeom prst="roundRect">
            <a:avLst>
              <a:gd name="adj" fmla="val 6613"/>
            </a:avLst>
          </a:prstGeom>
          <a:solidFill>
            <a:srgbClr val="161B22"/>
          </a:solidFill>
          <a:ln w="8659">
            <a:solidFill>
              <a:srgbClr val="EF233C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zh-TW" altLang="en-US" sz="2400"/>
          </a:p>
        </p:txBody>
      </p:sp>
      <p:sp>
        <p:nvSpPr>
          <p:cNvPr id="12" name="Text 10"/>
          <p:cNvSpPr/>
          <p:nvPr/>
        </p:nvSpPr>
        <p:spPr>
          <a:xfrm>
            <a:off x="12340286" y="3141356"/>
            <a:ext cx="4586804" cy="427759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EF233C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為什麼這麼危險？</a:t>
            </a:r>
            <a:endParaRPr lang="en-US" sz="3600" dirty="0"/>
          </a:p>
        </p:txBody>
      </p:sp>
      <p:sp>
        <p:nvSpPr>
          <p:cNvPr id="13" name="Text 11"/>
          <p:cNvSpPr/>
          <p:nvPr/>
        </p:nvSpPr>
        <p:spPr>
          <a:xfrm>
            <a:off x="12340286" y="4304921"/>
            <a:ext cx="4586804" cy="1449044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3200" dirty="0">
                <a:solidFill>
                  <a:schemeClr val="bg1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我們對熟悉的人天生降低警戒。當訊息來自「老師」或「家人」，你的第一反應是信任而非懷疑。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4" name="Shape 12"/>
          <p:cNvSpPr/>
          <p:nvPr/>
        </p:nvSpPr>
        <p:spPr>
          <a:xfrm>
            <a:off x="0" y="10229903"/>
            <a:ext cx="18287999" cy="57096"/>
          </a:xfrm>
          <a:prstGeom prst="rect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571500"/>
            <a:ext cx="16482060" cy="393123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kern="0" spc="375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STEP 2 — AI MIMICRY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1143000" y="1059791"/>
            <a:ext cx="16482060" cy="708638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4800" b="1" dirty="0">
                <a:solidFill>
                  <a:srgbClr val="F0F6FC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AI 是如何仿造你認識的人的語氣？</a:t>
            </a:r>
            <a:endParaRPr lang="en-US" sz="4800" dirty="0"/>
          </a:p>
        </p:txBody>
      </p:sp>
      <p:sp>
        <p:nvSpPr>
          <p:cNvPr id="4" name="Shape 2"/>
          <p:cNvSpPr/>
          <p:nvPr/>
        </p:nvSpPr>
        <p:spPr>
          <a:xfrm>
            <a:off x="1143000" y="2095500"/>
            <a:ext cx="7772345" cy="7524750"/>
          </a:xfrm>
          <a:prstGeom prst="roundRect">
            <a:avLst>
              <a:gd name="adj" fmla="val 2025"/>
            </a:avLst>
          </a:prstGeom>
          <a:solidFill>
            <a:srgbClr val="161B22"/>
          </a:solidFill>
          <a:ln w="8659">
            <a:solidFill>
              <a:srgbClr val="00B4D8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5" name="Text 3"/>
          <p:cNvSpPr/>
          <p:nvPr/>
        </p:nvSpPr>
        <p:spPr>
          <a:xfrm>
            <a:off x="1532659" y="2485159"/>
            <a:ext cx="7202818" cy="453736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訓練數據來源</a:t>
            </a:r>
            <a:endParaRPr lang="en-US" sz="4000" dirty="0"/>
          </a:p>
        </p:txBody>
      </p:sp>
      <p:sp>
        <p:nvSpPr>
          <p:cNvPr id="6" name="Shape 4"/>
          <p:cNvSpPr/>
          <p:nvPr/>
        </p:nvSpPr>
        <p:spPr>
          <a:xfrm>
            <a:off x="1639789" y="3831471"/>
            <a:ext cx="107130" cy="153941"/>
          </a:xfrm>
          <a:prstGeom prst="ellipse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 sz="2000"/>
          </a:p>
        </p:txBody>
      </p:sp>
      <p:sp>
        <p:nvSpPr>
          <p:cNvPr id="7" name="Text 5"/>
          <p:cNvSpPr/>
          <p:nvPr/>
        </p:nvSpPr>
        <p:spPr>
          <a:xfrm>
            <a:off x="1906461" y="3640971"/>
            <a:ext cx="4946525" cy="73331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dirty="0">
                <a:solidFill>
                  <a:srgbClr val="E6EDF3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目標人物的 Facebook 貼文與留言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1639789" y="4469538"/>
            <a:ext cx="107130" cy="153941"/>
          </a:xfrm>
          <a:prstGeom prst="ellipse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 sz="2000"/>
          </a:p>
        </p:txBody>
      </p:sp>
      <p:sp>
        <p:nvSpPr>
          <p:cNvPr id="9" name="Text 7"/>
          <p:cNvSpPr/>
          <p:nvPr/>
        </p:nvSpPr>
        <p:spPr>
          <a:xfrm>
            <a:off x="1906460" y="4279038"/>
            <a:ext cx="2401789" cy="73331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dirty="0">
                <a:solidFill>
                  <a:srgbClr val="E6EDF3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IG 限時動態文字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1639789" y="5107605"/>
            <a:ext cx="107130" cy="153941"/>
          </a:xfrm>
          <a:prstGeom prst="ellipse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 sz="2000"/>
          </a:p>
        </p:txBody>
      </p:sp>
      <p:sp>
        <p:nvSpPr>
          <p:cNvPr id="11" name="Text 9"/>
          <p:cNvSpPr/>
          <p:nvPr/>
        </p:nvSpPr>
        <p:spPr>
          <a:xfrm>
            <a:off x="1906461" y="4917105"/>
            <a:ext cx="3007508" cy="73331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dirty="0">
                <a:solidFill>
                  <a:srgbClr val="E6EDF3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公開的 Email 或文章</a:t>
            </a:r>
            <a:endParaRPr lang="en-US" sz="2400" dirty="0"/>
          </a:p>
        </p:txBody>
      </p:sp>
      <p:sp>
        <p:nvSpPr>
          <p:cNvPr id="12" name="Shape 10"/>
          <p:cNvSpPr/>
          <p:nvPr/>
        </p:nvSpPr>
        <p:spPr>
          <a:xfrm>
            <a:off x="1639789" y="5745671"/>
            <a:ext cx="107130" cy="153941"/>
          </a:xfrm>
          <a:prstGeom prst="ellipse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 sz="2000"/>
          </a:p>
        </p:txBody>
      </p:sp>
      <p:sp>
        <p:nvSpPr>
          <p:cNvPr id="13" name="Text 11"/>
          <p:cNvSpPr/>
          <p:nvPr/>
        </p:nvSpPr>
        <p:spPr>
          <a:xfrm>
            <a:off x="1906461" y="5555171"/>
            <a:ext cx="2979294" cy="73331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dirty="0">
                <a:solidFill>
                  <a:srgbClr val="E6EDF3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社群上的互動與回覆</a:t>
            </a:r>
            <a:endParaRPr lang="en-US" sz="2400" dirty="0"/>
          </a:p>
        </p:txBody>
      </p:sp>
      <p:sp>
        <p:nvSpPr>
          <p:cNvPr id="14" name="Shape 12"/>
          <p:cNvSpPr/>
          <p:nvPr/>
        </p:nvSpPr>
        <p:spPr>
          <a:xfrm>
            <a:off x="1639789" y="6288489"/>
            <a:ext cx="6622862" cy="1949187"/>
          </a:xfrm>
          <a:prstGeom prst="roundRect">
            <a:avLst>
              <a:gd name="adj" fmla="val 13604"/>
            </a:avLst>
          </a:prstGeom>
          <a:solidFill>
            <a:srgbClr val="00B4D8">
              <a:alpha val="8000"/>
            </a:srgbClr>
          </a:solidFill>
          <a:ln w="8659">
            <a:solidFill>
              <a:srgbClr val="00B4D8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zh-TW" altLang="en-US" sz="2000"/>
          </a:p>
        </p:txBody>
      </p:sp>
      <p:sp>
        <p:nvSpPr>
          <p:cNvPr id="15" name="Text 13"/>
          <p:cNvSpPr/>
          <p:nvPr/>
        </p:nvSpPr>
        <p:spPr>
          <a:xfrm>
            <a:off x="1953248" y="6525747"/>
            <a:ext cx="7396098" cy="974462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2400" b="1" dirty="0">
                <a:solidFill>
                  <a:srgbClr val="7DD3FC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你每次公開發文，都在幫 AI「學習你的語氣」</a:t>
            </a:r>
            <a:endParaRPr lang="en-US" sz="2400" b="1" dirty="0"/>
          </a:p>
        </p:txBody>
      </p:sp>
      <p:sp>
        <p:nvSpPr>
          <p:cNvPr id="16" name="Shape 14"/>
          <p:cNvSpPr/>
          <p:nvPr/>
        </p:nvSpPr>
        <p:spPr>
          <a:xfrm>
            <a:off x="9372519" y="2095500"/>
            <a:ext cx="7772481" cy="7524750"/>
          </a:xfrm>
          <a:prstGeom prst="roundRect">
            <a:avLst>
              <a:gd name="adj" fmla="val 2025"/>
            </a:avLst>
          </a:prstGeom>
          <a:solidFill>
            <a:srgbClr val="161B22"/>
          </a:solidFill>
          <a:ln w="8659">
            <a:solidFill>
              <a:srgbClr val="EF233C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7" name="Text 15"/>
          <p:cNvSpPr/>
          <p:nvPr/>
        </p:nvSpPr>
        <p:spPr>
          <a:xfrm>
            <a:off x="9762177" y="2485159"/>
            <a:ext cx="7202958" cy="453736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EF233C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AI 仿造的能力</a:t>
            </a:r>
            <a:endParaRPr lang="en-US" sz="4000" dirty="0"/>
          </a:p>
        </p:txBody>
      </p:sp>
      <p:sp>
        <p:nvSpPr>
          <p:cNvPr id="18" name="Shape 16"/>
          <p:cNvSpPr/>
          <p:nvPr/>
        </p:nvSpPr>
        <p:spPr>
          <a:xfrm>
            <a:off x="9869307" y="3831471"/>
            <a:ext cx="107130" cy="153941"/>
          </a:xfrm>
          <a:prstGeom prst="ellipse">
            <a:avLst/>
          </a:prstGeom>
          <a:solidFill>
            <a:srgbClr val="EF233C"/>
          </a:solidFill>
        </p:spPr>
        <p:txBody>
          <a:bodyPr/>
          <a:lstStyle/>
          <a:p>
            <a:endParaRPr lang="zh-TW" altLang="en-US" sz="2000"/>
          </a:p>
        </p:txBody>
      </p:sp>
      <p:sp>
        <p:nvSpPr>
          <p:cNvPr id="19" name="Text 17"/>
          <p:cNvSpPr/>
          <p:nvPr/>
        </p:nvSpPr>
        <p:spPr>
          <a:xfrm>
            <a:off x="10135980" y="3615034"/>
            <a:ext cx="3972393" cy="73331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b="1" dirty="0">
                <a:solidFill>
                  <a:srgbClr val="E6EDF3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複製個人慣用詞與說話風格</a:t>
            </a:r>
            <a:endParaRPr lang="en-US" sz="2400" dirty="0"/>
          </a:p>
        </p:txBody>
      </p:sp>
      <p:sp>
        <p:nvSpPr>
          <p:cNvPr id="20" name="Shape 18"/>
          <p:cNvSpPr/>
          <p:nvPr/>
        </p:nvSpPr>
        <p:spPr>
          <a:xfrm>
            <a:off x="9869307" y="4469538"/>
            <a:ext cx="107130" cy="153941"/>
          </a:xfrm>
          <a:prstGeom prst="ellipse">
            <a:avLst/>
          </a:prstGeom>
          <a:solidFill>
            <a:srgbClr val="EF233C"/>
          </a:solidFill>
        </p:spPr>
        <p:txBody>
          <a:bodyPr/>
          <a:lstStyle/>
          <a:p>
            <a:endParaRPr lang="zh-TW" altLang="en-US" sz="2000"/>
          </a:p>
        </p:txBody>
      </p:sp>
      <p:sp>
        <p:nvSpPr>
          <p:cNvPr id="21" name="Text 19"/>
          <p:cNvSpPr/>
          <p:nvPr/>
        </p:nvSpPr>
        <p:spPr>
          <a:xfrm>
            <a:off x="10135981" y="4253101"/>
            <a:ext cx="2656832" cy="73331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b="1" dirty="0">
                <a:solidFill>
                  <a:srgbClr val="E6EDF3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模仿情緒表達方式</a:t>
            </a:r>
            <a:endParaRPr lang="en-US" sz="2400" dirty="0"/>
          </a:p>
        </p:txBody>
      </p:sp>
      <p:sp>
        <p:nvSpPr>
          <p:cNvPr id="22" name="Shape 20"/>
          <p:cNvSpPr/>
          <p:nvPr/>
        </p:nvSpPr>
        <p:spPr>
          <a:xfrm>
            <a:off x="9869307" y="5107605"/>
            <a:ext cx="107130" cy="153941"/>
          </a:xfrm>
          <a:prstGeom prst="ellipse">
            <a:avLst/>
          </a:prstGeom>
          <a:solidFill>
            <a:srgbClr val="EF233C"/>
          </a:solidFill>
        </p:spPr>
        <p:txBody>
          <a:bodyPr/>
          <a:lstStyle/>
          <a:p>
            <a:endParaRPr lang="zh-TW" altLang="en-US" sz="2000"/>
          </a:p>
        </p:txBody>
      </p:sp>
      <p:sp>
        <p:nvSpPr>
          <p:cNvPr id="23" name="Text 21"/>
          <p:cNvSpPr/>
          <p:nvPr/>
        </p:nvSpPr>
        <p:spPr>
          <a:xfrm>
            <a:off x="10135981" y="4891168"/>
            <a:ext cx="3641360" cy="73331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b="1" dirty="0">
                <a:solidFill>
                  <a:srgbClr val="E6EDF3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加入對方可能知道的細節</a:t>
            </a:r>
            <a:endParaRPr lang="en-US" sz="2400" dirty="0"/>
          </a:p>
        </p:txBody>
      </p:sp>
      <p:sp>
        <p:nvSpPr>
          <p:cNvPr id="24" name="Shape 22"/>
          <p:cNvSpPr/>
          <p:nvPr/>
        </p:nvSpPr>
        <p:spPr>
          <a:xfrm>
            <a:off x="9869307" y="5745671"/>
            <a:ext cx="107130" cy="153941"/>
          </a:xfrm>
          <a:prstGeom prst="ellipse">
            <a:avLst/>
          </a:prstGeom>
          <a:solidFill>
            <a:srgbClr val="EF233C"/>
          </a:solidFill>
        </p:spPr>
        <p:txBody>
          <a:bodyPr/>
          <a:lstStyle/>
          <a:p>
            <a:endParaRPr lang="zh-TW" altLang="en-US" sz="2000"/>
          </a:p>
        </p:txBody>
      </p:sp>
      <p:sp>
        <p:nvSpPr>
          <p:cNvPr id="25" name="Text 23"/>
          <p:cNvSpPr/>
          <p:nvPr/>
        </p:nvSpPr>
        <p:spPr>
          <a:xfrm>
            <a:off x="10135981" y="5529234"/>
            <a:ext cx="4303426" cy="73331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b="1" dirty="0">
                <a:solidFill>
                  <a:srgbClr val="E6EDF3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讓訊息「感覺是那個人寫的」</a:t>
            </a:r>
            <a:endParaRPr lang="en-US" sz="2400" dirty="0"/>
          </a:p>
        </p:txBody>
      </p:sp>
      <p:sp>
        <p:nvSpPr>
          <p:cNvPr id="26" name="Shape 24"/>
          <p:cNvSpPr/>
          <p:nvPr/>
        </p:nvSpPr>
        <p:spPr>
          <a:xfrm>
            <a:off x="9869308" y="6288489"/>
            <a:ext cx="6993164" cy="1949187"/>
          </a:xfrm>
          <a:prstGeom prst="roundRect">
            <a:avLst>
              <a:gd name="adj" fmla="val 9477"/>
            </a:avLst>
          </a:prstGeom>
          <a:solidFill>
            <a:srgbClr val="EF233C">
              <a:alpha val="10000"/>
            </a:srgbClr>
          </a:solidFill>
          <a:ln w="8659">
            <a:solidFill>
              <a:srgbClr val="EF233C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zh-TW" altLang="en-US" sz="2000"/>
          </a:p>
        </p:txBody>
      </p:sp>
      <p:sp>
        <p:nvSpPr>
          <p:cNvPr id="27" name="Text 25"/>
          <p:cNvSpPr/>
          <p:nvPr/>
        </p:nvSpPr>
        <p:spPr>
          <a:xfrm>
            <a:off x="9972972" y="6525747"/>
            <a:ext cx="5491671" cy="1565735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2400" b="1" dirty="0" err="1">
                <a:solidFill>
                  <a:srgbClr val="FCA5A5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結果：你可能收到「來自老師」的詐騙訊息，連語氣都完全正確</a:t>
            </a:r>
            <a:endParaRPr lang="en-US" sz="2400" dirty="0"/>
          </a:p>
        </p:txBody>
      </p:sp>
      <p:sp>
        <p:nvSpPr>
          <p:cNvPr id="28" name="Shape 26"/>
          <p:cNvSpPr/>
          <p:nvPr/>
        </p:nvSpPr>
        <p:spPr>
          <a:xfrm>
            <a:off x="0" y="10229903"/>
            <a:ext cx="18287999" cy="57096"/>
          </a:xfrm>
          <a:prstGeom prst="rect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0"/>
          <p:cNvSpPr txBox="1"/>
          <p:nvPr/>
        </p:nvSpPr>
        <p:spPr>
          <a:xfrm>
            <a:off x="0" y="0"/>
            <a:ext cx="18288000" cy="461665"/>
          </a:xfrm>
          <a:prstGeom prst="rect">
            <a:avLst/>
          </a:prstGeom>
          <a:solidFill>
            <a:srgbClr val="1A1A2E"/>
          </a:solidFill>
        </p:spPr>
        <p:txBody>
          <a:bodyPr wrap="square">
            <a:spAutoFit/>
          </a:bodyPr>
          <a:lstStyle/>
          <a:p>
            <a:pPr algn="l"/>
            <a:r>
              <a:rPr sz="2400" b="1" i="0" dirty="0">
                <a:solidFill>
                  <a:srgbClr val="FFFFFF"/>
                </a:solidFill>
              </a:rPr>
              <a:t>   1  </a:t>
            </a:r>
            <a:r>
              <a:rPr sz="2400" b="1" i="0" dirty="0" err="1">
                <a:solidFill>
                  <a:srgbClr val="FFFFFF"/>
                </a:solidFill>
              </a:rPr>
              <a:t>練習與複習</a:t>
            </a:r>
            <a:endParaRPr sz="2400" b="1" i="0" dirty="0">
              <a:solidFill>
                <a:srgbClr val="FFFFFF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80000" y="1060000"/>
            <a:ext cx="17328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 i="0" dirty="0">
                <a:solidFill>
                  <a:srgbClr val="1A237E"/>
                </a:solidFill>
              </a:rPr>
              <a:t>Q1.  </a:t>
            </a:r>
            <a:r>
              <a:rPr sz="2400" b="1" i="0" dirty="0" err="1">
                <a:solidFill>
                  <a:srgbClr val="1A237E"/>
                </a:solidFill>
              </a:rPr>
              <a:t>攻擊鏈第一步「鎖定目標」中，攻擊者最常蒐集哪些資訊來讓詐騙訊息更精準</a:t>
            </a:r>
            <a:r>
              <a:rPr sz="2400" b="1" i="0" dirty="0">
                <a:solidFill>
                  <a:srgbClr val="1A237E"/>
                </a:solidFill>
              </a:rPr>
              <a:t>？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0000" y="1491440"/>
            <a:ext cx="17188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0" i="0" dirty="0">
                <a:solidFill>
                  <a:srgbClr val="333333"/>
                </a:solidFill>
              </a:rPr>
              <a:t>    A. </a:t>
            </a:r>
            <a:r>
              <a:rPr sz="2400" b="0" i="0" dirty="0" err="1">
                <a:solidFill>
                  <a:srgbClr val="333333"/>
                </a:solidFill>
              </a:rPr>
              <a:t>你的銀行帳號和信用卡資料</a:t>
            </a:r>
            <a:endParaRPr sz="2400" b="0" i="0" dirty="0">
              <a:solidFill>
                <a:srgbClr val="333333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20000" y="2370274"/>
            <a:ext cx="17188000" cy="461665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sz="2400" b="1" i="0" dirty="0">
                <a:solidFill>
                  <a:srgbClr val="1B5E20"/>
                </a:solidFill>
              </a:rPr>
              <a:t>✓  B. </a:t>
            </a:r>
            <a:r>
              <a:rPr sz="2400" b="1" i="0" dirty="0" err="1">
                <a:solidFill>
                  <a:srgbClr val="1B5E20"/>
                </a:solidFill>
              </a:rPr>
              <a:t>你在社群上公開的個人資料、行程、朋友標記等</a:t>
            </a:r>
            <a:endParaRPr sz="2400" b="1" i="0" dirty="0">
              <a:solidFill>
                <a:srgbClr val="1B5E2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0000" y="3249108"/>
            <a:ext cx="17188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0" i="0">
                <a:solidFill>
                  <a:srgbClr val="333333"/>
                </a:solidFill>
              </a:rPr>
              <a:t>    C. 你的手機通話紀錄和簡訊內容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0000" y="4127942"/>
            <a:ext cx="17188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0" i="0">
                <a:solidFill>
                  <a:srgbClr val="333333"/>
                </a:solidFill>
              </a:rPr>
              <a:t>    D. 你的 Email 密碼和登入紀錄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0000" y="4868751"/>
            <a:ext cx="17328000" cy="461665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sz="2400" b="0" i="1" dirty="0" err="1">
                <a:solidFill>
                  <a:srgbClr val="4E342E"/>
                </a:solidFill>
              </a:rPr>
              <a:t>解析：個人資料就是攻擊者的原料。全名、學校、行程等資訊單獨看無害，但合在一起能讓詐騙訊息看起來像是專門為你寫的</a:t>
            </a:r>
            <a:r>
              <a:rPr sz="2400" b="0" i="1" dirty="0">
                <a:solidFill>
                  <a:srgbClr val="4E342E"/>
                </a:solidFill>
              </a:rPr>
              <a:t>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80000" y="5543860"/>
            <a:ext cx="17328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 i="0" dirty="0">
                <a:solidFill>
                  <a:srgbClr val="1A237E"/>
                </a:solidFill>
              </a:rPr>
              <a:t>Q2.  AI </a:t>
            </a:r>
            <a:r>
              <a:rPr sz="2400" b="1" i="0" dirty="0" err="1">
                <a:solidFill>
                  <a:srgbClr val="1A237E"/>
                </a:solidFill>
              </a:rPr>
              <a:t>為什麼能模仿一個人的語氣和說話習慣</a:t>
            </a:r>
            <a:r>
              <a:rPr sz="2400" b="1" i="0" dirty="0">
                <a:solidFill>
                  <a:srgbClr val="1A237E"/>
                </a:solidFill>
              </a:rPr>
              <a:t>？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0000" y="6052959"/>
            <a:ext cx="17188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0" i="0" dirty="0">
                <a:solidFill>
                  <a:srgbClr val="333333"/>
                </a:solidFill>
              </a:rPr>
              <a:t>    A. AI </a:t>
            </a:r>
            <a:r>
              <a:rPr sz="2400" b="0" i="0" dirty="0" err="1">
                <a:solidFill>
                  <a:srgbClr val="333333"/>
                </a:solidFill>
              </a:rPr>
              <a:t>會竊取你的</a:t>
            </a:r>
            <a:r>
              <a:rPr sz="2400" b="0" i="0" dirty="0">
                <a:solidFill>
                  <a:srgbClr val="333333"/>
                </a:solidFill>
              </a:rPr>
              <a:t> Email </a:t>
            </a:r>
            <a:r>
              <a:rPr sz="2400" b="0" i="0" dirty="0" err="1">
                <a:solidFill>
                  <a:srgbClr val="333333"/>
                </a:solidFill>
              </a:rPr>
              <a:t>和私訊</a:t>
            </a:r>
            <a:endParaRPr sz="2400" b="0" i="0" dirty="0">
              <a:solidFill>
                <a:srgbClr val="333333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20000" y="6778949"/>
            <a:ext cx="17188000" cy="461665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sz="2400" b="1" i="0" dirty="0">
                <a:solidFill>
                  <a:srgbClr val="1B5E20"/>
                </a:solidFill>
              </a:rPr>
              <a:t>✓  B. AI </a:t>
            </a:r>
            <a:r>
              <a:rPr sz="2400" b="1" i="0" dirty="0" err="1">
                <a:solidFill>
                  <a:srgbClr val="1B5E20"/>
                </a:solidFill>
              </a:rPr>
              <a:t>分析你在社群上公開的貼文、留言和習慣用詞</a:t>
            </a:r>
            <a:endParaRPr sz="2400" b="1" i="0" dirty="0">
              <a:solidFill>
                <a:srgbClr val="1B5E2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20000" y="7674038"/>
            <a:ext cx="17188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0" i="0" dirty="0">
                <a:solidFill>
                  <a:srgbClr val="333333"/>
                </a:solidFill>
              </a:rPr>
              <a:t>    C. AI </a:t>
            </a:r>
            <a:r>
              <a:rPr sz="2400" b="0" i="0" dirty="0" err="1">
                <a:solidFill>
                  <a:srgbClr val="333333"/>
                </a:solidFill>
              </a:rPr>
              <a:t>會錄製你的通話並學習你的聲音</a:t>
            </a:r>
            <a:endParaRPr sz="2400" b="0" i="0" dirty="0">
              <a:solidFill>
                <a:srgbClr val="333333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20000" y="8569127"/>
            <a:ext cx="17188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0" i="0">
                <a:solidFill>
                  <a:srgbClr val="333333"/>
                </a:solidFill>
              </a:rPr>
              <a:t>    D. AI 需要你主動輸入資料才能學習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0000" y="9133812"/>
            <a:ext cx="17188000" cy="830997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sz="2400" b="0" i="1" dirty="0" err="1">
                <a:solidFill>
                  <a:srgbClr val="4E342E"/>
                </a:solidFill>
              </a:rPr>
              <a:t>解析：你的公開社群內容越多，就越容易被模仿。防禦方法是建立規則：任何涉及帳號或金錢的請求，無論來自誰，都用另一個管道確認</a:t>
            </a:r>
            <a:r>
              <a:rPr sz="2400" b="0" i="1" dirty="0">
                <a:solidFill>
                  <a:srgbClr val="4E342E"/>
                </a:solidFill>
              </a:rPr>
              <a:t>。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0" y="10037000"/>
            <a:ext cx="18288000" cy="250000"/>
          </a:xfrm>
          <a:prstGeom prst="rect">
            <a:avLst/>
          </a:prstGeom>
          <a:solidFill>
            <a:srgbClr val="EEEEEE"/>
          </a:solidFill>
        </p:spPr>
        <p:txBody>
          <a:bodyPr wrap="square">
            <a:spAutoFit/>
          </a:bodyPr>
          <a:lstStyle/>
          <a:p>
            <a:pPr algn="r"/>
            <a:r>
              <a:rPr sz="1000" b="0" i="0">
                <a:solidFill>
                  <a:srgbClr val="757575"/>
                </a:solidFill>
              </a:rPr>
              <a:t>AI 釣魚詐騙防護教材　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571500"/>
            <a:ext cx="16482060" cy="393123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kern="0" spc="375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STEP 3 / 6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1143000" y="1059791"/>
            <a:ext cx="16482060" cy="708638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4800" b="1" dirty="0">
                <a:solidFill>
                  <a:schemeClr val="accent5">
                    <a:lumMod val="75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讓你來不及思考</a:t>
            </a:r>
            <a:endParaRPr lang="en-US" sz="48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Text 2"/>
          <p:cNvSpPr/>
          <p:nvPr/>
        </p:nvSpPr>
        <p:spPr>
          <a:xfrm>
            <a:off x="1143000" y="1945237"/>
            <a:ext cx="16482060" cy="427759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詐騙的核心策略：觸發情緒，讓理性暫時關閉</a:t>
            </a:r>
            <a:endParaRPr lang="en-US" sz="24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Shape 3"/>
          <p:cNvSpPr/>
          <p:nvPr/>
        </p:nvSpPr>
        <p:spPr>
          <a:xfrm>
            <a:off x="1143000" y="2789850"/>
            <a:ext cx="5156218" cy="4194843"/>
          </a:xfrm>
          <a:prstGeom prst="roundRect">
            <a:avLst>
              <a:gd name="adj" fmla="val 6613"/>
            </a:avLst>
          </a:prstGeom>
          <a:solidFill>
            <a:schemeClr val="bg2"/>
          </a:solidFill>
          <a:ln w="8659">
            <a:noFill/>
            <a:prstDash val="solid"/>
          </a:ln>
        </p:spPr>
        <p:txBody>
          <a:bodyPr/>
          <a:lstStyle/>
          <a:p>
            <a:endParaRPr lang="zh-TW" altLang="en-US" sz="2400"/>
          </a:p>
        </p:txBody>
      </p:sp>
      <p:sp>
        <p:nvSpPr>
          <p:cNvPr id="6" name="Text 4"/>
          <p:cNvSpPr/>
          <p:nvPr/>
        </p:nvSpPr>
        <p:spPr>
          <a:xfrm>
            <a:off x="1494505" y="3141356"/>
            <a:ext cx="4586804" cy="778676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C0000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緊急壓力</a:t>
            </a:r>
            <a:endParaRPr lang="en-US" sz="4000" dirty="0">
              <a:solidFill>
                <a:srgbClr val="C00000"/>
              </a:solidFill>
            </a:endParaRPr>
          </a:p>
        </p:txBody>
      </p:sp>
      <p:sp>
        <p:nvSpPr>
          <p:cNvPr id="7" name="Text 5"/>
          <p:cNvSpPr/>
          <p:nvPr/>
        </p:nvSpPr>
        <p:spPr>
          <a:xfrm>
            <a:off x="1494505" y="4109862"/>
            <a:ext cx="4586804" cy="2067276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2400" dirty="0">
                <a:solidFill>
                  <a:schemeClr val="bg2">
                    <a:lumMod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「帳號即將停權」「24小時內必須處理」——時間壓力讓大腦進入應急模式，跳過正常判斷程序</a:t>
            </a:r>
            <a:endParaRPr lang="en-US" sz="24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8" name="Shape 6"/>
          <p:cNvSpPr/>
          <p:nvPr/>
        </p:nvSpPr>
        <p:spPr>
          <a:xfrm>
            <a:off x="6565891" y="2789850"/>
            <a:ext cx="5156218" cy="4194843"/>
          </a:xfrm>
          <a:prstGeom prst="roundRect">
            <a:avLst>
              <a:gd name="adj" fmla="val 6613"/>
            </a:avLst>
          </a:prstGeom>
          <a:solidFill>
            <a:schemeClr val="bg2"/>
          </a:solidFill>
          <a:ln w="8659">
            <a:noFill/>
            <a:prstDash val="solid"/>
          </a:ln>
        </p:spPr>
        <p:txBody>
          <a:bodyPr/>
          <a:lstStyle/>
          <a:p>
            <a:endParaRPr lang="zh-TW" altLang="en-US" sz="2400"/>
          </a:p>
        </p:txBody>
      </p:sp>
      <p:sp>
        <p:nvSpPr>
          <p:cNvPr id="9" name="Text 7"/>
          <p:cNvSpPr/>
          <p:nvPr/>
        </p:nvSpPr>
        <p:spPr>
          <a:xfrm>
            <a:off x="6917396" y="3141356"/>
            <a:ext cx="4586804" cy="778676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0070C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利益誘惑</a:t>
            </a:r>
            <a:endParaRPr lang="en-US" sz="4000" dirty="0">
              <a:solidFill>
                <a:srgbClr val="0070C0"/>
              </a:solidFill>
            </a:endParaRPr>
          </a:p>
        </p:txBody>
      </p:sp>
      <p:sp>
        <p:nvSpPr>
          <p:cNvPr id="10" name="Text 8"/>
          <p:cNvSpPr/>
          <p:nvPr/>
        </p:nvSpPr>
        <p:spPr>
          <a:xfrm>
            <a:off x="6917396" y="4109862"/>
            <a:ext cx="4586804" cy="2067276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2400" dirty="0">
                <a:solidFill>
                  <a:schemeClr val="bg2">
                    <a:lumMod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「恭喜您中獎」「限時優惠即將結束」——貪心和機會感讓人更願意忽略可疑細節，急著行動</a:t>
            </a:r>
            <a:endParaRPr lang="en-US" sz="24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1" name="Shape 9"/>
          <p:cNvSpPr/>
          <p:nvPr/>
        </p:nvSpPr>
        <p:spPr>
          <a:xfrm>
            <a:off x="11988781" y="2789850"/>
            <a:ext cx="5156218" cy="4194843"/>
          </a:xfrm>
          <a:prstGeom prst="roundRect">
            <a:avLst>
              <a:gd name="adj" fmla="val 6613"/>
            </a:avLst>
          </a:prstGeom>
          <a:solidFill>
            <a:schemeClr val="bg2"/>
          </a:solidFill>
          <a:ln w="8659">
            <a:noFill/>
            <a:prstDash val="solid"/>
          </a:ln>
        </p:spPr>
        <p:txBody>
          <a:bodyPr/>
          <a:lstStyle/>
          <a:p>
            <a:endParaRPr lang="zh-TW" altLang="en-US" sz="2400"/>
          </a:p>
        </p:txBody>
      </p:sp>
      <p:sp>
        <p:nvSpPr>
          <p:cNvPr id="12" name="Text 10"/>
          <p:cNvSpPr/>
          <p:nvPr/>
        </p:nvSpPr>
        <p:spPr>
          <a:xfrm>
            <a:off x="12340286" y="3141356"/>
            <a:ext cx="4586804" cy="778676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C0000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恐嚇威脅</a:t>
            </a:r>
            <a:endParaRPr lang="en-US" sz="4000" dirty="0">
              <a:solidFill>
                <a:srgbClr val="C00000"/>
              </a:solidFill>
            </a:endParaRPr>
          </a:p>
        </p:txBody>
      </p:sp>
      <p:sp>
        <p:nvSpPr>
          <p:cNvPr id="13" name="Text 11"/>
          <p:cNvSpPr/>
          <p:nvPr/>
        </p:nvSpPr>
        <p:spPr>
          <a:xfrm>
            <a:off x="12340286" y="4109861"/>
            <a:ext cx="4586804" cy="2817089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2400" dirty="0">
                <a:solidFill>
                  <a:schemeClr val="bg2">
                    <a:lumMod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「您已違規」「您的帳戶將被永久凍結」——恐懼讓人變得衝動，想要立即「解決問題」</a:t>
            </a:r>
            <a:endParaRPr lang="en-US" sz="24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4" name="Shape 12"/>
          <p:cNvSpPr/>
          <p:nvPr/>
        </p:nvSpPr>
        <p:spPr>
          <a:xfrm>
            <a:off x="0" y="10229903"/>
            <a:ext cx="18287999" cy="57096"/>
          </a:xfrm>
          <a:prstGeom prst="rect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3760</TotalTime>
  <Words>3545</Words>
  <Application>Microsoft Office PowerPoint</Application>
  <PresentationFormat>自訂</PresentationFormat>
  <Paragraphs>349</Paragraphs>
  <Slides>18</Slides>
  <Notes>18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18</vt:i4>
      </vt:variant>
    </vt:vector>
  </HeadingPairs>
  <TitlesOfParts>
    <vt:vector size="22" baseType="lpstr">
      <vt:lpstr>Noto Sans TC</vt:lpstr>
      <vt:lpstr>Arial</vt:lpstr>
      <vt:lpstr>Calibri</vt:lpstr>
      <vt:lpstr>Office Theme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杜若慈</cp:lastModifiedBy>
  <cp:revision>19</cp:revision>
  <dcterms:created xsi:type="dcterms:W3CDTF">2026-05-25T07:08:00Z</dcterms:created>
  <dcterms:modified xsi:type="dcterms:W3CDTF">2026-08-05T06:34:04Z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2D81EE78BD564E7B821B9E48B10A4715_12</vt:lpwstr>
  </property>
  <property fmtid="{D5CDD505-2E9C-101B-9397-08002B2CF9AE}" pid="3" name="KSOProductBuildVer">
    <vt:lpwstr>3076-12.1.0.26372</vt:lpwstr>
  </property>
</Properties>
</file>