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4"/>
  </p:notesMasterIdLst>
  <p:sldIdLst>
    <p:sldId id="318" r:id="rId2"/>
    <p:sldId id="319" r:id="rId3"/>
    <p:sldId id="320" r:id="rId4"/>
    <p:sldId id="321" r:id="rId5"/>
    <p:sldId id="322" r:id="rId6"/>
    <p:sldId id="323" r:id="rId7"/>
    <p:sldId id="324" r:id="rId8"/>
    <p:sldId id="325" r:id="rId9"/>
    <p:sldId id="326" r:id="rId10"/>
    <p:sldId id="327" r:id="rId11"/>
    <p:sldId id="328" r:id="rId12"/>
    <p:sldId id="329" r:id="rId13"/>
    <p:sldId id="330" r:id="rId14"/>
    <p:sldId id="331" r:id="rId15"/>
    <p:sldId id="332" r:id="rId16"/>
    <p:sldId id="333" r:id="rId17"/>
    <p:sldId id="334" r:id="rId18"/>
    <p:sldId id="335" r:id="rId19"/>
    <p:sldId id="336" r:id="rId20"/>
    <p:sldId id="337" r:id="rId21"/>
    <p:sldId id="338" r:id="rId22"/>
    <p:sldId id="339" r:id="rId23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0342" autoAdjust="0"/>
  </p:normalViewPr>
  <p:slideViewPr>
    <p:cSldViewPr snapToGrid="0" snapToObjects="1">
      <p:cViewPr varScale="1">
        <p:scale>
          <a:sx n="53" d="100"/>
          <a:sy n="53" d="100"/>
        </p:scale>
        <p:origin x="125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接下來進入第五段：實戰防護規則。</a:t>
            </a:r>
          </a:p>
          <a:p>
            <a:endParaRPr dirty="0"/>
          </a:p>
          <a:p>
            <a:r>
              <a:rPr lang="zh-TW" dirty="0"/>
              <a:t>前面幾段我們理解了詐騙的本質和心理機制，現在要把這些理解轉成你可以立刻用的具體行動。</a:t>
            </a:r>
          </a:p>
          <a:p>
            <a:endParaRPr dirty="0"/>
          </a:p>
          <a:p>
            <a:r>
              <a:rPr lang="zh-TW" dirty="0"/>
              <a:t>這一段的核心是四不一要：不亂點、不急點、不亂登、不亂傳、要查證。這五個動作涵蓋了日常中大多數的詐騙情境。</a:t>
            </a:r>
          </a:p>
          <a:p>
            <a:endParaRPr dirty="0"/>
          </a:p>
          <a:p>
            <a:r>
              <a:rPr lang="zh-TW" dirty="0"/>
              <a:t>我的目標是讓你在下課後，這五個動作已經變成你的直覺。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把安全習慣整理成三個面向：帳號管理、網路行為、資訊分享。</a:t>
            </a:r>
          </a:p>
          <a:p>
            <a:endParaRPr dirty="0"/>
          </a:p>
          <a:p>
            <a:r>
              <a:rPr lang="zh-TW" dirty="0"/>
              <a:t>帳號管理：重要帳號開啟雙重驗證、每個網站用不同的密碼、定期檢查有沒有不明的登入紀錄。</a:t>
            </a:r>
          </a:p>
          <a:p>
            <a:endParaRPr dirty="0"/>
          </a:p>
          <a:p>
            <a:r>
              <a:rPr lang="zh-TW" dirty="0"/>
              <a:t>網路行為：登入前確認網址、不從訊息連結登入、不在公共 Wi-Fi 上處理重要帳號。</a:t>
            </a:r>
          </a:p>
          <a:p>
            <a:endParaRPr dirty="0"/>
          </a:p>
          <a:p>
            <a:r>
              <a:rPr lang="zh-TW" dirty="0"/>
              <a:t>資訊分享：社群少公開個資、轉傳前查證、涉及金錢的請求永遠另行確認。</a:t>
            </a:r>
          </a:p>
          <a:p>
            <a:endParaRPr dirty="0"/>
          </a:p>
          <a:p>
            <a:r>
              <a:rPr lang="zh-TW" dirty="0"/>
              <a:t>這些習慣不需要一次全部做到。建議從最重要的開始：把你最常用的兩三個帳號開啟雙重驗證，這一件事就能大幅提升你的帳號安全。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雙重驗證，2FA，是今天課程最推薦你回去就做的一件事。</a:t>
            </a:r>
          </a:p>
          <a:p>
            <a:endParaRPr dirty="0"/>
          </a:p>
          <a:p>
            <a:r>
              <a:rPr lang="zh-TW" dirty="0"/>
              <a:t>2FA 的邏輯是：登入帳號需要兩個條件——你知道的東西（密碼）和你擁有的東西（手機）。就算密碼被詐騙者取走，沒有你的手機，他還是進不了你的帳號。</a:t>
            </a:r>
          </a:p>
          <a:p>
            <a:endParaRPr dirty="0"/>
          </a:p>
          <a:p>
            <a:r>
              <a:rPr lang="zh-TW" dirty="0"/>
              <a:t>優先開啟 2FA 的帳號：Email 帳號（因為它是其他帳號的密碼重設管道）、社群帳號、網路銀行、購物平台、學校或公司系統。</a:t>
            </a:r>
          </a:p>
          <a:p>
            <a:endParaRPr dirty="0"/>
          </a:p>
          <a:p>
            <a:r>
              <a:rPr lang="zh-TW" dirty="0"/>
              <a:t>推薦使用 Authenticator App（例如 Google Authenticator 或 Microsoft Authenticator），而不是只用簡訊驗證，因為 Authenticator App 的安全性更高，不受 SIM 換號攻擊影響。</a:t>
            </a:r>
          </a:p>
          <a:p>
            <a:endParaRPr dirty="0"/>
          </a:p>
          <a:p>
            <a:r>
              <a:rPr lang="zh-TW" dirty="0"/>
              <a:t>這一件事，今天回去就做。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密碼是帳號的第一道防線，但很多人的密碼習慣讓這道防線形同虛設。</a:t>
            </a:r>
          </a:p>
          <a:p>
            <a:endParaRPr dirty="0"/>
          </a:p>
          <a:p>
            <a:r>
              <a:rPr lang="zh-TW" dirty="0"/>
              <a:t>危險的密碼習慣：用生日、手機號碼、姓名或 123456，這些是攻擊者第一批嘗試的密碼。在多個網站用同一組密碼，任何一個網站外洩，所有帳號都可能被攻破。</a:t>
            </a:r>
          </a:p>
          <a:p>
            <a:endParaRPr dirty="0"/>
          </a:p>
          <a:p>
            <a:r>
              <a:rPr lang="zh-TW" dirty="0"/>
              <a:t>安全的密碼原則：每個網站用不同的密碼，長度至少十二個字元，混合大小寫、數字和符號。</a:t>
            </a:r>
          </a:p>
          <a:p>
            <a:endParaRPr dirty="0"/>
          </a:p>
          <a:p>
            <a:r>
              <a:rPr lang="zh-TW" dirty="0"/>
              <a:t>你不需要記住幾十組複雜的密碼，因為密碼管理器可以幫你做這件事。下一頁會介紹。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密碼管理器是解決「密碼太多、記不住、所以到處用同一組」這個問題最實際的方法。</a:t>
            </a:r>
          </a:p>
          <a:p>
            <a:endParaRPr dirty="0"/>
          </a:p>
          <a:p>
            <a:r>
              <a:rPr lang="zh-TW" dirty="0"/>
              <a:t>它的核心功能是：為你的每一個帳號產生一組長度夠長、完全隨機的強密碼，然後安全地儲存起來，你只需要記住一個主密碼。</a:t>
            </a:r>
          </a:p>
          <a:p>
            <a:endParaRPr dirty="0"/>
          </a:p>
          <a:p>
            <a:r>
              <a:rPr lang="zh-TW" dirty="0"/>
              <a:t>它還有一個額外的安全功能：只會在正確的域名上自動填入密碼。也就是說，如果你進入了假網站，密碼管理器認不出這個域名，就不會自動填入密碼，這相當於給了你一個假網站的警示。</a:t>
            </a:r>
          </a:p>
          <a:p>
            <a:endParaRPr dirty="0"/>
          </a:p>
          <a:p>
            <a:r>
              <a:rPr lang="zh-TW" dirty="0"/>
              <a:t>常用的密碼管理器：Bitwarden 是免費開源的，適合個人使用。1Password 和 LastPass 是付費的商業選項。大多數人從 Bitwarden 開始就夠了。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1A237E"/>
                </a:solidFill>
              </a:rPr>
              <a:t>1.  </a:t>
            </a:r>
            <a:r>
              <a:rPr lang="zh-TW" altLang="en-US" sz="1200" b="0" i="0" dirty="0">
                <a:solidFill>
                  <a:srgbClr val="1A237E"/>
                </a:solidFill>
              </a:rPr>
              <a:t>為什麼重要帳號要優先使用 </a:t>
            </a:r>
            <a:r>
              <a:rPr lang="en-US" altLang="zh-TW" sz="1200" b="0" i="0" dirty="0">
                <a:solidFill>
                  <a:srgbClr val="1A237E"/>
                </a:solidFill>
              </a:rPr>
              <a:t>Authenticator App </a:t>
            </a:r>
            <a:r>
              <a:rPr lang="zh-TW" altLang="en-US" sz="1200" b="0" i="0" dirty="0">
                <a:solidFill>
                  <a:srgbClr val="1A237E"/>
                </a:solidFill>
              </a:rPr>
              <a:t>而非簡訊 </a:t>
            </a:r>
            <a:r>
              <a:rPr lang="en-US" altLang="zh-TW" sz="1200" b="0" i="0" dirty="0">
                <a:solidFill>
                  <a:srgbClr val="1A237E"/>
                </a:solidFill>
              </a:rPr>
              <a:t>2FA</a:t>
            </a:r>
            <a:r>
              <a:rPr lang="zh-TW" altLang="en-US" sz="1200" b="0" i="0" dirty="0">
                <a:solidFill>
                  <a:srgbClr val="1A237E"/>
                </a:solidFill>
              </a:rPr>
              <a:t>？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</a:t>
            </a:r>
            <a:r>
              <a:rPr lang="en-US" altLang="zh-TW" sz="1200" b="0" i="0" dirty="0">
                <a:solidFill>
                  <a:srgbClr val="1B5E20"/>
                </a:solidFill>
              </a:rPr>
              <a:t>B. Authenticator App </a:t>
            </a:r>
            <a:r>
              <a:rPr lang="zh-TW" altLang="en-US" sz="1200" b="0" i="0" dirty="0">
                <a:solidFill>
                  <a:srgbClr val="1B5E20"/>
                </a:solidFill>
              </a:rPr>
              <a:t>在本地端產生代碼，不透過電信網路，不受 </a:t>
            </a:r>
            <a:r>
              <a:rPr lang="en-US" altLang="zh-TW" sz="1200" b="0" i="0" dirty="0">
                <a:solidFill>
                  <a:srgbClr val="1B5E20"/>
                </a:solidFill>
              </a:rPr>
              <a:t>SIM </a:t>
            </a:r>
            <a:r>
              <a:rPr lang="zh-TW" altLang="en-US" sz="1200" b="0" i="0" dirty="0">
                <a:solidFill>
                  <a:srgbClr val="1B5E20"/>
                </a:solidFill>
              </a:rPr>
              <a:t>換號攻擊影響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</a:t>
            </a:r>
            <a:r>
              <a:rPr lang="en-US" altLang="zh-TW" sz="1200" b="0" i="1" dirty="0">
                <a:solidFill>
                  <a:srgbClr val="4E342E"/>
                </a:solidFill>
              </a:rPr>
              <a:t>SIM</a:t>
            </a:r>
            <a:r>
              <a:rPr lang="zh-TW" altLang="en-US" sz="1200" b="0" i="1" dirty="0">
                <a:solidFill>
                  <a:srgbClr val="4E342E"/>
                </a:solidFill>
              </a:rPr>
              <a:t> 換號攻擊可以讓攻擊者收到發給你的簡訊驗證碼。</a:t>
            </a:r>
            <a:r>
              <a:rPr lang="en-US" altLang="zh-TW" sz="1200" b="0" i="1" dirty="0">
                <a:solidFill>
                  <a:srgbClr val="4E342E"/>
                </a:solidFill>
              </a:rPr>
              <a:t>Authenticator</a:t>
            </a:r>
            <a:r>
              <a:rPr lang="zh-TW" altLang="en-US" sz="1200" b="0" i="1" dirty="0">
                <a:solidFill>
                  <a:srgbClr val="4E342E"/>
                </a:solidFill>
              </a:rPr>
              <a:t> </a:t>
            </a:r>
            <a:r>
              <a:rPr lang="en-US" altLang="zh-TW" sz="1200" b="0" i="1" dirty="0">
                <a:solidFill>
                  <a:srgbClr val="4E342E"/>
                </a:solidFill>
              </a:rPr>
              <a:t>App </a:t>
            </a:r>
            <a:r>
              <a:rPr lang="zh-TW" altLang="en-US" sz="1200" b="0" i="1" dirty="0">
                <a:solidFill>
                  <a:srgbClr val="4E342E"/>
                </a:solidFill>
              </a:rPr>
              <a:t>的代碼在手機本地端產生，攔截門號也拿不到。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1A237E"/>
                </a:solidFill>
              </a:rPr>
              <a:t>2.  </a:t>
            </a:r>
            <a:r>
              <a:rPr lang="zh-TW" altLang="en-US" sz="1200" b="0" i="0" dirty="0">
                <a:solidFill>
                  <a:srgbClr val="1A237E"/>
                </a:solidFill>
              </a:rPr>
              <a:t>密碼管理器除了幫你記憶密碼，還有什麼額外的安全功能？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i="0" dirty="0">
                <a:solidFill>
                  <a:srgbClr val="1B5E20"/>
                </a:solidFill>
              </a:rPr>
              <a:t>B. </a:t>
            </a:r>
            <a:r>
              <a:rPr lang="zh-TW" altLang="en-US" sz="1200" b="0" i="0" dirty="0">
                <a:solidFill>
                  <a:srgbClr val="1B5E20"/>
                </a:solidFill>
              </a:rPr>
              <a:t>只會在正確的域名自動填入密碼，進入假網站時不會填入，等於額外的警示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解析：如果你進入了假網站，密碼管理器認不出這個域名就不會自動填入密碼，這讓假網站多了一層被識破的機會。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866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瀏覽器安全有幾個基本設定值得確認。</a:t>
            </a:r>
          </a:p>
          <a:p>
            <a:endParaRPr dirty="0"/>
          </a:p>
          <a:p>
            <a:r>
              <a:rPr lang="zh-TW" dirty="0"/>
              <a:t>開啟安全瀏覽：大多數現代瀏覽器都有這個功能，它會警告你即將進入已知的危險網站。開啟 HTTPS-Only 模式：讓瀏覽器只連接 HTTPS 的網站，增加連線的安全性。開啟自動更新：瀏覽器的安全更新包含對已知漏洞的修補，不更新就等於讓攻擊者有機可乘。</a:t>
            </a:r>
          </a:p>
          <a:p>
            <a:endParaRPr dirty="0"/>
          </a:p>
          <a:p>
            <a:r>
              <a:rPr lang="zh-TW" dirty="0"/>
              <a:t>定期檢查擴充套件：只保留你真正在使用的、來源可信的套件。每一個擴充套件都有權限讀取你的瀏覽資料，多一個套件就多一個潛在風險點。</a:t>
            </a:r>
          </a:p>
          <a:p>
            <a:endParaRPr dirty="0"/>
          </a:p>
          <a:p>
            <a:r>
              <a:rPr lang="zh-TW" dirty="0"/>
              <a:t>原則很簡單：少裝、只裝官方認證的、定期清理不用的。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手機安全的基本設定。</a:t>
            </a:r>
          </a:p>
          <a:p>
            <a:endParaRPr dirty="0"/>
          </a:p>
          <a:p>
            <a:r>
              <a:rPr lang="zh-TW" dirty="0"/>
              <a:t>螢幕鎖定：設定夠強的密碼或生物辨識，手機遺失時能多一點保護時間。系統更新：手機系統的安全更新非常重要，不更新就等於留著已知漏洞。只從官方商店下載 App：Google Play 和 App Store 有一定程度的審核機制，來路不明的 APK 沒有。</a:t>
            </a:r>
          </a:p>
          <a:p>
            <a:endParaRPr dirty="0"/>
          </a:p>
          <a:p>
            <a:r>
              <a:rPr lang="zh-TW" dirty="0"/>
              <a:t>定期檢查 App 權限：設定裡可以看到每個 App 取得了哪些權限。如果一個手電筒 App 要求存取你的通訊錄或麥克風，這是強烈的異常訊號，應該立刻刪除。</a:t>
            </a:r>
          </a:p>
          <a:p>
            <a:endParaRPr dirty="0"/>
          </a:p>
          <a:p>
            <a:r>
              <a:rPr lang="zh-TW" dirty="0"/>
              <a:t>手機是你最重要的數位設備之一，因為你的帳號、驗證碼、支付工具都在裡面。基本的安全設定，花十分鐘就能完成。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社群隱私設定是防詐的起點，因為它影響攻擊者能蒐集到多少你的資訊。</a:t>
            </a:r>
          </a:p>
          <a:p>
            <a:endParaRPr dirty="0"/>
          </a:p>
          <a:p>
            <a:r>
              <a:rPr lang="zh-TW" dirty="0"/>
              <a:t>幾個值得確認的設定：帳號是否設為公開，所有人都能看到你的貼文？個人資料中的生日、電話、Email 是否顯示給陌生人？你標記的地點和行程是否讓陌生人看到？你的朋友清單是否可以被不認識的人查看？</a:t>
            </a:r>
          </a:p>
          <a:p>
            <a:endParaRPr dirty="0"/>
          </a:p>
          <a:p>
            <a:r>
              <a:rPr lang="zh-TW" dirty="0"/>
              <a:t>這些資訊合在一起，可以讓攻擊者寫出非常精準的詐騙訊息，讓它看起來像是專門針對你的。</a:t>
            </a:r>
          </a:p>
          <a:p>
            <a:endParaRPr dirty="0"/>
          </a:p>
          <a:p>
            <a:r>
              <a:rPr lang="zh-TW" dirty="0"/>
              <a:t>建議做法：花十分鐘檢查你最常用的社群帳號的隱私設定，把非必要的公開資訊設為「僅限朋友」或「僅限自己」。不是要你關掉社群，而是有意識地控制什麼人能看到什麼。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公共 Wi-Fi 的風險是真實存在的，而且比很多人想的更普遍。</a:t>
            </a:r>
          </a:p>
          <a:p>
            <a:endParaRPr dirty="0"/>
          </a:p>
          <a:p>
            <a:r>
              <a:rPr lang="zh-TW" dirty="0"/>
              <a:t>攻擊者可以在公共場所架設一個名稱和正常 Wi-Fi 很像的假熱點，例如在咖啡廳架一個叫「Cafe_Guest_Free」的網路。你連上去之後，你的流量可能被攔截或監控。</a:t>
            </a:r>
          </a:p>
          <a:p>
            <a:endParaRPr dirty="0"/>
          </a:p>
          <a:p>
            <a:r>
              <a:rPr lang="zh-TW" dirty="0"/>
              <a:t>高風險的操作：在公共 Wi-Fi 下登入銀行帳號、進行購物付款、登入學校或公司系統。</a:t>
            </a:r>
          </a:p>
          <a:p>
            <a:endParaRPr dirty="0"/>
          </a:p>
          <a:p>
            <a:r>
              <a:rPr lang="zh-TW" dirty="0"/>
              <a:t>低風險的操作：看 YouTube、查一般資訊。</a:t>
            </a:r>
          </a:p>
          <a:p>
            <a:endParaRPr dirty="0"/>
          </a:p>
          <a:p>
            <a:r>
              <a:rPr lang="zh-TW" dirty="0"/>
              <a:t>如果你必須在外面處理重要帳號，最安全的做法是用手機的行動數據，而不是公共 Wi-Fi；或者使用 VPN 加密你的連線。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如果你發現自己可能遭受了詐騙，或者帳號被盜，不要沉默，也不要等待。</a:t>
            </a:r>
          </a:p>
          <a:p>
            <a:endParaRPr dirty="0"/>
          </a:p>
          <a:p>
            <a:r>
              <a:rPr lang="zh-TW" dirty="0"/>
              <a:t>帳號被盜的即時處理：立刻更改密碼，開啟雙重驗證，強制登出所有其他裝置，然後通知你的聯絡人你的帳號被盜，請他們不要相信任何以你名義傳出的不尋常請求。</a:t>
            </a:r>
          </a:p>
          <a:p>
            <a:endParaRPr dirty="0"/>
          </a:p>
          <a:p>
            <a:r>
              <a:rPr lang="zh-TW" dirty="0"/>
              <a:t>金錢相關的即時處理：立刻聯絡你的銀行，說明情況並要求暫停可疑交易；撥打 165 反詐騙諮詢專線；如果已有具體損失，向警察局報案。</a:t>
            </a:r>
          </a:p>
          <a:p>
            <a:endParaRPr dirty="0"/>
          </a:p>
          <a:p>
            <a:r>
              <a:rPr lang="zh-TW" dirty="0"/>
              <a:t>很多人在受害後覺得丟臉而不說出來，但沉默會讓攻擊者繼續對你的帳號做事，也讓你的親友失去被提醒的機會。越早處理，止損的機會越大。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四不一要是整個課程最核心的行動原則，值得你記起來。</a:t>
            </a:r>
          </a:p>
          <a:p>
            <a:endParaRPr dirty="0"/>
          </a:p>
          <a:p>
            <a:r>
              <a:rPr lang="zh-TW" dirty="0"/>
              <a:t>不亂點：收到任何連結，先確認來源再點，不確定就不點，改成自己搜尋官網。不急點：感到急迫的時候，先停下來，再行動。不亂登：輸入帳號密碼前，先確認網址是官方域名。不亂傳：轉發訊息前，先確認是否屬實，尤其是健康謠言、災害消息和投資訊息。要查證：任何涉及帳號或金錢的事，通過另一個獨立管道確認。</a:t>
            </a:r>
          </a:p>
          <a:p>
            <a:endParaRPr dirty="0"/>
          </a:p>
          <a:p>
            <a:r>
              <a:rPr lang="zh-TW" dirty="0"/>
              <a:t>這五件事都不需要任何技術背景，只需要幾秒鐘到幾分鐘的時間。但它們可以擋掉你在日常中遇到的大部分詐騙。</a:t>
            </a:r>
          </a:p>
          <a:p>
            <a:endParaRPr dirty="0"/>
          </a:p>
          <a:p>
            <a:r>
              <a:rPr lang="zh-TW" dirty="0"/>
              <a:t>把這五個字寫下來，貼在你常看的地方：不亂點、不急點、不亂登、不亂傳、要查證。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受害後的應變可以分成兩個時間段來處理。</a:t>
            </a:r>
          </a:p>
          <a:p>
            <a:endParaRPr dirty="0"/>
          </a:p>
          <a:p>
            <a:r>
              <a:rPr lang="zh-TW" dirty="0"/>
              <a:t>0 到 24 小時：先止血。改掉所有可能被盜的帳號密碼，優先處理 Email 和銀行帳號，因為它們影響最廣。開啟雙重驗證。通知你的親友你的帳號狀態。聯絡銀行或支付平台暫停可疑交易。</a:t>
            </a:r>
          </a:p>
          <a:p>
            <a:endParaRPr dirty="0"/>
          </a:p>
          <a:p>
            <a:r>
              <a:rPr lang="zh-TW" dirty="0"/>
              <a:t>24 到 72 小時：正式處理。到警察局報案，取得報案證明，這對後續的申訴流程很重要。持續監控你的帳號有沒有不明活動。檢查信用卡和銀行帳戶有沒有不明交易，如有立即申報。</a:t>
            </a:r>
          </a:p>
          <a:p>
            <a:endParaRPr dirty="0"/>
          </a:p>
          <a:p>
            <a:r>
              <a:rPr lang="zh-TW" dirty="0"/>
              <a:t>受害後的目標不是完全消除損失，而是盡快止損，防止傷害進一步擴大。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防詐不只是保護你自己，也是保護你身邊的人。</a:t>
            </a:r>
          </a:p>
          <a:p>
            <a:endParaRPr dirty="0"/>
          </a:p>
          <a:p>
            <a:r>
              <a:rPr lang="zh-TW" dirty="0"/>
              <a:t>你學到的這些知識，對你最愛的人可能比對你自己更重要。長輩是詐騙最常鎖定的目標之一，因為他們對 AI 詐騙的手法相對不熟悉。你用你自己的話跟他們說一件事，比任何官方宣傳都有效。</a:t>
            </a:r>
          </a:p>
          <a:p>
            <a:endParaRPr dirty="0"/>
          </a:p>
          <a:p>
            <a:r>
              <a:rPr lang="zh-TW" dirty="0"/>
              <a:t>可以分享的最重要的一件事：遇到電話說是警察、法院或銀行，要求你移轉帳款或提供帳號，先掛斷，打 165 確認。這一件事如果你的家人記住了，就能避開大部分的電話詐騙。</a:t>
            </a:r>
          </a:p>
          <a:p>
            <a:endParaRPr dirty="0"/>
          </a:p>
          <a:p>
            <a:r>
              <a:rPr lang="zh-TW" dirty="0"/>
              <a:t>你也可以和家人建立一個暗語，當有人打電話來假冒家人說有緊急狀況，用暗語確認身份。這個小設計可以有效防範語音克隆詐騙。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1A237E"/>
                </a:solidFill>
              </a:rPr>
              <a:t>1.  </a:t>
            </a:r>
            <a:r>
              <a:rPr lang="zh-TW" altLang="en-US" sz="1200" b="0" i="0" dirty="0">
                <a:solidFill>
                  <a:srgbClr val="1A237E"/>
                </a:solidFill>
              </a:rPr>
              <a:t>在公共 </a:t>
            </a:r>
            <a:r>
              <a:rPr lang="en-US" altLang="zh-TW" sz="1200" b="0" i="0" dirty="0">
                <a:solidFill>
                  <a:srgbClr val="1A237E"/>
                </a:solidFill>
              </a:rPr>
              <a:t>Wi-Fi </a:t>
            </a:r>
            <a:r>
              <a:rPr lang="zh-TW" altLang="en-US" sz="1200" b="0" i="0" dirty="0">
                <a:solidFill>
                  <a:srgbClr val="1A237E"/>
                </a:solidFill>
              </a:rPr>
              <a:t>下，下列哪項操作的風險最高？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i="0" dirty="0">
                <a:solidFill>
                  <a:srgbClr val="1B5E20"/>
                </a:solidFill>
              </a:rPr>
              <a:t>C. </a:t>
            </a:r>
            <a:r>
              <a:rPr lang="zh-TW" altLang="en-US" sz="1200" b="0" i="0" dirty="0">
                <a:solidFill>
                  <a:srgbClr val="1B5E20"/>
                </a:solidFill>
              </a:rPr>
              <a:t>登入網路銀行進行轉帳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解析：公共 </a:t>
            </a:r>
            <a:r>
              <a:rPr lang="en-US" altLang="zh-TW" sz="1200" b="0" i="1" dirty="0">
                <a:solidFill>
                  <a:srgbClr val="4E342E"/>
                </a:solidFill>
              </a:rPr>
              <a:t>Wi-Fi </a:t>
            </a:r>
            <a:r>
              <a:rPr lang="zh-TW" altLang="en-US" sz="1200" b="0" i="1" dirty="0">
                <a:solidFill>
                  <a:srgbClr val="4E342E"/>
                </a:solidFill>
              </a:rPr>
              <a:t>可能是攻擊者架設的假熱點，或者有人在同一網路攔截流量。高敏感操作（銀行、帳號登入）應改用行動數據。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1A237E"/>
                </a:solidFill>
              </a:rPr>
              <a:t>2.  </a:t>
            </a:r>
            <a:r>
              <a:rPr lang="zh-TW" altLang="en-US" sz="1200" b="0" i="0" dirty="0">
                <a:solidFill>
                  <a:srgbClr val="1A237E"/>
                </a:solidFill>
              </a:rPr>
              <a:t>帳號遭盜後，除了改密碼之外，另一件同樣重要但常被遺忘的事是什麼？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i="0" dirty="0">
                <a:solidFill>
                  <a:srgbClr val="1B5E20"/>
                </a:solidFill>
              </a:rPr>
              <a:t>C. </a:t>
            </a:r>
            <a:r>
              <a:rPr lang="zh-TW" altLang="en-US" sz="1200" b="0" i="0" dirty="0">
                <a:solidFill>
                  <a:srgbClr val="1B5E20"/>
                </a:solidFill>
              </a:rPr>
              <a:t>立刻通知親友帳號被盜，請他們不要相信以你名義傳出的不尋常請求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解析：帳號被盜後攻擊者通常會立刻用你的帳號詐騙你的朋友，你越早通知親友，他們受害的機率就越低。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9205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第一不：不亂點。</a:t>
            </a:r>
          </a:p>
          <a:p>
            <a:endParaRPr dirty="0"/>
          </a:p>
          <a:p>
            <a:r>
              <a:rPr lang="zh-TW" dirty="0"/>
              <a:t>收到連結，先問自己三個問題：這個連結是誰傳的？我有沒有預期收到這個訊息？這個連結要帶我去的網址，是不是我認識的官方域名？</a:t>
            </a:r>
          </a:p>
          <a:p>
            <a:endParaRPr dirty="0"/>
          </a:p>
          <a:p>
            <a:r>
              <a:rPr lang="zh-TW" dirty="0"/>
              <a:t>幾種高風險連結：縮短的短網址，你看不出它指向哪裡。連結裡有很多數字和亂碼，不像正常的官方網址。連結的域名和品牌名稱相近但不完全相同。陌生人傳來的任何連結。</a:t>
            </a:r>
          </a:p>
          <a:p>
            <a:endParaRPr dirty="0"/>
          </a:p>
          <a:p>
            <a:r>
              <a:rPr lang="zh-TW" dirty="0"/>
              <a:t>安全的做法：不確定就不點。想去官方網站，自己在瀏覽器輸入，或者用搜尋引擎找官方入口。把「不點陌生連結」變成反射動作，遠比每次都判斷要安全得多。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第二不：不急點。</a:t>
            </a:r>
          </a:p>
          <a:p>
            <a:endParaRPr dirty="0"/>
          </a:p>
          <a:p>
            <a:r>
              <a:rPr lang="zh-TW" dirty="0"/>
              <a:t>這一個規則針對的是情緒操控。當訊息讓你感到緊張、恐慌、或者非常興奮，那個情緒本身就是一個警訊。</a:t>
            </a:r>
          </a:p>
          <a:p>
            <a:endParaRPr dirty="0"/>
          </a:p>
          <a:p>
            <a:r>
              <a:rPr lang="zh-TW" dirty="0"/>
              <a:t>建立一個固定的規則：凡是要求我立刻處理帳號或金錢的事，我先等五分鐘再說。</a:t>
            </a:r>
          </a:p>
          <a:p>
            <a:endParaRPr dirty="0"/>
          </a:p>
          <a:p>
            <a:r>
              <a:rPr lang="zh-TW" dirty="0"/>
              <a:t>五分鐘後通常會發生什麼？你的情緒平復了一些，你可以更冷靜地看這個訊息的細節，你有時間做一個簡單的查證，而且如果是真的緊急情況，五分鐘後通常還是緊急的；但如果是假的緊急，你已經有時間發現破綻了。</a:t>
            </a:r>
          </a:p>
          <a:p>
            <a:endParaRPr dirty="0"/>
          </a:p>
          <a:p>
            <a:r>
              <a:rPr lang="zh-TW" dirty="0"/>
              <a:t>「先停五分鐘」是最簡單、成本最低、也最有效的防詐動作之一。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第三不：不亂登。</a:t>
            </a:r>
          </a:p>
          <a:p>
            <a:endParaRPr dirty="0"/>
          </a:p>
          <a:p>
            <a:r>
              <a:rPr lang="zh-TW" dirty="0"/>
              <a:t>輸入帳號密碼之前，先確認你在正確的網站上。這一步只需要幾秒鐘，但可以擋掉假網站詐騙。</a:t>
            </a:r>
          </a:p>
          <a:p>
            <a:endParaRPr dirty="0"/>
          </a:p>
          <a:p>
            <a:r>
              <a:rPr lang="zh-TW" dirty="0"/>
              <a:t>更安全的做法：不從 Email、LINE 或簡訊裡的連結進入任何登入頁面，而是自己在瀏覽器的網址列輸入官方網址。這樣就算訊息是假的，你也不會因為點了連結而進入假網站。</a:t>
            </a:r>
          </a:p>
          <a:p>
            <a:endParaRPr dirty="0"/>
          </a:p>
          <a:p>
            <a:r>
              <a:rPr lang="zh-TW" dirty="0"/>
              <a:t>密碼管理器在這裡有一個額外的保護作用：它只會在正確的域名上自動填入密碼，所以如果你在假網站上，密碼管理器不會自動填入，這是一個額外的警示。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第四不：不亂傳。</a:t>
            </a:r>
          </a:p>
          <a:p>
            <a:endParaRPr dirty="0"/>
          </a:p>
          <a:p>
            <a:r>
              <a:rPr lang="zh-TW" dirty="0"/>
              <a:t>很多假訊息的擴散，不是詐騙者傳的，而是大家「好像很重要就分享了一下」。健康資訊、災害消息、政府公告、投資訊息，這些是假訊息最常出現的類型。</a:t>
            </a:r>
          </a:p>
          <a:p>
            <a:endParaRPr dirty="0"/>
          </a:p>
          <a:p>
            <a:r>
              <a:rPr lang="zh-TW" dirty="0"/>
              <a:t>轉傳前先問自己：這個訊息的來源是什麼？我有沒有看到原始出處？如果是健康資訊，有沒有醫療機構或可信的媒體報導？如果是政府公告，我有沒有去官方網站確認？</a:t>
            </a:r>
          </a:p>
          <a:p>
            <a:endParaRPr dirty="0"/>
          </a:p>
          <a:p>
            <a:r>
              <a:rPr lang="zh-TW" dirty="0"/>
              <a:t>不確定就先不傳。你少傳一則未查證的訊息，你的家人和朋友就少一個被誤導的機會。在轉傳前多想一秒，是你對親友最直接的保護。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要查證，是四不一要裡最積極的部分。</a:t>
            </a:r>
          </a:p>
          <a:p>
            <a:endParaRPr dirty="0"/>
          </a:p>
          <a:p>
            <a:r>
              <a:rPr lang="zh-TW" dirty="0"/>
              <a:t>怎麼查不同類型的訊息？查官方通知，就直接去官網或打官方客服電話，不用訊息裡提供的電話號碼。查人員身份，用你原本已知的方式聯絡那個人，例如打他手機裡原本存的號碼，而不是回撥來電。查新聞訊息，找多家信譽良好的媒體的報導，或者用事實查核機構確認。查投資平台，查金管會的合法登記資料庫，確認這個平台有沒有合法登記。</a:t>
            </a:r>
          </a:p>
          <a:p>
            <a:endParaRPr dirty="0"/>
          </a:p>
          <a:p>
            <a:r>
              <a:rPr lang="zh-TW" dirty="0"/>
              <a:t>核心原則只有一個：不要用對方給你的管道去確認對方的身份。用你自己知道的、獨立的管道確認。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停、查、問，三個字是遇到任何可疑情況的標準流程。</a:t>
            </a:r>
          </a:p>
          <a:p>
            <a:endParaRPr dirty="0"/>
          </a:p>
          <a:p>
            <a:r>
              <a:rPr lang="zh-TW" dirty="0"/>
              <a:t>停：先不要點、不要輸入、不要轉帳。在還沒有查證之前，什麼都不做。查：看寄件人的完整地址，看連結的真實網址，確認對方的身份。問：打電話給官方，或者打電話給認識的人確認，或者請身邊你信任的人一起看。</a:t>
            </a:r>
          </a:p>
          <a:p>
            <a:endParaRPr dirty="0"/>
          </a:p>
          <a:p>
            <a:r>
              <a:rPr lang="zh-TW" dirty="0"/>
              <a:t>這三個字看起來很簡單，但在你實際遇到詐騙的那個時刻，情緒可能很高，這三個字就是你的錨點：先停，再查，再問。</a:t>
            </a:r>
          </a:p>
          <a:p>
            <a:endParaRPr dirty="0"/>
          </a:p>
          <a:p>
            <a:r>
              <a:rPr lang="zh-TW" dirty="0"/>
              <a:t>把這三個字存在手機裡，真正需要的時候可以提醒自己。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1A237E"/>
                </a:solidFill>
              </a:rPr>
              <a:t>1.  </a:t>
            </a:r>
            <a:r>
              <a:rPr lang="zh-TW" altLang="en-US" sz="1200" b="0" i="0" dirty="0">
                <a:solidFill>
                  <a:srgbClr val="1A237E"/>
                </a:solidFill>
              </a:rPr>
              <a:t>「四不一要」中，「不急點」的防護邏輯是什麼？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</a:t>
            </a:r>
            <a:r>
              <a:rPr lang="zh-TW" altLang="en-US" b="0" dirty="0"/>
              <a:t>　</a:t>
            </a:r>
            <a:r>
              <a:rPr lang="en-US" altLang="zh-TW" sz="1200" b="0" i="0" dirty="0">
                <a:solidFill>
                  <a:srgbClr val="1B5E20"/>
                </a:solidFill>
              </a:rPr>
              <a:t>B. </a:t>
            </a:r>
            <a:r>
              <a:rPr lang="zh-TW" altLang="en-US" sz="1200" b="0" i="0" dirty="0">
                <a:solidFill>
                  <a:srgbClr val="1B5E20"/>
                </a:solidFill>
              </a:rPr>
              <a:t>在情緒被激動（恐慌</a:t>
            </a:r>
            <a:r>
              <a:rPr lang="en-US" altLang="zh-TW" sz="1200" b="0" i="0" dirty="0">
                <a:solidFill>
                  <a:srgbClr val="1B5E20"/>
                </a:solidFill>
              </a:rPr>
              <a:t>/</a:t>
            </a:r>
            <a:r>
              <a:rPr lang="zh-TW" altLang="en-US" sz="1200" b="0" i="0" dirty="0">
                <a:solidFill>
                  <a:srgbClr val="1B5E20"/>
                </a:solidFill>
              </a:rPr>
              <a:t>興奮）時先停下來，因為那正是詐騙者希望你點的狀態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解析：詐騙者刻意製造急迫感，讓你在情緒最高的時候點下去。反過來做：情緒越強，行動越慢，先停五分鐘再說。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1A237E"/>
                </a:solidFill>
              </a:rPr>
              <a:t>2.  </a:t>
            </a:r>
            <a:r>
              <a:rPr lang="zh-TW" altLang="en-US" sz="1200" b="0" i="0" dirty="0">
                <a:solidFill>
                  <a:srgbClr val="1A237E"/>
                </a:solidFill>
              </a:rPr>
              <a:t>「停查問」三步驟中，「查」的正確做法是什麼？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</a:t>
            </a:r>
            <a:r>
              <a:rPr lang="zh-TW" altLang="en-US" b="0" dirty="0"/>
              <a:t> </a:t>
            </a:r>
            <a:r>
              <a:rPr lang="en-US" altLang="zh-TW" sz="1200" b="0" i="0" dirty="0">
                <a:solidFill>
                  <a:srgbClr val="1B5E20"/>
                </a:solidFill>
              </a:rPr>
              <a:t>C. </a:t>
            </a:r>
            <a:r>
              <a:rPr lang="zh-TW" altLang="en-US" sz="1200" b="0" i="0" dirty="0">
                <a:solidFill>
                  <a:srgbClr val="1B5E20"/>
                </a:solidFill>
              </a:rPr>
              <a:t>看寄件人的完整域名，並用自己開啟的官方管道（而非訊息裡的連結）確認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解析：查證的核心是「用獨立的管道確認」，不要用對方提供的聯絡方式去確認對方的身份，因為那個管道也可能是假的。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160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4973598" y="7905750"/>
            <a:ext cx="2628974" cy="213360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500" b="1" dirty="0">
                <a:solidFill>
                  <a:srgbClr val="00B4D8">
                    <a:alpha val="7000"/>
                  </a:srgb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05</a:t>
            </a:r>
            <a:endParaRPr lang="en-US" sz="16500" dirty="0"/>
          </a:p>
        </p:txBody>
      </p:sp>
      <p:sp>
        <p:nvSpPr>
          <p:cNvPr id="3" name="Text 1"/>
          <p:cNvSpPr/>
          <p:nvPr/>
        </p:nvSpPr>
        <p:spPr>
          <a:xfrm>
            <a:off x="1333500" y="3367845"/>
            <a:ext cx="1608963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PART FIVE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1333500" y="3913368"/>
            <a:ext cx="9810749" cy="196583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6600" b="1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防護實戰 立即可用的技能</a:t>
            </a:r>
            <a:endParaRPr lang="en-US" sz="6600" dirty="0"/>
          </a:p>
        </p:txBody>
      </p:sp>
      <p:sp>
        <p:nvSpPr>
          <p:cNvPr id="5" name="Text 3"/>
          <p:cNvSpPr/>
          <p:nvPr/>
        </p:nvSpPr>
        <p:spPr>
          <a:xfrm>
            <a:off x="1333500" y="6031598"/>
            <a:ext cx="8829674" cy="52571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四不一要、停查問三步驟、安全習慣——從今天開始就能應用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333500" y="6862058"/>
            <a:ext cx="762000" cy="57096"/>
          </a:xfrm>
          <a:prstGeom prst="roundRect">
            <a:avLst>
              <a:gd name="adj" fmla="val 50000"/>
            </a:avLst>
          </a:prstGeom>
          <a:solidFill>
            <a:srgbClr val="06D6A0"/>
          </a:solidFill>
        </p:spPr>
        <p:txBody>
          <a:bodyPr/>
          <a:lstStyle/>
          <a:p>
            <a:endParaRPr lang="zh-TW" altLang="en-US"/>
          </a:p>
        </p:txBody>
      </p:sp>
      <p:sp>
        <p:nvSpPr>
          <p:cNvPr id="7" name="Shape 5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SECURITY HABITS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數位安全習慣清單</a:t>
            </a:r>
            <a:endParaRPr lang="en-US" sz="4800" dirty="0">
              <a:solidFill>
                <a:srgbClr val="0070C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1189731" y="2931300"/>
            <a:ext cx="5156218" cy="4683296"/>
          </a:xfrm>
          <a:prstGeom prst="roundRect">
            <a:avLst>
              <a:gd name="adj" fmla="val 4823"/>
            </a:avLst>
          </a:prstGeom>
          <a:solidFill>
            <a:schemeClr val="bg2"/>
          </a:solidFill>
          <a:ln w="8659">
            <a:solidFill>
              <a:srgbClr val="00B4D8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5" name="Text 3"/>
          <p:cNvSpPr/>
          <p:nvPr/>
        </p:nvSpPr>
        <p:spPr>
          <a:xfrm>
            <a:off x="1541236" y="3282805"/>
            <a:ext cx="458680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帳號安全</a:t>
            </a:r>
            <a:endParaRPr lang="en-US" sz="4400" dirty="0">
              <a:solidFill>
                <a:srgbClr val="0070C0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1579335" y="4367200"/>
            <a:ext cx="355912" cy="368693"/>
          </a:xfrm>
          <a:prstGeom prst="roundRect">
            <a:avLst>
              <a:gd name="adj" fmla="val 23333"/>
            </a:avLst>
          </a:prstGeom>
          <a:solidFill>
            <a:srgbClr val="06D6A0">
              <a:alpha val="20000"/>
            </a:srgbClr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7" name="Text 5"/>
          <p:cNvSpPr/>
          <p:nvPr/>
        </p:nvSpPr>
        <p:spPr>
          <a:xfrm>
            <a:off x="1541235" y="4367201"/>
            <a:ext cx="450822" cy="417852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✓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998355" y="4348259"/>
            <a:ext cx="4660998" cy="50723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為重要帳號開啟雙重驗證（2FA）</a:t>
            </a:r>
            <a:endParaRPr lang="en-US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1579335" y="4855491"/>
            <a:ext cx="355912" cy="368693"/>
          </a:xfrm>
          <a:prstGeom prst="roundRect">
            <a:avLst>
              <a:gd name="adj" fmla="val 23333"/>
            </a:avLst>
          </a:prstGeom>
          <a:solidFill>
            <a:srgbClr val="06D6A0">
              <a:alpha val="20000"/>
            </a:srgbClr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10" name="Text 8"/>
          <p:cNvSpPr/>
          <p:nvPr/>
        </p:nvSpPr>
        <p:spPr>
          <a:xfrm>
            <a:off x="1541235" y="4855492"/>
            <a:ext cx="450822" cy="417852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✓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998355" y="4836550"/>
            <a:ext cx="2254144" cy="50723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使用密碼管理器</a:t>
            </a:r>
            <a:endParaRPr lang="en-US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1579335" y="5343783"/>
            <a:ext cx="355912" cy="368693"/>
          </a:xfrm>
          <a:prstGeom prst="roundRect">
            <a:avLst>
              <a:gd name="adj" fmla="val 23333"/>
            </a:avLst>
          </a:prstGeom>
          <a:solidFill>
            <a:srgbClr val="06D6A0">
              <a:alpha val="20000"/>
            </a:srgbClr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13" name="Text 11"/>
          <p:cNvSpPr/>
          <p:nvPr/>
        </p:nvSpPr>
        <p:spPr>
          <a:xfrm>
            <a:off x="1541235" y="5343784"/>
            <a:ext cx="450822" cy="417852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✓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998354" y="5324842"/>
            <a:ext cx="2871092" cy="50723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不重複使用相同密碼</a:t>
            </a:r>
            <a:endParaRPr lang="en-US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5" name="Shape 13"/>
          <p:cNvSpPr/>
          <p:nvPr/>
        </p:nvSpPr>
        <p:spPr>
          <a:xfrm>
            <a:off x="1579335" y="5832074"/>
            <a:ext cx="355912" cy="368693"/>
          </a:xfrm>
          <a:prstGeom prst="roundRect">
            <a:avLst>
              <a:gd name="adj" fmla="val 23333"/>
            </a:avLst>
          </a:prstGeom>
          <a:solidFill>
            <a:srgbClr val="EF233C">
              <a:alpha val="20000"/>
            </a:srgbClr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16" name="Text 14"/>
          <p:cNvSpPr/>
          <p:nvPr/>
        </p:nvSpPr>
        <p:spPr>
          <a:xfrm>
            <a:off x="1541235" y="5832075"/>
            <a:ext cx="450822" cy="417852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✗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998354" y="5813133"/>
            <a:ext cx="2871092" cy="50723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多網站用同一組帳密</a:t>
            </a:r>
            <a:endParaRPr lang="en-US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612622" y="2931300"/>
            <a:ext cx="5156218" cy="4683296"/>
          </a:xfrm>
          <a:prstGeom prst="roundRect">
            <a:avLst>
              <a:gd name="adj" fmla="val 4823"/>
            </a:avLst>
          </a:prstGeom>
          <a:solidFill>
            <a:schemeClr val="bg2"/>
          </a:solidFill>
          <a:ln w="8659">
            <a:solidFill>
              <a:srgbClr val="FFD166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19" name="Text 17"/>
          <p:cNvSpPr/>
          <p:nvPr/>
        </p:nvSpPr>
        <p:spPr>
          <a:xfrm>
            <a:off x="6964127" y="3282805"/>
            <a:ext cx="458680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網路行為</a:t>
            </a:r>
            <a:endParaRPr lang="en-US" sz="4400" dirty="0">
              <a:solidFill>
                <a:srgbClr val="0070C0"/>
              </a:solidFill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940413" y="4372120"/>
            <a:ext cx="395305" cy="354925"/>
          </a:xfrm>
          <a:prstGeom prst="roundRect">
            <a:avLst>
              <a:gd name="adj" fmla="val 23333"/>
            </a:avLst>
          </a:prstGeom>
          <a:solidFill>
            <a:srgbClr val="06D6A0">
              <a:alpha val="20000"/>
            </a:srgbClr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21" name="Text 19"/>
          <p:cNvSpPr/>
          <p:nvPr/>
        </p:nvSpPr>
        <p:spPr>
          <a:xfrm>
            <a:off x="6902314" y="4372121"/>
            <a:ext cx="500720" cy="402248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✓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7359431" y="4353179"/>
            <a:ext cx="4385695" cy="48829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避免公共 WiFi 登入重要帳號</a:t>
            </a:r>
            <a:endParaRPr lang="en-US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3" name="Shape 21"/>
          <p:cNvSpPr/>
          <p:nvPr/>
        </p:nvSpPr>
        <p:spPr>
          <a:xfrm>
            <a:off x="6940413" y="4860411"/>
            <a:ext cx="395305" cy="354925"/>
          </a:xfrm>
          <a:prstGeom prst="roundRect">
            <a:avLst>
              <a:gd name="adj" fmla="val 23333"/>
            </a:avLst>
          </a:prstGeom>
          <a:solidFill>
            <a:srgbClr val="06D6A0">
              <a:alpha val="20000"/>
            </a:srgbClr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24" name="Text 22"/>
          <p:cNvSpPr/>
          <p:nvPr/>
        </p:nvSpPr>
        <p:spPr>
          <a:xfrm>
            <a:off x="6902314" y="4860412"/>
            <a:ext cx="500720" cy="402248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✓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7359431" y="4841470"/>
            <a:ext cx="3556103" cy="48829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只從官方商店下載 App</a:t>
            </a:r>
            <a:endParaRPr lang="en-US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6" name="Shape 24"/>
          <p:cNvSpPr/>
          <p:nvPr/>
        </p:nvSpPr>
        <p:spPr>
          <a:xfrm>
            <a:off x="6940413" y="5348703"/>
            <a:ext cx="395305" cy="354925"/>
          </a:xfrm>
          <a:prstGeom prst="roundRect">
            <a:avLst>
              <a:gd name="adj" fmla="val 23333"/>
            </a:avLst>
          </a:prstGeom>
          <a:solidFill>
            <a:srgbClr val="EF233C">
              <a:alpha val="20000"/>
            </a:srgbClr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27" name="Text 25"/>
          <p:cNvSpPr/>
          <p:nvPr/>
        </p:nvSpPr>
        <p:spPr>
          <a:xfrm>
            <a:off x="6902314" y="5348704"/>
            <a:ext cx="500720" cy="402248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✗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7359432" y="5329762"/>
            <a:ext cx="4032703" cy="48829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連接陌生 WiFi 就直接使用</a:t>
            </a:r>
            <a:endParaRPr lang="en-US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9" name="Shape 27"/>
          <p:cNvSpPr/>
          <p:nvPr/>
        </p:nvSpPr>
        <p:spPr>
          <a:xfrm>
            <a:off x="6940413" y="5836994"/>
            <a:ext cx="395305" cy="354925"/>
          </a:xfrm>
          <a:prstGeom prst="roundRect">
            <a:avLst>
              <a:gd name="adj" fmla="val 23333"/>
            </a:avLst>
          </a:prstGeom>
          <a:solidFill>
            <a:srgbClr val="EF233C">
              <a:alpha val="20000"/>
            </a:srgbClr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30" name="Text 28"/>
          <p:cNvSpPr/>
          <p:nvPr/>
        </p:nvSpPr>
        <p:spPr>
          <a:xfrm>
            <a:off x="6902314" y="5836995"/>
            <a:ext cx="500720" cy="402248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✗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7359431" y="5818053"/>
            <a:ext cx="3881751" cy="488291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安裝來路不明的應用程式</a:t>
            </a:r>
            <a:endParaRPr lang="en-US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2" name="Shape 30"/>
          <p:cNvSpPr/>
          <p:nvPr/>
        </p:nvSpPr>
        <p:spPr>
          <a:xfrm>
            <a:off x="12035512" y="2931300"/>
            <a:ext cx="5156218" cy="4683296"/>
          </a:xfrm>
          <a:prstGeom prst="roundRect">
            <a:avLst>
              <a:gd name="adj" fmla="val 4823"/>
            </a:avLst>
          </a:prstGeom>
          <a:solidFill>
            <a:schemeClr val="bg2"/>
          </a:solidFill>
          <a:ln w="8659">
            <a:solidFill>
              <a:srgbClr val="06D6A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33" name="Text 31"/>
          <p:cNvSpPr/>
          <p:nvPr/>
        </p:nvSpPr>
        <p:spPr>
          <a:xfrm>
            <a:off x="12387017" y="3282805"/>
            <a:ext cx="458680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資訊分享</a:t>
            </a:r>
            <a:endParaRPr lang="en-US" sz="4400" dirty="0">
              <a:solidFill>
                <a:srgbClr val="0070C0"/>
              </a:solidFill>
            </a:endParaRPr>
          </a:p>
        </p:txBody>
      </p:sp>
      <p:sp>
        <p:nvSpPr>
          <p:cNvPr id="34" name="Shape 32"/>
          <p:cNvSpPr/>
          <p:nvPr/>
        </p:nvSpPr>
        <p:spPr>
          <a:xfrm>
            <a:off x="12363303" y="4372121"/>
            <a:ext cx="404683" cy="271753"/>
          </a:xfrm>
          <a:prstGeom prst="roundRect">
            <a:avLst>
              <a:gd name="adj" fmla="val 23333"/>
            </a:avLst>
          </a:prstGeom>
          <a:solidFill>
            <a:srgbClr val="06D6A0">
              <a:alpha val="20000"/>
            </a:srgbClr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35" name="Text 33"/>
          <p:cNvSpPr/>
          <p:nvPr/>
        </p:nvSpPr>
        <p:spPr>
          <a:xfrm>
            <a:off x="12325203" y="4372121"/>
            <a:ext cx="512599" cy="307986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✓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12782322" y="4353180"/>
            <a:ext cx="3615171" cy="37386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定期檢視社群隱私設定</a:t>
            </a:r>
            <a:endParaRPr lang="en-US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7" name="Shape 35"/>
          <p:cNvSpPr/>
          <p:nvPr/>
        </p:nvSpPr>
        <p:spPr>
          <a:xfrm>
            <a:off x="12363303" y="4860412"/>
            <a:ext cx="404683" cy="271753"/>
          </a:xfrm>
          <a:prstGeom prst="roundRect">
            <a:avLst>
              <a:gd name="adj" fmla="val 23333"/>
            </a:avLst>
          </a:prstGeom>
          <a:solidFill>
            <a:srgbClr val="06D6A0">
              <a:alpha val="20000"/>
            </a:srgbClr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38" name="Text 36"/>
          <p:cNvSpPr/>
          <p:nvPr/>
        </p:nvSpPr>
        <p:spPr>
          <a:xfrm>
            <a:off x="12325203" y="4860412"/>
            <a:ext cx="512599" cy="307986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✓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12782322" y="4841471"/>
            <a:ext cx="3973839" cy="37386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謹慎分享個人行程與位置</a:t>
            </a:r>
            <a:endParaRPr lang="en-US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0" name="Shape 38"/>
          <p:cNvSpPr/>
          <p:nvPr/>
        </p:nvSpPr>
        <p:spPr>
          <a:xfrm>
            <a:off x="12363303" y="5348704"/>
            <a:ext cx="404683" cy="271753"/>
          </a:xfrm>
          <a:prstGeom prst="roundRect">
            <a:avLst>
              <a:gd name="adj" fmla="val 23333"/>
            </a:avLst>
          </a:prstGeom>
          <a:solidFill>
            <a:srgbClr val="EF233C">
              <a:alpha val="20000"/>
            </a:srgbClr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41" name="Text 39"/>
          <p:cNvSpPr/>
          <p:nvPr/>
        </p:nvSpPr>
        <p:spPr>
          <a:xfrm>
            <a:off x="12325203" y="5348704"/>
            <a:ext cx="512599" cy="307986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✗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12782323" y="5329763"/>
            <a:ext cx="3264523" cy="37386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在社群公開手機號碼</a:t>
            </a:r>
            <a:endParaRPr lang="en-US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3" name="Shape 41"/>
          <p:cNvSpPr/>
          <p:nvPr/>
        </p:nvSpPr>
        <p:spPr>
          <a:xfrm>
            <a:off x="12363303" y="5836995"/>
            <a:ext cx="404683" cy="271753"/>
          </a:xfrm>
          <a:prstGeom prst="roundRect">
            <a:avLst>
              <a:gd name="adj" fmla="val 23333"/>
            </a:avLst>
          </a:prstGeom>
          <a:solidFill>
            <a:srgbClr val="EF233C">
              <a:alpha val="20000"/>
            </a:srgbClr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44" name="Text 42"/>
          <p:cNvSpPr/>
          <p:nvPr/>
        </p:nvSpPr>
        <p:spPr>
          <a:xfrm>
            <a:off x="12325203" y="5836995"/>
            <a:ext cx="512599" cy="307986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✗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12782322" y="5818054"/>
            <a:ext cx="3973839" cy="37386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隨意接受陌生人加友請求</a:t>
            </a:r>
            <a:endParaRPr lang="en-US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6" name="Shape 44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2FA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開啟 2FA：最有效的帳號保護</a:t>
            </a:r>
            <a:endParaRPr lang="en-US" sz="4800" dirty="0">
              <a:solidFill>
                <a:srgbClr val="0070C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1143000" y="2095500"/>
            <a:ext cx="7772345" cy="7524750"/>
          </a:xfrm>
          <a:prstGeom prst="roundRect">
            <a:avLst>
              <a:gd name="adj" fmla="val 2025"/>
            </a:avLst>
          </a:prstGeom>
          <a:solidFill>
            <a:schemeClr val="bg2"/>
          </a:solidFill>
          <a:ln w="8659">
            <a:solidFill>
              <a:srgbClr val="00B4D8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Text 3"/>
          <p:cNvSpPr/>
          <p:nvPr/>
        </p:nvSpPr>
        <p:spPr>
          <a:xfrm>
            <a:off x="1532659" y="2485159"/>
            <a:ext cx="7202818" cy="45373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什麼是 2FA？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1533883" y="3683842"/>
            <a:ext cx="7202818" cy="1622714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雙重驗證（Two-Factor Authentication）要求你在密碼之外，再提供第二層驗證（如手機收到的驗證碼）。 即使密碼外洩，攻擊者也無法登入。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1443616" y="6409739"/>
            <a:ext cx="7202818" cy="519004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推薦使用 Authenticator App（比 SMS 更安全）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1442392" y="7143055"/>
            <a:ext cx="7450839" cy="519004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Google Authenticator、Microsoft Authenticator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Shape 9"/>
          <p:cNvSpPr/>
          <p:nvPr/>
        </p:nvSpPr>
        <p:spPr>
          <a:xfrm>
            <a:off x="9372519" y="2095500"/>
            <a:ext cx="7772481" cy="7524750"/>
          </a:xfrm>
          <a:prstGeom prst="roundRect">
            <a:avLst>
              <a:gd name="adj" fmla="val 2025"/>
            </a:avLst>
          </a:prstGeom>
          <a:solidFill>
            <a:schemeClr val="bg2"/>
          </a:solidFill>
          <a:ln w="8659">
            <a:solidFill>
              <a:srgbClr val="06D6A0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2" name="Text 10"/>
          <p:cNvSpPr/>
          <p:nvPr/>
        </p:nvSpPr>
        <p:spPr>
          <a:xfrm>
            <a:off x="9762177" y="2485159"/>
            <a:ext cx="7202958" cy="45373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優先設定 2FA 的帳號</a:t>
            </a:r>
            <a:endParaRPr lang="en-US" sz="3600" dirty="0"/>
          </a:p>
        </p:txBody>
      </p:sp>
      <p:sp>
        <p:nvSpPr>
          <p:cNvPr id="13" name="Shape 11"/>
          <p:cNvSpPr/>
          <p:nvPr/>
        </p:nvSpPr>
        <p:spPr>
          <a:xfrm>
            <a:off x="9763401" y="3683841"/>
            <a:ext cx="583422" cy="647057"/>
          </a:xfrm>
          <a:prstGeom prst="ellipse">
            <a:avLst/>
          </a:prstGeom>
          <a:solidFill>
            <a:srgbClr val="00B4D8">
              <a:alpha val="15000"/>
            </a:srgbClr>
          </a:solidFill>
          <a:ln w="8659">
            <a:solidFill>
              <a:srgbClr val="00B4D8"/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14" name="Text 12"/>
          <p:cNvSpPr/>
          <p:nvPr/>
        </p:nvSpPr>
        <p:spPr>
          <a:xfrm>
            <a:off x="9733959" y="3692501"/>
            <a:ext cx="669317" cy="680680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1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10606376" y="3876153"/>
            <a:ext cx="5973257" cy="69206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Email 帳號（Gmail、Outlook）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9763401" y="4255206"/>
            <a:ext cx="583422" cy="647057"/>
          </a:xfrm>
          <a:prstGeom prst="ellipse">
            <a:avLst/>
          </a:prstGeom>
          <a:solidFill>
            <a:srgbClr val="00B4D8">
              <a:alpha val="15000"/>
            </a:srgbClr>
          </a:solidFill>
          <a:ln w="8659">
            <a:solidFill>
              <a:srgbClr val="00B4D8"/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17" name="Text 15"/>
          <p:cNvSpPr/>
          <p:nvPr/>
        </p:nvSpPr>
        <p:spPr>
          <a:xfrm>
            <a:off x="9733959" y="4263866"/>
            <a:ext cx="669317" cy="680680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2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10606376" y="4447518"/>
            <a:ext cx="6682128" cy="69206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社群媒體（Facebook、Instagram）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9" name="Shape 17"/>
          <p:cNvSpPr/>
          <p:nvPr/>
        </p:nvSpPr>
        <p:spPr>
          <a:xfrm>
            <a:off x="9763401" y="4826571"/>
            <a:ext cx="583422" cy="647057"/>
          </a:xfrm>
          <a:prstGeom prst="ellipse">
            <a:avLst/>
          </a:prstGeom>
          <a:solidFill>
            <a:srgbClr val="00B4D8">
              <a:alpha val="15000"/>
            </a:srgbClr>
          </a:solidFill>
          <a:ln w="8659">
            <a:solidFill>
              <a:srgbClr val="00B4D8"/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20" name="Text 18"/>
          <p:cNvSpPr/>
          <p:nvPr/>
        </p:nvSpPr>
        <p:spPr>
          <a:xfrm>
            <a:off x="9733959" y="4835231"/>
            <a:ext cx="669317" cy="680680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3</a:t>
            </a: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10606376" y="5018883"/>
            <a:ext cx="3612673" cy="692062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網路銀行與金融帳戶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Shape 20"/>
          <p:cNvSpPr/>
          <p:nvPr/>
        </p:nvSpPr>
        <p:spPr>
          <a:xfrm>
            <a:off x="9763401" y="5397935"/>
            <a:ext cx="583422" cy="647057"/>
          </a:xfrm>
          <a:prstGeom prst="ellipse">
            <a:avLst/>
          </a:prstGeom>
          <a:solidFill>
            <a:srgbClr val="00B4D8">
              <a:alpha val="15000"/>
            </a:srgbClr>
          </a:solidFill>
          <a:ln w="8659">
            <a:solidFill>
              <a:srgbClr val="00B4D8"/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23" name="Text 21"/>
          <p:cNvSpPr/>
          <p:nvPr/>
        </p:nvSpPr>
        <p:spPr>
          <a:xfrm>
            <a:off x="9733959" y="5406595"/>
            <a:ext cx="669317" cy="680680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4</a:t>
            </a: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10606375" y="5590247"/>
            <a:ext cx="2445633" cy="69206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購物平台帳號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5" name="Shape 23"/>
          <p:cNvSpPr/>
          <p:nvPr/>
        </p:nvSpPr>
        <p:spPr>
          <a:xfrm>
            <a:off x="9763401" y="5969300"/>
            <a:ext cx="583422" cy="647057"/>
          </a:xfrm>
          <a:prstGeom prst="ellipse">
            <a:avLst/>
          </a:prstGeom>
          <a:solidFill>
            <a:srgbClr val="00B4D8">
              <a:alpha val="15000"/>
            </a:srgbClr>
          </a:solidFill>
          <a:ln w="8659">
            <a:solidFill>
              <a:srgbClr val="00B4D8"/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26" name="Text 24"/>
          <p:cNvSpPr/>
          <p:nvPr/>
        </p:nvSpPr>
        <p:spPr>
          <a:xfrm>
            <a:off x="9733959" y="5977960"/>
            <a:ext cx="669317" cy="680680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5</a:t>
            </a: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10606376" y="6161612"/>
            <a:ext cx="3612673" cy="692062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學校、公司系統帳號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8" name="Shape 26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PASSWORD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密碼安全基本原則</a:t>
            </a:r>
            <a:endParaRPr lang="en-US" sz="4800" dirty="0">
              <a:solidFill>
                <a:srgbClr val="0070C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1143000" y="2095500"/>
            <a:ext cx="7772345" cy="7524750"/>
          </a:xfrm>
          <a:prstGeom prst="roundRect">
            <a:avLst>
              <a:gd name="adj" fmla="val 2025"/>
            </a:avLst>
          </a:prstGeom>
          <a:solidFill>
            <a:schemeClr val="bg2"/>
          </a:solidFill>
          <a:ln w="8659">
            <a:solidFill>
              <a:srgbClr val="EF233C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Text 3"/>
          <p:cNvSpPr/>
          <p:nvPr/>
        </p:nvSpPr>
        <p:spPr>
          <a:xfrm>
            <a:off x="1532659" y="2485159"/>
            <a:ext cx="7202818" cy="45373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危險的密碼習慣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1532659" y="3833764"/>
            <a:ext cx="107899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3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1799332" y="3606164"/>
            <a:ext cx="4000909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使用生日、姓名、手機號碼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1532659" y="4471831"/>
            <a:ext cx="107899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1799333" y="4244231"/>
            <a:ext cx="3667500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在所有網站使用相同密碼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1532659" y="5109898"/>
            <a:ext cx="107899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1799333" y="4882298"/>
            <a:ext cx="2690158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密碼少於 8 個字元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1532659" y="5747964"/>
            <a:ext cx="107899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1799333" y="5520364"/>
            <a:ext cx="6262628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使用「123456」「password」等常見密碼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1532659" y="6386031"/>
            <a:ext cx="107899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1799333" y="6158431"/>
            <a:ext cx="4667727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把密碼寫在便利貼或手機備忘錄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9372519" y="2095500"/>
            <a:ext cx="7772481" cy="7524750"/>
          </a:xfrm>
          <a:prstGeom prst="roundRect">
            <a:avLst>
              <a:gd name="adj" fmla="val 2025"/>
            </a:avLst>
          </a:prstGeom>
          <a:solidFill>
            <a:schemeClr val="bg2"/>
          </a:solidFill>
          <a:ln w="8659">
            <a:solidFill>
              <a:srgbClr val="06D6A0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" name="Text 15"/>
          <p:cNvSpPr/>
          <p:nvPr/>
        </p:nvSpPr>
        <p:spPr>
          <a:xfrm>
            <a:off x="9762177" y="2485159"/>
            <a:ext cx="7202958" cy="45373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安全的密碼建議</a:t>
            </a:r>
            <a:endParaRPr lang="en-US" sz="3600" dirty="0"/>
          </a:p>
        </p:txBody>
      </p:sp>
      <p:sp>
        <p:nvSpPr>
          <p:cNvPr id="18" name="Shape 16"/>
          <p:cNvSpPr/>
          <p:nvPr/>
        </p:nvSpPr>
        <p:spPr>
          <a:xfrm>
            <a:off x="9762177" y="3833764"/>
            <a:ext cx="120243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3200"/>
          </a:p>
        </p:txBody>
      </p:sp>
      <p:sp>
        <p:nvSpPr>
          <p:cNvPr id="19" name="Text 17"/>
          <p:cNvSpPr/>
          <p:nvPr/>
        </p:nvSpPr>
        <p:spPr>
          <a:xfrm>
            <a:off x="10028851" y="3618199"/>
            <a:ext cx="4322785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使用 12 個字元以上的密碼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0" name="Shape 18"/>
          <p:cNvSpPr/>
          <p:nvPr/>
        </p:nvSpPr>
        <p:spPr>
          <a:xfrm>
            <a:off x="9762177" y="4471831"/>
            <a:ext cx="120243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21" name="Text 19"/>
          <p:cNvSpPr/>
          <p:nvPr/>
        </p:nvSpPr>
        <p:spPr>
          <a:xfrm>
            <a:off x="10028852" y="4256266"/>
            <a:ext cx="4830149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混合大小寫字母、數字、符號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Shape 20"/>
          <p:cNvSpPr/>
          <p:nvPr/>
        </p:nvSpPr>
        <p:spPr>
          <a:xfrm>
            <a:off x="9762177" y="5109898"/>
            <a:ext cx="120243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23" name="Text 21"/>
          <p:cNvSpPr/>
          <p:nvPr/>
        </p:nvSpPr>
        <p:spPr>
          <a:xfrm>
            <a:off x="10028852" y="4894333"/>
            <a:ext cx="3715499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每個網站使用不同密碼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4" name="Shape 22"/>
          <p:cNvSpPr/>
          <p:nvPr/>
        </p:nvSpPr>
        <p:spPr>
          <a:xfrm>
            <a:off x="9762177" y="5747964"/>
            <a:ext cx="120243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25" name="Text 23"/>
          <p:cNvSpPr/>
          <p:nvPr/>
        </p:nvSpPr>
        <p:spPr>
          <a:xfrm>
            <a:off x="10028852" y="5532399"/>
            <a:ext cx="5705367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使用密碼管理器（如 Bitwarden）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6" name="Shape 24"/>
          <p:cNvSpPr/>
          <p:nvPr/>
        </p:nvSpPr>
        <p:spPr>
          <a:xfrm>
            <a:off x="9762177" y="6386031"/>
            <a:ext cx="120243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27" name="Text 25"/>
          <p:cNvSpPr/>
          <p:nvPr/>
        </p:nvSpPr>
        <p:spPr>
          <a:xfrm>
            <a:off x="10028852" y="6170466"/>
            <a:ext cx="3715499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定期更換重要帳號密碼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8" name="Shape 26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PASSWORD MANAGER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密碼管理器：解決密碼問題的根本方案</a:t>
            </a:r>
            <a:endParaRPr lang="en-US" sz="4800" dirty="0">
              <a:solidFill>
                <a:srgbClr val="0070C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1143000" y="2095499"/>
            <a:ext cx="7848654" cy="5352047"/>
          </a:xfrm>
          <a:prstGeom prst="roundRect">
            <a:avLst>
              <a:gd name="adj" fmla="val 3805"/>
            </a:avLst>
          </a:prstGeom>
          <a:solidFill>
            <a:schemeClr val="bg2"/>
          </a:solidFill>
          <a:ln w="8659">
            <a:solidFill>
              <a:srgbClr val="00B4D8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5" name="Text 3"/>
          <p:cNvSpPr/>
          <p:nvPr/>
        </p:nvSpPr>
        <p:spPr>
          <a:xfrm>
            <a:off x="1494505" y="2447005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什麼是密碼管理器？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1494505" y="3073913"/>
            <a:ext cx="7360013" cy="76979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你只需要記住一個主密碼，其餘所有網站的複雜密碼由管理器自動生成、儲存與填入。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1494505" y="5108155"/>
            <a:ext cx="124102" cy="97976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1761178" y="4892587"/>
            <a:ext cx="2112581" cy="40954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Bitwarden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3398152" y="4892586"/>
            <a:ext cx="3688448" cy="43024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（免費、開源、推薦）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1494505" y="5746222"/>
            <a:ext cx="124102" cy="97976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1761177" y="5530653"/>
            <a:ext cx="2083861" cy="48008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Password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" name="Text 10"/>
          <p:cNvSpPr/>
          <p:nvPr/>
        </p:nvSpPr>
        <p:spPr>
          <a:xfrm>
            <a:off x="3455789" y="5530653"/>
            <a:ext cx="4331851" cy="582594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（付費，功能豐富）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Shape 11"/>
          <p:cNvSpPr/>
          <p:nvPr/>
        </p:nvSpPr>
        <p:spPr>
          <a:xfrm>
            <a:off x="1494505" y="6384288"/>
            <a:ext cx="124102" cy="97976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1761178" y="6168719"/>
            <a:ext cx="5752142" cy="466724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瀏覽器內建密碼管理（基本保護）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Shape 13"/>
          <p:cNvSpPr/>
          <p:nvPr/>
        </p:nvSpPr>
        <p:spPr>
          <a:xfrm>
            <a:off x="9296345" y="2095499"/>
            <a:ext cx="7848654" cy="5352047"/>
          </a:xfrm>
          <a:prstGeom prst="roundRect">
            <a:avLst>
              <a:gd name="adj" fmla="val 3805"/>
            </a:avLst>
          </a:prstGeom>
          <a:solidFill>
            <a:schemeClr val="bg2"/>
          </a:solidFill>
          <a:ln w="8659">
            <a:solidFill>
              <a:srgbClr val="06D6A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16" name="Text 14"/>
          <p:cNvSpPr/>
          <p:nvPr/>
        </p:nvSpPr>
        <p:spPr>
          <a:xfrm>
            <a:off x="9647851" y="2447005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使用密碼管理器的好處</a:t>
            </a:r>
            <a:endParaRPr lang="en-US" sz="3600" dirty="0"/>
          </a:p>
        </p:txBody>
      </p:sp>
      <p:sp>
        <p:nvSpPr>
          <p:cNvPr id="17" name="Shape 15"/>
          <p:cNvSpPr/>
          <p:nvPr/>
        </p:nvSpPr>
        <p:spPr>
          <a:xfrm>
            <a:off x="9647851" y="3673548"/>
            <a:ext cx="130502" cy="133945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8" name="Text 16"/>
          <p:cNvSpPr/>
          <p:nvPr/>
        </p:nvSpPr>
        <p:spPr>
          <a:xfrm>
            <a:off x="9914524" y="3405405"/>
            <a:ext cx="5645516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每個網站自動生成不同的強密碼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9" name="Shape 17"/>
          <p:cNvSpPr/>
          <p:nvPr/>
        </p:nvSpPr>
        <p:spPr>
          <a:xfrm>
            <a:off x="9647851" y="4311615"/>
            <a:ext cx="130502" cy="133945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20" name="Text 18"/>
          <p:cNvSpPr/>
          <p:nvPr/>
        </p:nvSpPr>
        <p:spPr>
          <a:xfrm>
            <a:off x="9914524" y="4043472"/>
            <a:ext cx="6452018" cy="63806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只在正確網域自動填入（防假網站）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1" name="Shape 19"/>
          <p:cNvSpPr/>
          <p:nvPr/>
        </p:nvSpPr>
        <p:spPr>
          <a:xfrm>
            <a:off x="9647851" y="4949681"/>
            <a:ext cx="130502" cy="133945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22" name="Text 20"/>
          <p:cNvSpPr/>
          <p:nvPr/>
        </p:nvSpPr>
        <p:spPr>
          <a:xfrm>
            <a:off x="9914524" y="4681538"/>
            <a:ext cx="5242264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跨裝置同步，手機電腦都能用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3" name="Shape 21"/>
          <p:cNvSpPr/>
          <p:nvPr/>
        </p:nvSpPr>
        <p:spPr>
          <a:xfrm>
            <a:off x="9647851" y="5587748"/>
            <a:ext cx="130502" cy="133945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24" name="Text 22"/>
          <p:cNvSpPr/>
          <p:nvPr/>
        </p:nvSpPr>
        <p:spPr>
          <a:xfrm>
            <a:off x="9914524" y="5319605"/>
            <a:ext cx="6452018" cy="63806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偵測密碼是否已外洩（資料庫比對）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5" name="Shape 23"/>
          <p:cNvSpPr/>
          <p:nvPr/>
        </p:nvSpPr>
        <p:spPr>
          <a:xfrm>
            <a:off x="1143000" y="7799635"/>
            <a:ext cx="16002000" cy="870509"/>
          </a:xfrm>
          <a:prstGeom prst="roundRect">
            <a:avLst>
              <a:gd name="adj" fmla="val 13130"/>
            </a:avLst>
          </a:prstGeom>
          <a:solidFill>
            <a:srgbClr val="06D6A0">
              <a:alpha val="8000"/>
            </a:srgbClr>
          </a:solidFill>
          <a:ln w="8659">
            <a:solidFill>
              <a:srgbClr val="06D6A0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 sz="2800" b="1"/>
          </a:p>
        </p:txBody>
      </p:sp>
      <p:sp>
        <p:nvSpPr>
          <p:cNvPr id="26" name="Text 24"/>
          <p:cNvSpPr/>
          <p:nvPr/>
        </p:nvSpPr>
        <p:spPr>
          <a:xfrm>
            <a:off x="1289858" y="7849952"/>
            <a:ext cx="15855142" cy="74297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b="1" dirty="0">
                <a:solidFill>
                  <a:srgbClr val="6EE7B7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設定步驟：下載 Bitwarden → 建立帳號 → 設定強力主密碼 → 開啟 2FA → 開始新增網站帳號</a:t>
            </a:r>
            <a:endParaRPr lang="en-US" sz="2800" b="1" dirty="0"/>
          </a:p>
        </p:txBody>
      </p:sp>
      <p:sp>
        <p:nvSpPr>
          <p:cNvPr id="27" name="Shape 25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0"/>
          <p:cNvSpPr txBox="1"/>
          <p:nvPr/>
        </p:nvSpPr>
        <p:spPr>
          <a:xfrm>
            <a:off x="0" y="0"/>
            <a:ext cx="18288000" cy="461665"/>
          </a:xfrm>
          <a:prstGeom prst="rect">
            <a:avLst/>
          </a:prstGeom>
          <a:solidFill>
            <a:srgbClr val="1A1A2E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FFFFFF"/>
                </a:solidFill>
              </a:rPr>
              <a:t>   2  </a:t>
            </a:r>
            <a:r>
              <a:rPr sz="2400" b="1" i="0" dirty="0" err="1">
                <a:solidFill>
                  <a:srgbClr val="FFFFFF"/>
                </a:solidFill>
              </a:rPr>
              <a:t>練習與複習</a:t>
            </a:r>
            <a:endParaRPr sz="2400" b="1" i="0" dirty="0">
              <a:solidFill>
                <a:srgbClr val="FFFF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0000" y="968390"/>
            <a:ext cx="1732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 dirty="0">
                <a:solidFill>
                  <a:srgbClr val="1A237E"/>
                </a:solidFill>
              </a:rPr>
              <a:t>Q1.  </a:t>
            </a:r>
            <a:r>
              <a:rPr sz="2800" b="1" i="0" dirty="0" err="1">
                <a:solidFill>
                  <a:srgbClr val="1A237E"/>
                </a:solidFill>
              </a:rPr>
              <a:t>為什麼重要帳號要優先使用</a:t>
            </a:r>
            <a:r>
              <a:rPr sz="2800" b="1" i="0" dirty="0">
                <a:solidFill>
                  <a:srgbClr val="1A237E"/>
                </a:solidFill>
              </a:rPr>
              <a:t> Authenticator App </a:t>
            </a:r>
            <a:r>
              <a:rPr sz="2800" b="1" i="0" dirty="0" err="1">
                <a:solidFill>
                  <a:srgbClr val="1A237E"/>
                </a:solidFill>
              </a:rPr>
              <a:t>而非簡訊</a:t>
            </a:r>
            <a:r>
              <a:rPr sz="2800" b="1" i="0" dirty="0">
                <a:solidFill>
                  <a:srgbClr val="1A237E"/>
                </a:solidFill>
              </a:rPr>
              <a:t> 2FA？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0000" y="1400000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A. Authenticator App 的操作比較方便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0000" y="2155730"/>
            <a:ext cx="17188000" cy="461665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1B5E20"/>
                </a:solidFill>
              </a:rPr>
              <a:t>✓  B. Authenticator App </a:t>
            </a:r>
            <a:r>
              <a:rPr sz="2400" b="1" i="0" dirty="0" err="1">
                <a:solidFill>
                  <a:srgbClr val="1B5E20"/>
                </a:solidFill>
              </a:rPr>
              <a:t>在本地端產生代碼，不透過電信網路，不受</a:t>
            </a:r>
            <a:r>
              <a:rPr sz="2400" b="1" i="0" dirty="0">
                <a:solidFill>
                  <a:srgbClr val="1B5E20"/>
                </a:solidFill>
              </a:rPr>
              <a:t> SIM </a:t>
            </a:r>
            <a:r>
              <a:rPr sz="2400" b="1" i="0" dirty="0" err="1">
                <a:solidFill>
                  <a:srgbClr val="1B5E20"/>
                </a:solidFill>
              </a:rPr>
              <a:t>換號攻擊影響</a:t>
            </a:r>
            <a:endParaRPr sz="2400" b="1" i="0" dirty="0">
              <a:solidFill>
                <a:srgbClr val="1B5E2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0000" y="2927638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 dirty="0">
                <a:solidFill>
                  <a:srgbClr val="333333"/>
                </a:solidFill>
              </a:rPr>
              <a:t>    C. </a:t>
            </a:r>
            <a:r>
              <a:rPr sz="2400" b="0" i="0" dirty="0" err="1">
                <a:solidFill>
                  <a:srgbClr val="333333"/>
                </a:solidFill>
              </a:rPr>
              <a:t>簡訊</a:t>
            </a:r>
            <a:r>
              <a:rPr sz="2400" b="0" i="0" dirty="0">
                <a:solidFill>
                  <a:srgbClr val="333333"/>
                </a:solidFill>
              </a:rPr>
              <a:t> 2FA </a:t>
            </a:r>
            <a:r>
              <a:rPr sz="2400" b="0" i="0" dirty="0" err="1">
                <a:solidFill>
                  <a:srgbClr val="333333"/>
                </a:solidFill>
              </a:rPr>
              <a:t>需要網路連線才能收到</a:t>
            </a:r>
            <a:endParaRPr sz="2400" b="0" i="0" dirty="0">
              <a:solidFill>
                <a:srgbClr val="33333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0000" y="3613896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D. Authenticator App 的代碼比較長，更安全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4634150"/>
            <a:ext cx="17188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2400" b="0" i="1" dirty="0" err="1">
                <a:solidFill>
                  <a:srgbClr val="4E342E"/>
                </a:solidFill>
              </a:rPr>
              <a:t>解析：SIM</a:t>
            </a:r>
            <a:r>
              <a:rPr sz="2400" b="0" i="1" dirty="0">
                <a:solidFill>
                  <a:srgbClr val="4E342E"/>
                </a:solidFill>
              </a:rPr>
              <a:t> </a:t>
            </a:r>
            <a:r>
              <a:rPr sz="2400" b="0" i="1" dirty="0" err="1">
                <a:solidFill>
                  <a:srgbClr val="4E342E"/>
                </a:solidFill>
              </a:rPr>
              <a:t>換號攻擊可以讓攻擊者收到發給你的簡訊驗證碼。Authenticator</a:t>
            </a:r>
            <a:r>
              <a:rPr sz="2400" b="0" i="1" dirty="0">
                <a:solidFill>
                  <a:srgbClr val="4E342E"/>
                </a:solidFill>
              </a:rPr>
              <a:t> App </a:t>
            </a:r>
            <a:r>
              <a:rPr sz="2400" b="0" i="1" dirty="0" err="1">
                <a:solidFill>
                  <a:srgbClr val="4E342E"/>
                </a:solidFill>
              </a:rPr>
              <a:t>的代碼在手機本地端產生，攔截門號也拿不到</a:t>
            </a:r>
            <a:r>
              <a:rPr sz="2400"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0000" y="5421770"/>
            <a:ext cx="1732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 dirty="0">
                <a:solidFill>
                  <a:srgbClr val="1A237E"/>
                </a:solidFill>
              </a:rPr>
              <a:t>Q2.  </a:t>
            </a:r>
            <a:r>
              <a:rPr sz="2800" b="1" i="0" dirty="0" err="1">
                <a:solidFill>
                  <a:srgbClr val="1A237E"/>
                </a:solidFill>
              </a:rPr>
              <a:t>密碼管理器除了幫你記憶密碼，還有什麼額外的安全功能</a:t>
            </a:r>
            <a:r>
              <a:rPr sz="2800" b="1" i="0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0000" y="5901982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 dirty="0">
                <a:solidFill>
                  <a:srgbClr val="333333"/>
                </a:solidFill>
              </a:rPr>
              <a:t>    A. </a:t>
            </a:r>
            <a:r>
              <a:rPr sz="2400" b="0" i="0" dirty="0" err="1">
                <a:solidFill>
                  <a:srgbClr val="333333"/>
                </a:solidFill>
              </a:rPr>
              <a:t>可以自動舉報詐騙網站</a:t>
            </a:r>
            <a:endParaRPr sz="2400" b="0" i="0" dirty="0">
              <a:solidFill>
                <a:srgbClr val="33333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0000" y="6556990"/>
            <a:ext cx="17188000" cy="461665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1B5E20"/>
                </a:solidFill>
              </a:rPr>
              <a:t>✓  B. </a:t>
            </a:r>
            <a:r>
              <a:rPr sz="2400" b="1" i="0" dirty="0" err="1">
                <a:solidFill>
                  <a:srgbClr val="1B5E20"/>
                </a:solidFill>
              </a:rPr>
              <a:t>只會在正確的域名自動填入密碼，進入假網站時不會填入，等於額外的警示</a:t>
            </a:r>
            <a:endParaRPr sz="2400" b="1" i="0" dirty="0">
              <a:solidFill>
                <a:srgbClr val="1B5E2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0000" y="7352210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C. 會自動更新你所有帳號的密碼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0000" y="8147430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D. 可以掃描你的 Email 找出釣魚信件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0000" y="8942650"/>
            <a:ext cx="17188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2400" b="0" i="1" dirty="0" err="1">
                <a:solidFill>
                  <a:srgbClr val="4E342E"/>
                </a:solidFill>
              </a:rPr>
              <a:t>解析：如果你進入了假網站，密碼管理器認不出這個域名就不會自動填入密碼，這讓假網站多了一層被識破的機會</a:t>
            </a:r>
            <a:r>
              <a:rPr sz="2400"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10037000"/>
            <a:ext cx="18288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AI 釣魚詐騙防護教材　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BROWSER SECURITY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瀏覽器安全設定</a:t>
            </a:r>
            <a:endParaRPr lang="en-US" sz="4800" dirty="0">
              <a:solidFill>
                <a:srgbClr val="0070C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1143000" y="2095500"/>
            <a:ext cx="7848654" cy="4777194"/>
          </a:xfrm>
          <a:prstGeom prst="roundRect">
            <a:avLst>
              <a:gd name="adj" fmla="val 4054"/>
            </a:avLst>
          </a:prstGeom>
          <a:solidFill>
            <a:schemeClr val="bg2"/>
          </a:solidFill>
          <a:ln w="8659">
            <a:solidFill>
              <a:srgbClr val="06D6A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5" name="Text 3"/>
          <p:cNvSpPr/>
          <p:nvPr/>
        </p:nvSpPr>
        <p:spPr>
          <a:xfrm>
            <a:off x="1494505" y="2447005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建議開啟的保護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1802647" y="3365138"/>
            <a:ext cx="9394865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開啟「安全瀏覽」或「釣魚防護」功能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1802647" y="4003205"/>
            <a:ext cx="5584742" cy="63806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開啟 HTTPS-Only 模式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1802647" y="4641271"/>
            <a:ext cx="4973753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允許瀏覽器自動更新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1802647" y="5279338"/>
            <a:ext cx="5901881" cy="63806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定期清除 Cookie 與快取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9296345" y="2095500"/>
            <a:ext cx="7848654" cy="4777194"/>
          </a:xfrm>
          <a:prstGeom prst="roundRect">
            <a:avLst>
              <a:gd name="adj" fmla="val 4054"/>
            </a:avLst>
          </a:prstGeom>
          <a:solidFill>
            <a:schemeClr val="bg2"/>
          </a:solidFill>
          <a:ln w="8659">
            <a:solidFill>
              <a:srgbClr val="EF233C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15" name="Text 13"/>
          <p:cNvSpPr/>
          <p:nvPr/>
        </p:nvSpPr>
        <p:spPr>
          <a:xfrm>
            <a:off x="9647851" y="2447005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瀏覽器擴充套件風險</a:t>
            </a:r>
            <a:endParaRPr lang="en-US" sz="4000" dirty="0"/>
          </a:p>
        </p:txBody>
      </p:sp>
      <p:sp>
        <p:nvSpPr>
          <p:cNvPr id="17" name="Text 15"/>
          <p:cNvSpPr/>
          <p:nvPr/>
        </p:nvSpPr>
        <p:spPr>
          <a:xfrm>
            <a:off x="9955993" y="3428014"/>
            <a:ext cx="6416829" cy="26323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過多擴充套件增加攻擊面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9" name="Text 17"/>
          <p:cNvSpPr/>
          <p:nvPr/>
        </p:nvSpPr>
        <p:spPr>
          <a:xfrm>
            <a:off x="9955994" y="4066081"/>
            <a:ext cx="8750218" cy="2632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惡意套件可讀取你的所有瀏覽資料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1" name="Text 19"/>
          <p:cNvSpPr/>
          <p:nvPr/>
        </p:nvSpPr>
        <p:spPr>
          <a:xfrm>
            <a:off x="9955994" y="4704147"/>
            <a:ext cx="8750218" cy="26323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只安裝高評價、知名開發者的套件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3" name="Text 21"/>
          <p:cNvSpPr/>
          <p:nvPr/>
        </p:nvSpPr>
        <p:spPr>
          <a:xfrm>
            <a:off x="9955994" y="5342214"/>
            <a:ext cx="7000174" cy="2632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定期審查已安裝的擴充套件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4" name="Shape 22"/>
          <p:cNvSpPr/>
          <p:nvPr/>
        </p:nvSpPr>
        <p:spPr>
          <a:xfrm>
            <a:off x="1143000" y="7250039"/>
            <a:ext cx="16002000" cy="870509"/>
          </a:xfrm>
          <a:prstGeom prst="roundRect">
            <a:avLst>
              <a:gd name="adj" fmla="val 13130"/>
            </a:avLst>
          </a:prstGeom>
          <a:solidFill>
            <a:srgbClr val="00B4D8">
              <a:alpha val="8000"/>
            </a:srgbClr>
          </a:solidFill>
          <a:ln w="8659">
            <a:solidFill>
              <a:srgbClr val="00B4D8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 sz="3200" b="1"/>
          </a:p>
        </p:txBody>
      </p:sp>
      <p:sp>
        <p:nvSpPr>
          <p:cNvPr id="25" name="Text 23"/>
          <p:cNvSpPr/>
          <p:nvPr/>
        </p:nvSpPr>
        <p:spPr>
          <a:xfrm>
            <a:off x="1456459" y="7261867"/>
            <a:ext cx="15855142" cy="92963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32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基本原則：只安裝你確定需要且來源可信的套件。擴充套件越少越安全。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26" name="Shape 24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MOBILE SECURITY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手機安全防護</a:t>
            </a:r>
            <a:endParaRPr lang="en-US" sz="4800" dirty="0">
              <a:solidFill>
                <a:srgbClr val="0070C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1143000" y="2527029"/>
            <a:ext cx="7848654" cy="5922130"/>
          </a:xfrm>
          <a:prstGeom prst="roundRect">
            <a:avLst>
              <a:gd name="adj" fmla="val 4054"/>
            </a:avLst>
          </a:prstGeom>
          <a:solidFill>
            <a:schemeClr val="bg2"/>
          </a:solidFill>
          <a:ln w="8659">
            <a:solidFill>
              <a:srgbClr val="06D6A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Text 3"/>
          <p:cNvSpPr/>
          <p:nvPr/>
        </p:nvSpPr>
        <p:spPr>
          <a:xfrm>
            <a:off x="1494505" y="2878534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基本防護措施</a:t>
            </a:r>
            <a:endParaRPr lang="en-US" sz="4400" dirty="0">
              <a:solidFill>
                <a:srgbClr val="0070C0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1515718" y="4285021"/>
            <a:ext cx="380690" cy="533027"/>
          </a:xfrm>
          <a:prstGeom prst="roundRect">
            <a:avLst>
              <a:gd name="adj" fmla="val 23333"/>
            </a:avLst>
          </a:prstGeom>
          <a:solidFill>
            <a:srgbClr val="06D6A0">
              <a:alpha val="20000"/>
            </a:srgbClr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7" name="Text 5"/>
          <p:cNvSpPr/>
          <p:nvPr/>
        </p:nvSpPr>
        <p:spPr>
          <a:xfrm>
            <a:off x="1477617" y="4285022"/>
            <a:ext cx="482207" cy="604098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✓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2059913" y="4387108"/>
            <a:ext cx="5888894" cy="73331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設定螢幕鎖定（PIN / 指紋 / 臉部辨識）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1515718" y="4773312"/>
            <a:ext cx="380690" cy="533027"/>
          </a:xfrm>
          <a:prstGeom prst="roundRect">
            <a:avLst>
              <a:gd name="adj" fmla="val 23333"/>
            </a:avLst>
          </a:prstGeom>
          <a:solidFill>
            <a:srgbClr val="06D6A0">
              <a:alpha val="20000"/>
            </a:srgbClr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10" name="Text 8"/>
          <p:cNvSpPr/>
          <p:nvPr/>
        </p:nvSpPr>
        <p:spPr>
          <a:xfrm>
            <a:off x="1477617" y="4773313"/>
            <a:ext cx="482207" cy="604098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✓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2059913" y="4875399"/>
            <a:ext cx="4757679" cy="73331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開啟「尋找我的裝置」遠端定位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1515718" y="5261604"/>
            <a:ext cx="380690" cy="533027"/>
          </a:xfrm>
          <a:prstGeom prst="roundRect">
            <a:avLst>
              <a:gd name="adj" fmla="val 23333"/>
            </a:avLst>
          </a:prstGeom>
          <a:solidFill>
            <a:srgbClr val="06D6A0">
              <a:alpha val="20000"/>
            </a:srgbClr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13" name="Text 11"/>
          <p:cNvSpPr/>
          <p:nvPr/>
        </p:nvSpPr>
        <p:spPr>
          <a:xfrm>
            <a:off x="1477617" y="5261605"/>
            <a:ext cx="482207" cy="604098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✓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2059913" y="5363691"/>
            <a:ext cx="4286663" cy="73331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保持 iOS / Android 系統更新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Shape 13"/>
          <p:cNvSpPr/>
          <p:nvPr/>
        </p:nvSpPr>
        <p:spPr>
          <a:xfrm>
            <a:off x="1515718" y="5749895"/>
            <a:ext cx="380690" cy="533027"/>
          </a:xfrm>
          <a:prstGeom prst="roundRect">
            <a:avLst>
              <a:gd name="adj" fmla="val 23333"/>
            </a:avLst>
          </a:prstGeom>
          <a:solidFill>
            <a:srgbClr val="06D6A0">
              <a:alpha val="20000"/>
            </a:srgbClr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16" name="Text 14"/>
          <p:cNvSpPr/>
          <p:nvPr/>
        </p:nvSpPr>
        <p:spPr>
          <a:xfrm>
            <a:off x="1477617" y="5749896"/>
            <a:ext cx="482207" cy="604098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✓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2059913" y="5851982"/>
            <a:ext cx="5919899" cy="73331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只從 App Store / Google Play 安裝 App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8" name="Shape 16"/>
          <p:cNvSpPr/>
          <p:nvPr/>
        </p:nvSpPr>
        <p:spPr>
          <a:xfrm>
            <a:off x="1515718" y="6238186"/>
            <a:ext cx="380690" cy="533027"/>
          </a:xfrm>
          <a:prstGeom prst="roundRect">
            <a:avLst>
              <a:gd name="adj" fmla="val 23333"/>
            </a:avLst>
          </a:prstGeom>
          <a:solidFill>
            <a:srgbClr val="EF233C">
              <a:alpha val="20000"/>
            </a:srgbClr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19" name="Text 17"/>
          <p:cNvSpPr/>
          <p:nvPr/>
        </p:nvSpPr>
        <p:spPr>
          <a:xfrm>
            <a:off x="1477617" y="6238187"/>
            <a:ext cx="482207" cy="604098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✗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2059912" y="6340274"/>
            <a:ext cx="4531731" cy="73331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安裝 APK 來路不明的應用程式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1" name="Shape 19"/>
          <p:cNvSpPr/>
          <p:nvPr/>
        </p:nvSpPr>
        <p:spPr>
          <a:xfrm>
            <a:off x="9296345" y="2527029"/>
            <a:ext cx="7848654" cy="5922130"/>
          </a:xfrm>
          <a:prstGeom prst="roundRect">
            <a:avLst>
              <a:gd name="adj" fmla="val 4054"/>
            </a:avLst>
          </a:prstGeom>
          <a:solidFill>
            <a:schemeClr val="bg2"/>
          </a:solidFill>
          <a:ln w="8659">
            <a:solidFill>
              <a:srgbClr val="FFD166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2" name="Text 20"/>
          <p:cNvSpPr/>
          <p:nvPr/>
        </p:nvSpPr>
        <p:spPr>
          <a:xfrm>
            <a:off x="9647851" y="2878534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App 權限管理</a:t>
            </a:r>
            <a:endParaRPr lang="en-US" sz="4400" dirty="0">
              <a:solidFill>
                <a:srgbClr val="0070C0"/>
              </a:solidFill>
            </a:endParaRPr>
          </a:p>
        </p:txBody>
      </p:sp>
      <p:sp>
        <p:nvSpPr>
          <p:cNvPr id="23" name="Shape 21"/>
          <p:cNvSpPr/>
          <p:nvPr/>
        </p:nvSpPr>
        <p:spPr>
          <a:xfrm>
            <a:off x="9685951" y="4375677"/>
            <a:ext cx="114263" cy="130791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4" name="Text 22"/>
          <p:cNvSpPr/>
          <p:nvPr/>
        </p:nvSpPr>
        <p:spPr>
          <a:xfrm>
            <a:off x="9952625" y="4150272"/>
            <a:ext cx="6459952" cy="62304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定期檢視 App 的位置、相機、麥克風權限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5" name="Shape 23"/>
          <p:cNvSpPr/>
          <p:nvPr/>
        </p:nvSpPr>
        <p:spPr>
          <a:xfrm>
            <a:off x="9685951" y="5013744"/>
            <a:ext cx="114263" cy="130791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6" name="Text 24"/>
          <p:cNvSpPr/>
          <p:nvPr/>
        </p:nvSpPr>
        <p:spPr>
          <a:xfrm>
            <a:off x="9952625" y="4788338"/>
            <a:ext cx="3530723" cy="62303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不需要的權限一律關閉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7" name="Shape 25"/>
          <p:cNvSpPr/>
          <p:nvPr/>
        </p:nvSpPr>
        <p:spPr>
          <a:xfrm>
            <a:off x="9685951" y="5651810"/>
            <a:ext cx="114263" cy="130791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8" name="Text 26"/>
          <p:cNvSpPr/>
          <p:nvPr/>
        </p:nvSpPr>
        <p:spPr>
          <a:xfrm>
            <a:off x="9952625" y="5426405"/>
            <a:ext cx="6107882" cy="62304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手電筒 App 要求通訊錄權限 = 危險訊號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9" name="Shape 27"/>
          <p:cNvSpPr/>
          <p:nvPr/>
        </p:nvSpPr>
        <p:spPr>
          <a:xfrm>
            <a:off x="9685951" y="6289877"/>
            <a:ext cx="114263" cy="130791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0" name="Text 28"/>
          <p:cNvSpPr/>
          <p:nvPr/>
        </p:nvSpPr>
        <p:spPr>
          <a:xfrm>
            <a:off x="9952625" y="6064471"/>
            <a:ext cx="3556300" cy="623039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刪除長期未使用的 App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1" name="Shape 29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SOCIAL MEDIA PRIVACY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社群媒體隱私設定</a:t>
            </a:r>
            <a:endParaRPr lang="en-US" sz="4800" dirty="0">
              <a:solidFill>
                <a:srgbClr val="0070C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1143000" y="2095500"/>
            <a:ext cx="5156218" cy="5776846"/>
          </a:xfrm>
          <a:prstGeom prst="roundRect">
            <a:avLst>
              <a:gd name="adj" fmla="val 3831"/>
            </a:avLst>
          </a:prstGeom>
          <a:solidFill>
            <a:schemeClr val="bg2"/>
          </a:solidFill>
          <a:ln w="8659">
            <a:solidFill>
              <a:srgbClr val="06D6A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5" name="Text 3"/>
          <p:cNvSpPr/>
          <p:nvPr/>
        </p:nvSpPr>
        <p:spPr>
          <a:xfrm>
            <a:off x="1494505" y="2447005"/>
            <a:ext cx="458680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立即設定的項目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1532605" y="3607865"/>
            <a:ext cx="362299" cy="310926"/>
          </a:xfrm>
          <a:prstGeom prst="roundRect">
            <a:avLst>
              <a:gd name="adj" fmla="val 23333"/>
            </a:avLst>
          </a:prstGeom>
          <a:solidFill>
            <a:srgbClr val="06D6A0">
              <a:alpha val="20000"/>
            </a:srgbClr>
          </a:solidFill>
        </p:spPr>
        <p:txBody>
          <a:bodyPr/>
          <a:lstStyle/>
          <a:p>
            <a:endParaRPr lang="zh-TW" altLang="en-US" sz="240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1494505" y="3607864"/>
            <a:ext cx="458911" cy="352383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✓</a:t>
            </a:r>
            <a:endParaRPr lang="en-US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1951625" y="3588923"/>
            <a:ext cx="3557636" cy="42775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帳號設為「僅朋友」可見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1532605" y="4096156"/>
            <a:ext cx="362299" cy="310926"/>
          </a:xfrm>
          <a:prstGeom prst="roundRect">
            <a:avLst>
              <a:gd name="adj" fmla="val 23333"/>
            </a:avLst>
          </a:prstGeom>
          <a:solidFill>
            <a:srgbClr val="06D6A0">
              <a:alpha val="20000"/>
            </a:srgbClr>
          </a:solidFill>
        </p:spPr>
        <p:txBody>
          <a:bodyPr/>
          <a:lstStyle/>
          <a:p>
            <a:endParaRPr lang="zh-TW" altLang="en-US" sz="240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1494505" y="4096155"/>
            <a:ext cx="458911" cy="352383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✓</a:t>
            </a:r>
            <a:endParaRPr lang="en-US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1951625" y="4077214"/>
            <a:ext cx="3440138" cy="42775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隱藏生日、電話、Email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1532605" y="4584448"/>
            <a:ext cx="362299" cy="310926"/>
          </a:xfrm>
          <a:prstGeom prst="roundRect">
            <a:avLst>
              <a:gd name="adj" fmla="val 23333"/>
            </a:avLst>
          </a:prstGeom>
          <a:solidFill>
            <a:srgbClr val="06D6A0">
              <a:alpha val="20000"/>
            </a:srgbClr>
          </a:solidFill>
        </p:spPr>
        <p:txBody>
          <a:bodyPr/>
          <a:lstStyle/>
          <a:p>
            <a:endParaRPr lang="zh-TW" altLang="en-US" sz="240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1494505" y="4584447"/>
            <a:ext cx="458911" cy="352383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✓</a:t>
            </a:r>
            <a:endParaRPr lang="en-US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1951625" y="4565506"/>
            <a:ext cx="2922610" cy="42775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關閉貼文的位置標記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Shape 13"/>
          <p:cNvSpPr/>
          <p:nvPr/>
        </p:nvSpPr>
        <p:spPr>
          <a:xfrm>
            <a:off x="1532605" y="5072739"/>
            <a:ext cx="362299" cy="310926"/>
          </a:xfrm>
          <a:prstGeom prst="roundRect">
            <a:avLst>
              <a:gd name="adj" fmla="val 23333"/>
            </a:avLst>
          </a:prstGeom>
          <a:solidFill>
            <a:srgbClr val="EF233C">
              <a:alpha val="20000"/>
            </a:srgbClr>
          </a:solidFill>
        </p:spPr>
        <p:txBody>
          <a:bodyPr/>
          <a:lstStyle/>
          <a:p>
            <a:endParaRPr lang="zh-TW" altLang="en-US" sz="24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1494505" y="5072738"/>
            <a:ext cx="458911" cy="352383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0000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✗</a:t>
            </a:r>
            <a:endParaRPr lang="en-US" sz="1600" dirty="0">
              <a:solidFill>
                <a:srgbClr val="C00000"/>
              </a:solidFill>
            </a:endParaRPr>
          </a:p>
        </p:txBody>
      </p:sp>
      <p:sp>
        <p:nvSpPr>
          <p:cNvPr id="17" name="Text 15"/>
          <p:cNvSpPr/>
          <p:nvPr/>
        </p:nvSpPr>
        <p:spPr>
          <a:xfrm>
            <a:off x="1951624" y="5053797"/>
            <a:ext cx="3880977" cy="427759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讓陌生人看到你的朋友清單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565891" y="2095500"/>
            <a:ext cx="5156218" cy="5776846"/>
          </a:xfrm>
          <a:prstGeom prst="roundRect">
            <a:avLst>
              <a:gd name="adj" fmla="val 3831"/>
            </a:avLst>
          </a:prstGeom>
          <a:solidFill>
            <a:schemeClr val="bg2"/>
          </a:solidFill>
          <a:ln w="8659">
            <a:solidFill>
              <a:srgbClr val="FFD166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19" name="Text 17"/>
          <p:cNvSpPr/>
          <p:nvPr/>
        </p:nvSpPr>
        <p:spPr>
          <a:xfrm>
            <a:off x="6917396" y="2447005"/>
            <a:ext cx="458680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定期執行的動作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955496" y="3684173"/>
            <a:ext cx="102097" cy="102504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1" name="Text 19"/>
          <p:cNvSpPr/>
          <p:nvPr/>
        </p:nvSpPr>
        <p:spPr>
          <a:xfrm>
            <a:off x="7222170" y="3483441"/>
            <a:ext cx="4101244" cy="48829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每半年執行一次「隱私健診」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Shape 20"/>
          <p:cNvSpPr/>
          <p:nvPr/>
        </p:nvSpPr>
        <p:spPr>
          <a:xfrm>
            <a:off x="6955496" y="4322240"/>
            <a:ext cx="102097" cy="102504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3" name="Text 21"/>
          <p:cNvSpPr/>
          <p:nvPr/>
        </p:nvSpPr>
        <p:spPr>
          <a:xfrm>
            <a:off x="7222169" y="4121508"/>
            <a:ext cx="4416723" cy="94955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審查被標記的照片，取消不想公開的標記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4" name="Shape 22"/>
          <p:cNvSpPr/>
          <p:nvPr/>
        </p:nvSpPr>
        <p:spPr>
          <a:xfrm>
            <a:off x="6955496" y="5388931"/>
            <a:ext cx="102097" cy="102504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5" name="Text 23"/>
          <p:cNvSpPr/>
          <p:nvPr/>
        </p:nvSpPr>
        <p:spPr>
          <a:xfrm>
            <a:off x="7222170" y="5188199"/>
            <a:ext cx="4439578" cy="94955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查看已授權的第三方 App，撤銷不必要的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6" name="Shape 24"/>
          <p:cNvSpPr/>
          <p:nvPr/>
        </p:nvSpPr>
        <p:spPr>
          <a:xfrm>
            <a:off x="11988781" y="2095500"/>
            <a:ext cx="5156218" cy="5776846"/>
          </a:xfrm>
          <a:prstGeom prst="roundRect">
            <a:avLst>
              <a:gd name="adj" fmla="val 3831"/>
            </a:avLst>
          </a:prstGeom>
          <a:solidFill>
            <a:schemeClr val="bg2"/>
          </a:solidFill>
          <a:ln w="8659">
            <a:solidFill>
              <a:srgbClr val="EF233C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27" name="Text 25"/>
          <p:cNvSpPr/>
          <p:nvPr/>
        </p:nvSpPr>
        <p:spPr>
          <a:xfrm>
            <a:off x="12340286" y="2447005"/>
            <a:ext cx="458680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C0000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高風險行為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28" name="Shape 26"/>
          <p:cNvSpPr/>
          <p:nvPr/>
        </p:nvSpPr>
        <p:spPr>
          <a:xfrm>
            <a:off x="12378386" y="3684173"/>
            <a:ext cx="114185" cy="10648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9" name="Text 27"/>
          <p:cNvSpPr/>
          <p:nvPr/>
        </p:nvSpPr>
        <p:spPr>
          <a:xfrm>
            <a:off x="12645061" y="3464499"/>
            <a:ext cx="4586804" cy="50723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即時公開出遊行程和回家時間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0" name="Shape 28"/>
          <p:cNvSpPr/>
          <p:nvPr/>
        </p:nvSpPr>
        <p:spPr>
          <a:xfrm>
            <a:off x="12378386" y="4322240"/>
            <a:ext cx="114185" cy="10648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1" name="Text 29"/>
          <p:cNvSpPr/>
          <p:nvPr/>
        </p:nvSpPr>
        <p:spPr>
          <a:xfrm>
            <a:off x="12645061" y="4102566"/>
            <a:ext cx="4233972" cy="507232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在社群炫耀財物與住家環境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2" name="Shape 30"/>
          <p:cNvSpPr/>
          <p:nvPr/>
        </p:nvSpPr>
        <p:spPr>
          <a:xfrm>
            <a:off x="12378386" y="4960306"/>
            <a:ext cx="114185" cy="10648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3" name="Text 31"/>
          <p:cNvSpPr/>
          <p:nvPr/>
        </p:nvSpPr>
        <p:spPr>
          <a:xfrm>
            <a:off x="12645061" y="4740632"/>
            <a:ext cx="4233972" cy="507233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接受所有陌生人的加友請求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4" name="Shape 32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PUBLIC WIFI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公共 WiFi：看不見的危險</a:t>
            </a:r>
            <a:endParaRPr lang="en-US" sz="4800" dirty="0">
              <a:solidFill>
                <a:srgbClr val="0070C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1143000" y="2805363"/>
            <a:ext cx="7772345" cy="5084049"/>
          </a:xfrm>
          <a:prstGeom prst="roundRect">
            <a:avLst>
              <a:gd name="adj" fmla="val 2025"/>
            </a:avLst>
          </a:prstGeom>
          <a:solidFill>
            <a:schemeClr val="bg2"/>
          </a:solidFill>
          <a:ln w="8659">
            <a:solidFill>
              <a:srgbClr val="EF233C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Text 3"/>
          <p:cNvSpPr/>
          <p:nvPr/>
        </p:nvSpPr>
        <p:spPr>
          <a:xfrm>
            <a:off x="1532659" y="3195022"/>
            <a:ext cx="7202818" cy="45373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公共 WiFi 的風險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1532659" y="3877330"/>
            <a:ext cx="120898" cy="133945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1799332" y="3782080"/>
            <a:ext cx="4856461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攻擊者可在同一網路監聽流量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1532659" y="4515397"/>
            <a:ext cx="120898" cy="133945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1799332" y="4420147"/>
            <a:ext cx="6475988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「免費 WiFi」可能是攻擊者架設的陷阱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1532659" y="5153464"/>
            <a:ext cx="120898" cy="133945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1799331" y="5058214"/>
            <a:ext cx="4482887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連接後可能遭到中間人攻擊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1532659" y="5791530"/>
            <a:ext cx="120898" cy="133945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1799332" y="5696280"/>
            <a:ext cx="4109314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你的帳號密碼可能被擷取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1532592" y="6589357"/>
            <a:ext cx="6993027" cy="840202"/>
          </a:xfrm>
          <a:prstGeom prst="roundRect">
            <a:avLst>
              <a:gd name="adj" fmla="val 13604"/>
            </a:avLst>
          </a:prstGeom>
          <a:solidFill>
            <a:srgbClr val="EF233C">
              <a:alpha val="10000"/>
            </a:srgbClr>
          </a:solidFill>
          <a:ln w="8659">
            <a:solidFill>
              <a:srgbClr val="EF233C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15" name="Text 13"/>
          <p:cNvSpPr/>
          <p:nvPr/>
        </p:nvSpPr>
        <p:spPr>
          <a:xfrm>
            <a:off x="1854686" y="6714535"/>
            <a:ext cx="6575900" cy="403784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b="1" dirty="0">
                <a:solidFill>
                  <a:srgbClr val="C0000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咖啡廳、機場、車站的 WiFi 都是高風險環境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9372519" y="2805363"/>
            <a:ext cx="7772481" cy="5084049"/>
          </a:xfrm>
          <a:prstGeom prst="roundRect">
            <a:avLst>
              <a:gd name="adj" fmla="val 2025"/>
            </a:avLst>
          </a:prstGeom>
          <a:solidFill>
            <a:schemeClr val="bg2"/>
          </a:solidFill>
          <a:ln w="8659">
            <a:solidFill>
              <a:srgbClr val="06D6A0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" name="Text 15"/>
          <p:cNvSpPr/>
          <p:nvPr/>
        </p:nvSpPr>
        <p:spPr>
          <a:xfrm>
            <a:off x="9762177" y="3195022"/>
            <a:ext cx="7202958" cy="45373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安全建議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8" name="Shape 16"/>
          <p:cNvSpPr/>
          <p:nvPr/>
        </p:nvSpPr>
        <p:spPr>
          <a:xfrm>
            <a:off x="9762177" y="3877330"/>
            <a:ext cx="141080" cy="153941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9" name="Text 17"/>
          <p:cNvSpPr/>
          <p:nvPr/>
        </p:nvSpPr>
        <p:spPr>
          <a:xfrm>
            <a:off x="10028851" y="3782080"/>
            <a:ext cx="5912189" cy="73331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避免在公共 WiFi 登入重要帳號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0" name="Shape 18"/>
          <p:cNvSpPr/>
          <p:nvPr/>
        </p:nvSpPr>
        <p:spPr>
          <a:xfrm>
            <a:off x="9762177" y="4515397"/>
            <a:ext cx="141080" cy="153941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21" name="Text 19"/>
          <p:cNvSpPr/>
          <p:nvPr/>
        </p:nvSpPr>
        <p:spPr>
          <a:xfrm>
            <a:off x="10028851" y="4420147"/>
            <a:ext cx="4572590" cy="73331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使用 VPN 加密你的流量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Shape 20"/>
          <p:cNvSpPr/>
          <p:nvPr/>
        </p:nvSpPr>
        <p:spPr>
          <a:xfrm>
            <a:off x="9762177" y="5153464"/>
            <a:ext cx="141080" cy="153941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23" name="Text 21"/>
          <p:cNvSpPr/>
          <p:nvPr/>
        </p:nvSpPr>
        <p:spPr>
          <a:xfrm>
            <a:off x="10028851" y="5058214"/>
            <a:ext cx="6539674" cy="73331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重要操作使用行動網路（4G/5G）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4" name="Shape 22"/>
          <p:cNvSpPr/>
          <p:nvPr/>
        </p:nvSpPr>
        <p:spPr>
          <a:xfrm>
            <a:off x="9762177" y="5791530"/>
            <a:ext cx="141080" cy="153941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25" name="Text 23"/>
          <p:cNvSpPr/>
          <p:nvPr/>
        </p:nvSpPr>
        <p:spPr>
          <a:xfrm>
            <a:off x="10028851" y="5696280"/>
            <a:ext cx="5667182" cy="73331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不在公共場所登入銀行或購物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6" name="Shape 24"/>
          <p:cNvSpPr/>
          <p:nvPr/>
        </p:nvSpPr>
        <p:spPr>
          <a:xfrm>
            <a:off x="9762110" y="6589357"/>
            <a:ext cx="6993163" cy="840202"/>
          </a:xfrm>
          <a:prstGeom prst="roundRect">
            <a:avLst>
              <a:gd name="adj" fmla="val 13604"/>
            </a:avLst>
          </a:prstGeom>
          <a:solidFill>
            <a:srgbClr val="06D6A0">
              <a:alpha val="8000"/>
            </a:srgbClr>
          </a:solidFill>
          <a:ln w="8659">
            <a:solidFill>
              <a:srgbClr val="06D6A0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7" name="Text 25"/>
          <p:cNvSpPr/>
          <p:nvPr/>
        </p:nvSpPr>
        <p:spPr>
          <a:xfrm>
            <a:off x="9992419" y="6607098"/>
            <a:ext cx="6576039" cy="991821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最安全：重要帳號只在自家網路或行動網路操作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8" name="Shape 26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REPORTING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發現詐騙或已受害，怎麼辦？</a:t>
            </a:r>
            <a:endParaRPr lang="en-US" sz="4800" dirty="0">
              <a:solidFill>
                <a:srgbClr val="0070C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1143000" y="2095500"/>
            <a:ext cx="7848654" cy="5343607"/>
          </a:xfrm>
          <a:prstGeom prst="roundRect">
            <a:avLst>
              <a:gd name="adj" fmla="val 4364"/>
            </a:avLst>
          </a:prstGeom>
          <a:solidFill>
            <a:schemeClr val="bg2"/>
          </a:solidFill>
          <a:ln w="8659">
            <a:solidFill>
              <a:srgbClr val="EF233C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5" name="Text 3"/>
          <p:cNvSpPr/>
          <p:nvPr/>
        </p:nvSpPr>
        <p:spPr>
          <a:xfrm>
            <a:off x="1494505" y="2447005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如果帳號被盜</a:t>
            </a:r>
            <a:endParaRPr lang="en-US" sz="4400" dirty="0"/>
          </a:p>
        </p:txBody>
      </p:sp>
      <p:sp>
        <p:nvSpPr>
          <p:cNvPr id="8" name="Text 6"/>
          <p:cNvSpPr/>
          <p:nvPr/>
        </p:nvSpPr>
        <p:spPr>
          <a:xfrm>
            <a:off x="1808887" y="3770695"/>
            <a:ext cx="5904650" cy="813424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立即更改所有相同密碼的帳號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1808887" y="4342059"/>
            <a:ext cx="4996351" cy="813424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開啟所有帳號的雙重驗證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1808887" y="4913424"/>
            <a:ext cx="5904650" cy="813424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通知可能受影響的朋友和家人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7" name="Text 15"/>
          <p:cNvSpPr/>
          <p:nvPr/>
        </p:nvSpPr>
        <p:spPr>
          <a:xfrm>
            <a:off x="1808886" y="5484789"/>
            <a:ext cx="5450501" cy="813424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向該平台官方回報帳號問題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8" name="Shape 16"/>
          <p:cNvSpPr/>
          <p:nvPr/>
        </p:nvSpPr>
        <p:spPr>
          <a:xfrm>
            <a:off x="9296345" y="2095500"/>
            <a:ext cx="7848654" cy="5343607"/>
          </a:xfrm>
          <a:prstGeom prst="roundRect">
            <a:avLst>
              <a:gd name="adj" fmla="val 4364"/>
            </a:avLst>
          </a:prstGeom>
          <a:solidFill>
            <a:schemeClr val="bg2"/>
          </a:solidFill>
          <a:ln w="8659">
            <a:solidFill>
              <a:srgbClr val="06D6A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19" name="Text 17"/>
          <p:cNvSpPr/>
          <p:nvPr/>
        </p:nvSpPr>
        <p:spPr>
          <a:xfrm>
            <a:off x="9647851" y="2447005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回報詐騙的管道</a:t>
            </a:r>
            <a:endParaRPr lang="en-US" sz="4400" dirty="0"/>
          </a:p>
        </p:txBody>
      </p:sp>
      <p:sp>
        <p:nvSpPr>
          <p:cNvPr id="22" name="Text 20"/>
          <p:cNvSpPr/>
          <p:nvPr/>
        </p:nvSpPr>
        <p:spPr>
          <a:xfrm>
            <a:off x="10211067" y="3691558"/>
            <a:ext cx="4230228" cy="41909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165 防詐騙專線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3" name="Text 21"/>
          <p:cNvSpPr/>
          <p:nvPr/>
        </p:nvSpPr>
        <p:spPr>
          <a:xfrm>
            <a:off x="13174134" y="3725394"/>
            <a:ext cx="2683548" cy="41909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：24 小時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6" name="Text 24"/>
          <p:cNvSpPr/>
          <p:nvPr/>
        </p:nvSpPr>
        <p:spPr>
          <a:xfrm>
            <a:off x="10211067" y="4262922"/>
            <a:ext cx="3649448" cy="41909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110 警察報案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7" name="Text 25"/>
          <p:cNvSpPr/>
          <p:nvPr/>
        </p:nvSpPr>
        <p:spPr>
          <a:xfrm>
            <a:off x="12907460" y="4296758"/>
            <a:ext cx="4231996" cy="41909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：正式報案紀錄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0" name="Text 28"/>
          <p:cNvSpPr/>
          <p:nvPr/>
        </p:nvSpPr>
        <p:spPr>
          <a:xfrm>
            <a:off x="10211067" y="4834287"/>
            <a:ext cx="4231996" cy="41909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各平台回報機制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1" name="Text 29"/>
          <p:cNvSpPr/>
          <p:nvPr/>
        </p:nvSpPr>
        <p:spPr>
          <a:xfrm>
            <a:off x="13174945" y="4868123"/>
            <a:ext cx="5062353" cy="41909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：LINE/FB/Google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4" name="Text 32"/>
          <p:cNvSpPr/>
          <p:nvPr/>
        </p:nvSpPr>
        <p:spPr>
          <a:xfrm>
            <a:off x="10211067" y="5405652"/>
            <a:ext cx="2489364" cy="41909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金融機構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5" name="Text 33"/>
          <p:cNvSpPr/>
          <p:nvPr/>
        </p:nvSpPr>
        <p:spPr>
          <a:xfrm>
            <a:off x="12374790" y="5439488"/>
            <a:ext cx="5393557" cy="41909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：立即凍結相關帳戶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6" name="Shape 34"/>
          <p:cNvSpPr/>
          <p:nvPr/>
        </p:nvSpPr>
        <p:spPr>
          <a:xfrm>
            <a:off x="1151371" y="7594564"/>
            <a:ext cx="16002000" cy="870509"/>
          </a:xfrm>
          <a:prstGeom prst="roundRect">
            <a:avLst>
              <a:gd name="adj" fmla="val 13130"/>
            </a:avLst>
          </a:prstGeom>
          <a:solidFill>
            <a:srgbClr val="00B4D8">
              <a:alpha val="8000"/>
            </a:srgbClr>
          </a:solidFill>
          <a:ln w="8659">
            <a:solidFill>
              <a:srgbClr val="00B4D8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 sz="3200" b="1"/>
          </a:p>
        </p:txBody>
      </p:sp>
      <p:sp>
        <p:nvSpPr>
          <p:cNvPr id="37" name="Text 35"/>
          <p:cNvSpPr/>
          <p:nvPr/>
        </p:nvSpPr>
        <p:spPr>
          <a:xfrm>
            <a:off x="1464830" y="7594564"/>
            <a:ext cx="15855142" cy="715052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32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回報不只保護自己，也幫助執法機關追蹤詐騙集團，保護其他潛在受害者。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38" name="Shape 36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CORE RULES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防詐核心原則：四不一要</a:t>
            </a:r>
            <a:endParaRPr lang="en-US" sz="4800" dirty="0"/>
          </a:p>
        </p:txBody>
      </p:sp>
      <p:sp>
        <p:nvSpPr>
          <p:cNvPr id="4" name="Shape 2"/>
          <p:cNvSpPr/>
          <p:nvPr/>
        </p:nvSpPr>
        <p:spPr>
          <a:xfrm>
            <a:off x="1143000" y="2095500"/>
            <a:ext cx="3800394" cy="7524750"/>
          </a:xfrm>
          <a:prstGeom prst="roundRect">
            <a:avLst>
              <a:gd name="adj" fmla="val 6015"/>
            </a:avLst>
          </a:prstGeom>
          <a:solidFill>
            <a:srgbClr val="EF233C">
              <a:alpha val="10000"/>
            </a:srgbClr>
          </a:solidFill>
          <a:ln w="8659">
            <a:solidFill>
              <a:srgbClr val="EF233C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Text 3"/>
          <p:cNvSpPr/>
          <p:nvPr/>
        </p:nvSpPr>
        <p:spPr>
          <a:xfrm>
            <a:off x="2638777" y="4719204"/>
            <a:ext cx="808705" cy="808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4200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🚫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2433529" y="5642209"/>
            <a:ext cx="1219200" cy="592282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不亂點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1369586" y="6310583"/>
            <a:ext cx="3347221" cy="724062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000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不輕易點擊來路不明的連結，不論看起來多正式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5210066" y="2095500"/>
            <a:ext cx="3800529" cy="7524750"/>
          </a:xfrm>
          <a:prstGeom prst="roundRect">
            <a:avLst>
              <a:gd name="adj" fmla="val 6015"/>
            </a:avLst>
          </a:prstGeom>
          <a:solidFill>
            <a:srgbClr val="FFA500">
              <a:alpha val="8000"/>
            </a:srgbClr>
          </a:solidFill>
          <a:ln w="8659">
            <a:solidFill>
              <a:srgbClr val="FFA500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9" name="Text 7"/>
          <p:cNvSpPr/>
          <p:nvPr/>
        </p:nvSpPr>
        <p:spPr>
          <a:xfrm>
            <a:off x="6805423" y="4719204"/>
            <a:ext cx="609681" cy="808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4200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⏸</a:t>
            </a:r>
            <a:endParaRPr lang="en-US" sz="4200" dirty="0"/>
          </a:p>
        </p:txBody>
      </p:sp>
      <p:sp>
        <p:nvSpPr>
          <p:cNvPr id="10" name="Text 8"/>
          <p:cNvSpPr/>
          <p:nvPr/>
        </p:nvSpPr>
        <p:spPr>
          <a:xfrm>
            <a:off x="6500731" y="5642209"/>
            <a:ext cx="1219200" cy="592282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A50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不急點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5436650" y="6310583"/>
            <a:ext cx="3347361" cy="724062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000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感到急迫時，反而要先停下來冷靜思考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9277269" y="2095500"/>
            <a:ext cx="3800529" cy="7524750"/>
          </a:xfrm>
          <a:prstGeom prst="roundRect">
            <a:avLst>
              <a:gd name="adj" fmla="val 6015"/>
            </a:avLst>
          </a:prstGeom>
          <a:solidFill>
            <a:srgbClr val="7C3AED">
              <a:alpha val="10000"/>
            </a:srgbClr>
          </a:solidFill>
          <a:ln w="8659">
            <a:solidFill>
              <a:srgbClr val="7C3AED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3" name="Text 11"/>
          <p:cNvSpPr/>
          <p:nvPr/>
        </p:nvSpPr>
        <p:spPr>
          <a:xfrm>
            <a:off x="10773181" y="4719204"/>
            <a:ext cx="808705" cy="808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4200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🔐</a:t>
            </a:r>
            <a:endParaRPr lang="en-US" sz="4200" dirty="0"/>
          </a:p>
        </p:txBody>
      </p:sp>
      <p:sp>
        <p:nvSpPr>
          <p:cNvPr id="14" name="Text 12"/>
          <p:cNvSpPr/>
          <p:nvPr/>
        </p:nvSpPr>
        <p:spPr>
          <a:xfrm>
            <a:off x="10567933" y="5642209"/>
            <a:ext cx="1219200" cy="592282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A78BFA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不亂登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9503853" y="6310582"/>
            <a:ext cx="3347361" cy="1157017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000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在不確定的頁面不輸入任何帳號密碼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13344470" y="2095500"/>
            <a:ext cx="3800529" cy="7524750"/>
          </a:xfrm>
          <a:prstGeom prst="roundRect">
            <a:avLst>
              <a:gd name="adj" fmla="val 6015"/>
            </a:avLst>
          </a:prstGeom>
          <a:solidFill>
            <a:srgbClr val="00B4D8">
              <a:alpha val="10000"/>
            </a:srgbClr>
          </a:solidFill>
          <a:ln w="8659">
            <a:solidFill>
              <a:srgbClr val="00B4D8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" name="Text 15"/>
          <p:cNvSpPr/>
          <p:nvPr/>
        </p:nvSpPr>
        <p:spPr>
          <a:xfrm>
            <a:off x="14840383" y="4719204"/>
            <a:ext cx="808705" cy="808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4200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🔍</a:t>
            </a:r>
            <a:endParaRPr lang="en-US" sz="4200" dirty="0"/>
          </a:p>
        </p:txBody>
      </p:sp>
      <p:sp>
        <p:nvSpPr>
          <p:cNvPr id="18" name="Text 16"/>
          <p:cNvSpPr/>
          <p:nvPr/>
        </p:nvSpPr>
        <p:spPr>
          <a:xfrm>
            <a:off x="14635135" y="5642209"/>
            <a:ext cx="1219200" cy="592282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要查證</a:t>
            </a: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13571054" y="6310583"/>
            <a:ext cx="3347361" cy="115701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000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重要訊息一律查證來源，向官方確認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0" name="Shape 18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INCIDENT RESPONSE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帳號遭盜或個資外洩後的緊急步驟</a:t>
            </a:r>
            <a:endParaRPr lang="en-US" sz="4800" dirty="0">
              <a:solidFill>
                <a:srgbClr val="0070C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1162009" y="2058579"/>
            <a:ext cx="7848654" cy="5063289"/>
          </a:xfrm>
          <a:prstGeom prst="roundRect">
            <a:avLst>
              <a:gd name="adj" fmla="val 4364"/>
            </a:avLst>
          </a:prstGeom>
          <a:solidFill>
            <a:schemeClr val="bg2"/>
          </a:solidFill>
          <a:ln w="8659">
            <a:solidFill>
              <a:srgbClr val="EF233C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5" name="Text 3"/>
          <p:cNvSpPr/>
          <p:nvPr/>
        </p:nvSpPr>
        <p:spPr>
          <a:xfrm>
            <a:off x="1494505" y="2447005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立即行動（0-24小時）</a:t>
            </a:r>
            <a:endParaRPr lang="en-US" sz="4800" dirty="0"/>
          </a:p>
        </p:txBody>
      </p:sp>
      <p:sp>
        <p:nvSpPr>
          <p:cNvPr id="8" name="Text 6"/>
          <p:cNvSpPr/>
          <p:nvPr/>
        </p:nvSpPr>
        <p:spPr>
          <a:xfrm>
            <a:off x="2065871" y="3722169"/>
            <a:ext cx="3848886" cy="49196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更改被盜帳號的密碼</a:t>
            </a:r>
            <a:endParaRPr lang="en-US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2065871" y="4293533"/>
            <a:ext cx="5550118" cy="49196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更改所有使用相同密碼的帳號</a:t>
            </a:r>
            <a:endParaRPr lang="en-US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2065871" y="4864898"/>
            <a:ext cx="4651090" cy="49196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開啟 2FA（若尚未開啟）</a:t>
            </a:r>
            <a:endParaRPr lang="en-US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7" name="Text 15"/>
          <p:cNvSpPr/>
          <p:nvPr/>
        </p:nvSpPr>
        <p:spPr>
          <a:xfrm>
            <a:off x="2065870" y="5436263"/>
            <a:ext cx="5977001" cy="49196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通知親友，避免被以你名義詐騙</a:t>
            </a:r>
            <a:endParaRPr lang="en-US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8" name="Shape 16"/>
          <p:cNvSpPr/>
          <p:nvPr/>
        </p:nvSpPr>
        <p:spPr>
          <a:xfrm>
            <a:off x="9296345" y="2095500"/>
            <a:ext cx="7848654" cy="5063289"/>
          </a:xfrm>
          <a:prstGeom prst="roundRect">
            <a:avLst>
              <a:gd name="adj" fmla="val 4364"/>
            </a:avLst>
          </a:prstGeom>
          <a:solidFill>
            <a:schemeClr val="bg2"/>
          </a:solidFill>
          <a:ln w="8659">
            <a:solidFill>
              <a:srgbClr val="FFD166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19" name="Text 17"/>
          <p:cNvSpPr/>
          <p:nvPr/>
        </p:nvSpPr>
        <p:spPr>
          <a:xfrm>
            <a:off x="9647851" y="2447005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後續處理（24-72小時）</a:t>
            </a:r>
            <a:endParaRPr lang="en-US" sz="4800" dirty="0">
              <a:solidFill>
                <a:srgbClr val="0070C0"/>
              </a:solidFill>
            </a:endParaRPr>
          </a:p>
        </p:txBody>
      </p:sp>
      <p:sp>
        <p:nvSpPr>
          <p:cNvPr id="22" name="Text 20"/>
          <p:cNvSpPr/>
          <p:nvPr/>
        </p:nvSpPr>
        <p:spPr>
          <a:xfrm>
            <a:off x="10219217" y="3730687"/>
            <a:ext cx="5499674" cy="48196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向 165 及警察局正式報案</a:t>
            </a:r>
            <a:endParaRPr lang="en-US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5" name="Text 23"/>
          <p:cNvSpPr/>
          <p:nvPr/>
        </p:nvSpPr>
        <p:spPr>
          <a:xfrm>
            <a:off x="10219216" y="4302051"/>
            <a:ext cx="5443939" cy="48196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聯繫銀行確認帳戶無異常</a:t>
            </a:r>
            <a:endParaRPr lang="en-US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8" name="Text 26"/>
          <p:cNvSpPr/>
          <p:nvPr/>
        </p:nvSpPr>
        <p:spPr>
          <a:xfrm>
            <a:off x="10219217" y="4873416"/>
            <a:ext cx="6433610" cy="48196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檢查信用卡是否有未授權交易</a:t>
            </a:r>
            <a:endParaRPr lang="en-US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1" name="Text 29"/>
          <p:cNvSpPr/>
          <p:nvPr/>
        </p:nvSpPr>
        <p:spPr>
          <a:xfrm>
            <a:off x="10219217" y="5444781"/>
            <a:ext cx="6433610" cy="48196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監控個人資料是否出現在暗網</a:t>
            </a:r>
            <a:endParaRPr lang="en-US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2" name="Shape 30"/>
          <p:cNvSpPr/>
          <p:nvPr/>
        </p:nvSpPr>
        <p:spPr>
          <a:xfrm>
            <a:off x="1172442" y="7448660"/>
            <a:ext cx="16002000" cy="870509"/>
          </a:xfrm>
          <a:prstGeom prst="roundRect">
            <a:avLst>
              <a:gd name="adj" fmla="val 13130"/>
            </a:avLst>
          </a:prstGeom>
          <a:solidFill>
            <a:srgbClr val="EF233C">
              <a:alpha val="10000"/>
            </a:srgbClr>
          </a:solidFill>
          <a:ln w="8659">
            <a:solidFill>
              <a:srgbClr val="EF233C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 sz="2800" b="1"/>
          </a:p>
        </p:txBody>
      </p:sp>
      <p:sp>
        <p:nvSpPr>
          <p:cNvPr id="33" name="Text 31"/>
          <p:cNvSpPr/>
          <p:nvPr/>
        </p:nvSpPr>
        <p:spPr>
          <a:xfrm>
            <a:off x="1494505" y="7468204"/>
            <a:ext cx="15855142" cy="86176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b="1" dirty="0">
                <a:solidFill>
                  <a:srgbClr val="C0000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不要因為「難開口」或「覺得自己有責任」而不報案。回報是保護自己和他人的重要行動。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34" name="Shape 32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PROTECT OTHERS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如何保護你的家人與朋友？</a:t>
            </a:r>
            <a:endParaRPr lang="en-US" sz="4800" dirty="0">
              <a:solidFill>
                <a:srgbClr val="0070C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1143000" y="2095499"/>
            <a:ext cx="5156218" cy="4377489"/>
          </a:xfrm>
          <a:prstGeom prst="roundRect">
            <a:avLst>
              <a:gd name="adj" fmla="val 6613"/>
            </a:avLst>
          </a:prstGeom>
          <a:solidFill>
            <a:schemeClr val="bg2"/>
          </a:solidFill>
          <a:ln w="8659">
            <a:solidFill>
              <a:srgbClr val="00B4D8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5" name="Text 3"/>
          <p:cNvSpPr/>
          <p:nvPr/>
        </p:nvSpPr>
        <p:spPr>
          <a:xfrm>
            <a:off x="1494505" y="2447005"/>
            <a:ext cx="458680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分享今天學到的知識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1494505" y="2950856"/>
            <a:ext cx="4586804" cy="113564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將「停查問」和「四不一要」分享給家人，尤其是年長的父母或祖父母，他們更容易成為詐騙目標。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6565891" y="2095499"/>
            <a:ext cx="5156218" cy="4377489"/>
          </a:xfrm>
          <a:prstGeom prst="roundRect">
            <a:avLst>
              <a:gd name="adj" fmla="val 6613"/>
            </a:avLst>
          </a:prstGeom>
          <a:solidFill>
            <a:schemeClr val="bg2"/>
          </a:solidFill>
          <a:ln w="8659">
            <a:solidFill>
              <a:srgbClr val="FFD166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8" name="Text 6"/>
          <p:cNvSpPr/>
          <p:nvPr/>
        </p:nvSpPr>
        <p:spPr>
          <a:xfrm>
            <a:off x="6917396" y="2447005"/>
            <a:ext cx="458680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建立家庭安全暗號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6917396" y="2950856"/>
            <a:ext cx="4586804" cy="113564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和家人約定一個「緊急求助暗號」。如果收到聲稱是家人的求救電話，先用暗號確認身份再行動。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11988781" y="2095499"/>
            <a:ext cx="5156218" cy="4377489"/>
          </a:xfrm>
          <a:prstGeom prst="roundRect">
            <a:avLst>
              <a:gd name="adj" fmla="val 6613"/>
            </a:avLst>
          </a:prstGeom>
          <a:solidFill>
            <a:schemeClr val="bg2"/>
          </a:solidFill>
          <a:ln w="8659">
            <a:solidFill>
              <a:srgbClr val="06D6A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11" name="Text 9"/>
          <p:cNvSpPr/>
          <p:nvPr/>
        </p:nvSpPr>
        <p:spPr>
          <a:xfrm>
            <a:off x="12340286" y="2447005"/>
            <a:ext cx="458680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定期更新防詐知識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2" name="Text 10"/>
          <p:cNvSpPr/>
          <p:nvPr/>
        </p:nvSpPr>
        <p:spPr>
          <a:xfrm>
            <a:off x="12340286" y="2950856"/>
            <a:ext cx="4586804" cy="1478404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詐騙手法持續進化，定期關注防詐資訊，並與家人分享最新手法，讓全家都有防護意識。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Shape 11"/>
          <p:cNvSpPr/>
          <p:nvPr/>
        </p:nvSpPr>
        <p:spPr>
          <a:xfrm>
            <a:off x="1143000" y="6794626"/>
            <a:ext cx="16002000" cy="870509"/>
          </a:xfrm>
          <a:prstGeom prst="roundRect">
            <a:avLst>
              <a:gd name="adj" fmla="val 13130"/>
            </a:avLst>
          </a:prstGeom>
          <a:solidFill>
            <a:srgbClr val="06D6A0">
              <a:alpha val="8000"/>
            </a:srgbClr>
          </a:solidFill>
          <a:ln w="8659">
            <a:solidFill>
              <a:srgbClr val="06D6A0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 sz="2800" b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1494505" y="6823986"/>
            <a:ext cx="15855142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防詐是一個社群行動——你的警覺不只保護自己，也保護了身邊的每一個人。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Shape 13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0"/>
          <p:cNvSpPr txBox="1"/>
          <p:nvPr/>
        </p:nvSpPr>
        <p:spPr>
          <a:xfrm>
            <a:off x="0" y="0"/>
            <a:ext cx="18288000" cy="461665"/>
          </a:xfrm>
          <a:prstGeom prst="rect">
            <a:avLst/>
          </a:prstGeom>
          <a:solidFill>
            <a:srgbClr val="1A1A2E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FFFFFF"/>
                </a:solidFill>
              </a:rPr>
              <a:t>   3  </a:t>
            </a:r>
            <a:r>
              <a:rPr sz="2400" b="1" i="0" dirty="0" err="1">
                <a:solidFill>
                  <a:srgbClr val="FFFFFF"/>
                </a:solidFill>
              </a:rPr>
              <a:t>練習與複習</a:t>
            </a:r>
            <a:endParaRPr sz="2400" b="1" i="0" dirty="0">
              <a:solidFill>
                <a:srgbClr val="FFFF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0000" y="829167"/>
            <a:ext cx="1732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 dirty="0">
                <a:solidFill>
                  <a:srgbClr val="1A237E"/>
                </a:solidFill>
              </a:rPr>
              <a:t>Q1.  </a:t>
            </a:r>
            <a:r>
              <a:rPr sz="2800" b="1" i="0" dirty="0" err="1">
                <a:solidFill>
                  <a:srgbClr val="1A237E"/>
                </a:solidFill>
              </a:rPr>
              <a:t>在公共</a:t>
            </a:r>
            <a:r>
              <a:rPr sz="2800" b="1" i="0" dirty="0">
                <a:solidFill>
                  <a:srgbClr val="1A237E"/>
                </a:solidFill>
              </a:rPr>
              <a:t> Wi-Fi </a:t>
            </a:r>
            <a:r>
              <a:rPr sz="2800" b="1" i="0" dirty="0" err="1">
                <a:solidFill>
                  <a:srgbClr val="1A237E"/>
                </a:solidFill>
              </a:rPr>
              <a:t>下，下列哪項操作的風險最高</a:t>
            </a:r>
            <a:r>
              <a:rPr sz="2800" b="1" i="0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0000" y="1305746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 dirty="0">
                <a:solidFill>
                  <a:srgbClr val="333333"/>
                </a:solidFill>
              </a:rPr>
              <a:t>    A. 用 YouTube </a:t>
            </a:r>
            <a:r>
              <a:rPr sz="2400" b="0" i="0" dirty="0" err="1">
                <a:solidFill>
                  <a:srgbClr val="333333"/>
                </a:solidFill>
              </a:rPr>
              <a:t>看影片</a:t>
            </a:r>
            <a:endParaRPr sz="2400" b="0" i="0" dirty="0">
              <a:solidFill>
                <a:srgbClr val="333333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0000" y="1958357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B. 查詢天氣或新聞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0000" y="2747547"/>
            <a:ext cx="17188000" cy="461665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1B5E20"/>
                </a:solidFill>
              </a:rPr>
              <a:t>✓  C. </a:t>
            </a:r>
            <a:r>
              <a:rPr sz="2400" b="1" i="0" dirty="0" err="1">
                <a:solidFill>
                  <a:srgbClr val="1B5E20"/>
                </a:solidFill>
              </a:rPr>
              <a:t>登入網路銀行進行轉帳</a:t>
            </a:r>
            <a:endParaRPr sz="2400" b="1" i="0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0000" y="3536737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D. 開啟已下載的離線地圖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4325927"/>
            <a:ext cx="17188000" cy="830997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2400" b="0" i="1" dirty="0" err="1">
                <a:solidFill>
                  <a:srgbClr val="4E342E"/>
                </a:solidFill>
              </a:rPr>
              <a:t>解析：公共</a:t>
            </a:r>
            <a:r>
              <a:rPr sz="2400" b="0" i="1" dirty="0">
                <a:solidFill>
                  <a:srgbClr val="4E342E"/>
                </a:solidFill>
              </a:rPr>
              <a:t> Wi-Fi </a:t>
            </a:r>
            <a:r>
              <a:rPr sz="2400" b="0" i="1" dirty="0" err="1">
                <a:solidFill>
                  <a:srgbClr val="4E342E"/>
                </a:solidFill>
              </a:rPr>
              <a:t>可能是攻擊者架設的假熱點，或者有人在同一網路攔截流量。高敏感操作（銀行、帳號登入）應改用行動數據</a:t>
            </a:r>
            <a:r>
              <a:rPr sz="2400"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5218247"/>
            <a:ext cx="1732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 dirty="0">
                <a:solidFill>
                  <a:srgbClr val="1A237E"/>
                </a:solidFill>
              </a:rPr>
              <a:t>Q2.  </a:t>
            </a:r>
            <a:r>
              <a:rPr sz="2800" b="1" i="0" dirty="0" err="1">
                <a:solidFill>
                  <a:srgbClr val="1A237E"/>
                </a:solidFill>
              </a:rPr>
              <a:t>帳號遭盜後，除了改密碼之外，另一件同樣重要但常被遺忘的事是什麼</a:t>
            </a:r>
            <a:r>
              <a:rPr sz="2800" b="1" i="0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0000" y="5741467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 dirty="0">
                <a:solidFill>
                  <a:srgbClr val="333333"/>
                </a:solidFill>
              </a:rPr>
              <a:t>    A. </a:t>
            </a:r>
            <a:r>
              <a:rPr sz="2400" b="0" i="0" dirty="0" err="1">
                <a:solidFill>
                  <a:srgbClr val="333333"/>
                </a:solidFill>
              </a:rPr>
              <a:t>立刻更換手機號碼</a:t>
            </a:r>
            <a:endParaRPr sz="2400" b="0" i="0" dirty="0">
              <a:solidFill>
                <a:srgbClr val="33333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0000" y="6424727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B. 刪除所有社群帳號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0000" y="7291207"/>
            <a:ext cx="17188000" cy="461665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1B5E20"/>
                </a:solidFill>
              </a:rPr>
              <a:t>✓  C. </a:t>
            </a:r>
            <a:r>
              <a:rPr sz="2400" b="1" i="0" dirty="0" err="1">
                <a:solidFill>
                  <a:srgbClr val="1B5E20"/>
                </a:solidFill>
              </a:rPr>
              <a:t>立刻通知親友帳號被盜，請他們不要相信以你名義傳出的不尋常請求</a:t>
            </a:r>
            <a:endParaRPr sz="2400" b="1" i="0" dirty="0">
              <a:solidFill>
                <a:srgbClr val="1B5E2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0000" y="8157687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D. 向法院申請帳號保護令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0000" y="9024167"/>
            <a:ext cx="17188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2400" b="0" i="1" dirty="0" err="1">
                <a:solidFill>
                  <a:srgbClr val="4E342E"/>
                </a:solidFill>
              </a:rPr>
              <a:t>解析：帳號被盜後攻擊者通常會立刻用你的帳號詐騙你的朋友，你越早通知親友，他們受害的機率就越低</a:t>
            </a:r>
            <a:r>
              <a:rPr sz="2400"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10037000"/>
            <a:ext cx="18288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AI 釣魚詐騙防護教材　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RULE 1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不亂點：辨識可疑連結</a:t>
            </a:r>
            <a:endParaRPr lang="en-US" sz="4800" dirty="0"/>
          </a:p>
        </p:txBody>
      </p:sp>
      <p:sp>
        <p:nvSpPr>
          <p:cNvPr id="4" name="Shape 2"/>
          <p:cNvSpPr/>
          <p:nvPr/>
        </p:nvSpPr>
        <p:spPr>
          <a:xfrm>
            <a:off x="1143000" y="2095500"/>
            <a:ext cx="7848654" cy="3759128"/>
          </a:xfrm>
          <a:prstGeom prst="roundRect">
            <a:avLst>
              <a:gd name="adj" fmla="val 4054"/>
            </a:avLst>
          </a:prstGeom>
          <a:solidFill>
            <a:srgbClr val="161B22"/>
          </a:solidFill>
          <a:ln w="8659">
            <a:solidFill>
              <a:srgbClr val="EF233C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5" name="Text 3"/>
          <p:cNvSpPr/>
          <p:nvPr/>
        </p:nvSpPr>
        <p:spPr>
          <a:xfrm>
            <a:off x="1494505" y="2447005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高風險連結的特徵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1494505" y="3046105"/>
            <a:ext cx="120030" cy="133945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7" name="Text 5"/>
          <p:cNvSpPr/>
          <p:nvPr/>
        </p:nvSpPr>
        <p:spPr>
          <a:xfrm>
            <a:off x="1761178" y="2950856"/>
            <a:ext cx="5325422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縮短網址（bit.ly）隱藏真實目標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1494505" y="3684172"/>
            <a:ext cx="120030" cy="133945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9" name="Text 7"/>
          <p:cNvSpPr/>
          <p:nvPr/>
        </p:nvSpPr>
        <p:spPr>
          <a:xfrm>
            <a:off x="1761178" y="3588923"/>
            <a:ext cx="4079810" cy="63806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網域名稱和品牌名稱不符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1494505" y="4322238"/>
            <a:ext cx="120030" cy="133945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1" name="Text 9"/>
          <p:cNvSpPr/>
          <p:nvPr/>
        </p:nvSpPr>
        <p:spPr>
          <a:xfrm>
            <a:off x="1761178" y="4226989"/>
            <a:ext cx="3338026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來自不認識的寄件人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1494505" y="4960305"/>
            <a:ext cx="120030" cy="133945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3" name="Text 11"/>
          <p:cNvSpPr/>
          <p:nvPr/>
        </p:nvSpPr>
        <p:spPr>
          <a:xfrm>
            <a:off x="1761177" y="4865056"/>
            <a:ext cx="5563377" cy="63806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訊息中直接附連結，沒有背景說明</a:t>
            </a:r>
            <a:endParaRPr lang="en-US" sz="2400" dirty="0"/>
          </a:p>
        </p:txBody>
      </p:sp>
      <p:sp>
        <p:nvSpPr>
          <p:cNvPr id="14" name="Shape 12"/>
          <p:cNvSpPr/>
          <p:nvPr/>
        </p:nvSpPr>
        <p:spPr>
          <a:xfrm>
            <a:off x="9296345" y="2095500"/>
            <a:ext cx="7848654" cy="3759128"/>
          </a:xfrm>
          <a:prstGeom prst="roundRect">
            <a:avLst>
              <a:gd name="adj" fmla="val 4054"/>
            </a:avLst>
          </a:prstGeom>
          <a:solidFill>
            <a:srgbClr val="161B22"/>
          </a:solidFill>
          <a:ln w="8659">
            <a:solidFill>
              <a:srgbClr val="06D6A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15" name="Text 13"/>
          <p:cNvSpPr/>
          <p:nvPr/>
        </p:nvSpPr>
        <p:spPr>
          <a:xfrm>
            <a:off x="9647851" y="2447005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安全的做法</a:t>
            </a:r>
            <a:endParaRPr lang="en-US" sz="2800" dirty="0"/>
          </a:p>
        </p:txBody>
      </p:sp>
      <p:sp>
        <p:nvSpPr>
          <p:cNvPr id="16" name="Shape 14"/>
          <p:cNvSpPr/>
          <p:nvPr/>
        </p:nvSpPr>
        <p:spPr>
          <a:xfrm>
            <a:off x="9647851" y="3046106"/>
            <a:ext cx="130412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7" name="Text 15"/>
          <p:cNvSpPr/>
          <p:nvPr/>
        </p:nvSpPr>
        <p:spPr>
          <a:xfrm>
            <a:off x="9914524" y="2950856"/>
            <a:ext cx="5691236" cy="45373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將滑鼠移到連結上查看真實 URL</a:t>
            </a:r>
            <a:endParaRPr lang="en-US" sz="2400" dirty="0"/>
          </a:p>
        </p:txBody>
      </p:sp>
      <p:sp>
        <p:nvSpPr>
          <p:cNvPr id="18" name="Shape 16"/>
          <p:cNvSpPr/>
          <p:nvPr/>
        </p:nvSpPr>
        <p:spPr>
          <a:xfrm>
            <a:off x="9647851" y="3684173"/>
            <a:ext cx="130412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9" name="Text 17"/>
          <p:cNvSpPr/>
          <p:nvPr/>
        </p:nvSpPr>
        <p:spPr>
          <a:xfrm>
            <a:off x="9914524" y="3588923"/>
            <a:ext cx="5238653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縮短網址可用解析工具先查看</a:t>
            </a:r>
            <a:endParaRPr lang="en-US" sz="2400" dirty="0"/>
          </a:p>
        </p:txBody>
      </p:sp>
      <p:sp>
        <p:nvSpPr>
          <p:cNvPr id="20" name="Shape 18"/>
          <p:cNvSpPr/>
          <p:nvPr/>
        </p:nvSpPr>
        <p:spPr>
          <a:xfrm>
            <a:off x="9647851" y="4322239"/>
            <a:ext cx="130412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21" name="Text 19"/>
          <p:cNvSpPr/>
          <p:nvPr/>
        </p:nvSpPr>
        <p:spPr>
          <a:xfrm>
            <a:off x="9914524" y="4226989"/>
            <a:ext cx="5238653" cy="45373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直接在搜尋引擎搜尋官方網站</a:t>
            </a:r>
            <a:endParaRPr lang="en-US" sz="2400" dirty="0"/>
          </a:p>
        </p:txBody>
      </p:sp>
      <p:sp>
        <p:nvSpPr>
          <p:cNvPr id="22" name="Shape 20"/>
          <p:cNvSpPr/>
          <p:nvPr/>
        </p:nvSpPr>
        <p:spPr>
          <a:xfrm>
            <a:off x="9647851" y="4960306"/>
            <a:ext cx="130412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23" name="Text 21"/>
          <p:cNvSpPr/>
          <p:nvPr/>
        </p:nvSpPr>
        <p:spPr>
          <a:xfrm>
            <a:off x="9914524" y="4865056"/>
            <a:ext cx="4835680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向寄件者透過其他管道確認</a:t>
            </a:r>
            <a:endParaRPr lang="en-US" sz="2400" dirty="0"/>
          </a:p>
        </p:txBody>
      </p:sp>
      <p:sp>
        <p:nvSpPr>
          <p:cNvPr id="24" name="Shape 22"/>
          <p:cNvSpPr/>
          <p:nvPr/>
        </p:nvSpPr>
        <p:spPr>
          <a:xfrm>
            <a:off x="1143000" y="6083147"/>
            <a:ext cx="16002000" cy="870509"/>
          </a:xfrm>
          <a:prstGeom prst="roundRect">
            <a:avLst>
              <a:gd name="adj" fmla="val 13130"/>
            </a:avLst>
          </a:prstGeom>
          <a:solidFill>
            <a:srgbClr val="00B4D8">
              <a:alpha val="8000"/>
            </a:srgbClr>
          </a:solidFill>
          <a:ln w="8659">
            <a:solidFill>
              <a:srgbClr val="00B4D8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5" name="Text 23"/>
          <p:cNvSpPr/>
          <p:nvPr/>
        </p:nvSpPr>
        <p:spPr>
          <a:xfrm>
            <a:off x="1456459" y="6320406"/>
            <a:ext cx="15855142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000" dirty="0">
                <a:solidFill>
                  <a:srgbClr val="7DD3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規則：不確定的連結，永遠不點。真正重要的事情，官方都有其他方式讓你確認。</a:t>
            </a:r>
            <a:endParaRPr lang="en-US" sz="2000" dirty="0"/>
          </a:p>
        </p:txBody>
      </p:sp>
      <p:sp>
        <p:nvSpPr>
          <p:cNvPr id="26" name="Shape 24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RULE 2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不急點：情緒觸發 = 暫停信號</a:t>
            </a:r>
            <a:endParaRPr lang="en-US" sz="4800" dirty="0"/>
          </a:p>
        </p:txBody>
      </p:sp>
      <p:sp>
        <p:nvSpPr>
          <p:cNvPr id="4" name="Shape 2"/>
          <p:cNvSpPr/>
          <p:nvPr/>
        </p:nvSpPr>
        <p:spPr>
          <a:xfrm>
            <a:off x="1143000" y="2190749"/>
            <a:ext cx="107122" cy="153941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5" name="Text 3"/>
          <p:cNvSpPr/>
          <p:nvPr/>
        </p:nvSpPr>
        <p:spPr>
          <a:xfrm>
            <a:off x="1409673" y="2095499"/>
            <a:ext cx="13571247" cy="73331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當訊息讓你感到「焦慮、恐慌、興奮」——這正是詐騙者想要的效果，也是你需要暫停的信號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143000" y="2828816"/>
            <a:ext cx="107122" cy="153941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7" name="Text 5"/>
          <p:cNvSpPr/>
          <p:nvPr/>
        </p:nvSpPr>
        <p:spPr>
          <a:xfrm>
            <a:off x="1409673" y="2733567"/>
            <a:ext cx="8607254" cy="733319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真正的緊急事件，多花 5 分鐘打電話確認，不會讓情況更糟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1143000" y="3466882"/>
            <a:ext cx="107122" cy="153941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9" name="Text 7"/>
          <p:cNvSpPr/>
          <p:nvPr/>
        </p:nvSpPr>
        <p:spPr>
          <a:xfrm>
            <a:off x="1409673" y="3371632"/>
            <a:ext cx="9635692" cy="73331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詐騙的「24小時倒數」是假設定的——它在你查證後可能自然解除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1143000" y="4104949"/>
            <a:ext cx="107122" cy="153941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1" name="Text 9"/>
          <p:cNvSpPr/>
          <p:nvPr/>
        </p:nvSpPr>
        <p:spPr>
          <a:xfrm>
            <a:off x="1409672" y="4009700"/>
            <a:ext cx="2335253" cy="73331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建立個人規則：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3581345" y="4009700"/>
            <a:ext cx="9613751" cy="75431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「凡是要我立刻做任何涉及帳號或金錢的事，我一律先停 5 分鐘」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1143000" y="4743016"/>
            <a:ext cx="107122" cy="153941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4" name="Text 12"/>
          <p:cNvSpPr/>
          <p:nvPr/>
        </p:nvSpPr>
        <p:spPr>
          <a:xfrm>
            <a:off x="1409673" y="4647766"/>
            <a:ext cx="9268170" cy="73331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對家人朋友也適用——透過訊息要求緊急匯款，一定要電話確認</a:t>
            </a:r>
            <a:endParaRPr lang="en-US" sz="2400" dirty="0"/>
          </a:p>
        </p:txBody>
      </p:sp>
      <p:sp>
        <p:nvSpPr>
          <p:cNvPr id="15" name="Shape 13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RULE 3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不亂登：確認後再輸入帳密</a:t>
            </a:r>
            <a:endParaRPr lang="en-US" sz="4800" dirty="0"/>
          </a:p>
        </p:txBody>
      </p:sp>
      <p:sp>
        <p:nvSpPr>
          <p:cNvPr id="4" name="Shape 2"/>
          <p:cNvSpPr/>
          <p:nvPr/>
        </p:nvSpPr>
        <p:spPr>
          <a:xfrm>
            <a:off x="1143000" y="2095499"/>
            <a:ext cx="5156218" cy="4509837"/>
          </a:xfrm>
          <a:prstGeom prst="roundRect">
            <a:avLst>
              <a:gd name="adj" fmla="val 6613"/>
            </a:avLst>
          </a:prstGeom>
          <a:solidFill>
            <a:srgbClr val="161B22"/>
          </a:solidFill>
          <a:ln w="8659">
            <a:solidFill>
              <a:srgbClr val="EF233C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5" name="Text 3"/>
          <p:cNvSpPr/>
          <p:nvPr/>
        </p:nvSpPr>
        <p:spPr>
          <a:xfrm>
            <a:off x="1494505" y="2447005"/>
            <a:ext cx="4586804" cy="83714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登入前先確認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1494505" y="3246369"/>
            <a:ext cx="4586804" cy="222251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在任何頁面輸入帳號密碼之前，先確認網址列的網域是正確的官方網域。培養每次登入前都確認的習慣。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6565891" y="2095499"/>
            <a:ext cx="5156218" cy="4509837"/>
          </a:xfrm>
          <a:prstGeom prst="roundRect">
            <a:avLst>
              <a:gd name="adj" fmla="val 6613"/>
            </a:avLst>
          </a:prstGeom>
          <a:solidFill>
            <a:srgbClr val="161B22"/>
          </a:solidFill>
          <a:ln w="8659">
            <a:solidFill>
              <a:srgbClr val="FFD166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8" name="Text 6"/>
          <p:cNvSpPr/>
          <p:nvPr/>
        </p:nvSpPr>
        <p:spPr>
          <a:xfrm>
            <a:off x="6917396" y="2447005"/>
            <a:ext cx="4586804" cy="83714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D166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不透過連結登入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6917396" y="3246369"/>
            <a:ext cx="4586804" cy="222251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不透過 Email 或 LINE 中的連結前往登入頁面。請自己在瀏覽器地址欄輸入已知的官方網址。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11988781" y="2095499"/>
            <a:ext cx="5156218" cy="4509837"/>
          </a:xfrm>
          <a:prstGeom prst="roundRect">
            <a:avLst>
              <a:gd name="adj" fmla="val 6613"/>
            </a:avLst>
          </a:prstGeom>
          <a:solidFill>
            <a:srgbClr val="161B22"/>
          </a:solidFill>
          <a:ln w="8659">
            <a:solidFill>
              <a:srgbClr val="06D6A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11" name="Text 9"/>
          <p:cNvSpPr/>
          <p:nvPr/>
        </p:nvSpPr>
        <p:spPr>
          <a:xfrm>
            <a:off x="12340286" y="2447005"/>
            <a:ext cx="4586804" cy="83714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密碼管理器的保護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12340286" y="3246368"/>
            <a:ext cx="4586804" cy="328308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密碼管理器只會在正確的官方網域自動填入密碼。如果它沒有自動填入，可能是假網站——這是重要警訊。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3" name="Shape 11"/>
          <p:cNvSpPr/>
          <p:nvPr/>
        </p:nvSpPr>
        <p:spPr>
          <a:xfrm>
            <a:off x="1143000" y="6894098"/>
            <a:ext cx="16002000" cy="870509"/>
          </a:xfrm>
          <a:prstGeom prst="roundRect">
            <a:avLst>
              <a:gd name="adj" fmla="val 13130"/>
            </a:avLst>
          </a:prstGeom>
          <a:solidFill>
            <a:srgbClr val="00B4D8">
              <a:alpha val="8000"/>
            </a:srgbClr>
          </a:solidFill>
          <a:ln w="8659">
            <a:solidFill>
              <a:srgbClr val="00B4D8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 b="1"/>
          </a:p>
        </p:txBody>
      </p:sp>
      <p:sp>
        <p:nvSpPr>
          <p:cNvPr id="14" name="Text 12"/>
          <p:cNvSpPr/>
          <p:nvPr/>
        </p:nvSpPr>
        <p:spPr>
          <a:xfrm>
            <a:off x="1456459" y="6960583"/>
            <a:ext cx="15855142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b="1" dirty="0">
                <a:solidFill>
                  <a:srgbClr val="7DD3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每次登入都習慣確認網址，這是最直接有效的防護。培養「先看網址、再輸入」的習慣。</a:t>
            </a:r>
            <a:endParaRPr lang="en-US" sz="2400" b="1" dirty="0"/>
          </a:p>
        </p:txBody>
      </p:sp>
      <p:sp>
        <p:nvSpPr>
          <p:cNvPr id="15" name="Shape 13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RULE 4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不亂傳：查證來源，再分享</a:t>
            </a:r>
            <a:endParaRPr lang="en-US" sz="4800" dirty="0"/>
          </a:p>
        </p:txBody>
      </p:sp>
      <p:sp>
        <p:nvSpPr>
          <p:cNvPr id="4" name="Shape 2"/>
          <p:cNvSpPr/>
          <p:nvPr/>
        </p:nvSpPr>
        <p:spPr>
          <a:xfrm>
            <a:off x="1142999" y="2190750"/>
            <a:ext cx="115903" cy="14876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5" name="Text 3"/>
          <p:cNvSpPr/>
          <p:nvPr/>
        </p:nvSpPr>
        <p:spPr>
          <a:xfrm>
            <a:off x="1409673" y="2095500"/>
            <a:ext cx="11102367" cy="7086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收到「震驚新聞」「健康秘訣」「政府公告」等訊息，先查證來源再轉傳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142999" y="2828817"/>
            <a:ext cx="115903" cy="148760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7" name="Text 5"/>
          <p:cNvSpPr/>
          <p:nvPr/>
        </p:nvSpPr>
        <p:spPr>
          <a:xfrm>
            <a:off x="1409672" y="2733567"/>
            <a:ext cx="4297691" cy="70864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使用可信的事實查核網站：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5010096" y="2733567"/>
            <a:ext cx="7492300" cy="728924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台灣事實查核中心（tfcovid.com）、MyGoPen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1142999" y="3466883"/>
            <a:ext cx="115903" cy="14876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0" name="Text 8"/>
          <p:cNvSpPr/>
          <p:nvPr/>
        </p:nvSpPr>
        <p:spPr>
          <a:xfrm>
            <a:off x="1409672" y="3371633"/>
            <a:ext cx="12176789" cy="7086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不要因為「不確定真假但感覺很重要」就轉傳——這是假訊息傳播的主要機制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1142999" y="4104950"/>
            <a:ext cx="115903" cy="14876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2" name="Text 10"/>
          <p:cNvSpPr/>
          <p:nvPr/>
        </p:nvSpPr>
        <p:spPr>
          <a:xfrm>
            <a:off x="1409672" y="4009700"/>
            <a:ext cx="10027945" cy="70864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如果你轉傳了假訊息，你成了詐騙者的幫手，也可能讓親友受害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1142999" y="4743017"/>
            <a:ext cx="115903" cy="148760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4" name="Text 12"/>
          <p:cNvSpPr/>
          <p:nvPr/>
        </p:nvSpPr>
        <p:spPr>
          <a:xfrm>
            <a:off x="1409672" y="4647767"/>
            <a:ext cx="9669805" cy="728924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原則：寧願少傳一則有用的訊息，也不要傳出一則有害的訊息</a:t>
            </a:r>
            <a:endParaRPr lang="en-US" sz="2400" dirty="0"/>
          </a:p>
        </p:txBody>
      </p:sp>
      <p:sp>
        <p:nvSpPr>
          <p:cNvPr id="15" name="Shape 13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VERIFY FIRST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要查證：多管道確認的方法</a:t>
            </a:r>
            <a:endParaRPr lang="en-US" sz="4800" dirty="0"/>
          </a:p>
        </p:txBody>
      </p:sp>
      <p:sp>
        <p:nvSpPr>
          <p:cNvPr id="4" name="Shape 2"/>
          <p:cNvSpPr/>
          <p:nvPr/>
        </p:nvSpPr>
        <p:spPr>
          <a:xfrm>
            <a:off x="1143000" y="2095500"/>
            <a:ext cx="7848654" cy="3121061"/>
          </a:xfrm>
          <a:prstGeom prst="roundRect">
            <a:avLst>
              <a:gd name="adj" fmla="val 4883"/>
            </a:avLst>
          </a:prstGeom>
          <a:solidFill>
            <a:srgbClr val="161B22"/>
          </a:solidFill>
          <a:ln w="8659">
            <a:solidFill>
              <a:srgbClr val="00B4D8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5" name="Text 3"/>
          <p:cNvSpPr/>
          <p:nvPr/>
        </p:nvSpPr>
        <p:spPr>
          <a:xfrm>
            <a:off x="1494505" y="2447005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查證官方訊息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1494504" y="3046105"/>
            <a:ext cx="143951" cy="133945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7" name="Text 5"/>
          <p:cNvSpPr/>
          <p:nvPr/>
        </p:nvSpPr>
        <p:spPr>
          <a:xfrm>
            <a:off x="1761177" y="2950856"/>
            <a:ext cx="5337707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直接前往官方網站查看公告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1494504" y="3684172"/>
            <a:ext cx="143951" cy="133945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9" name="Text 7"/>
          <p:cNvSpPr/>
          <p:nvPr/>
        </p:nvSpPr>
        <p:spPr>
          <a:xfrm>
            <a:off x="1761178" y="3588923"/>
            <a:ext cx="4448089" cy="63806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撥打官方客服電話確認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1494504" y="4322238"/>
            <a:ext cx="143951" cy="133945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1" name="Text 9"/>
          <p:cNvSpPr/>
          <p:nvPr/>
        </p:nvSpPr>
        <p:spPr>
          <a:xfrm>
            <a:off x="1761178" y="4226989"/>
            <a:ext cx="6227325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不依賴訊息中的連結或電話號碼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9296345" y="2095500"/>
            <a:ext cx="7848654" cy="3121061"/>
          </a:xfrm>
          <a:prstGeom prst="roundRect">
            <a:avLst>
              <a:gd name="adj" fmla="val 4883"/>
            </a:avLst>
          </a:prstGeom>
          <a:solidFill>
            <a:srgbClr val="161B22"/>
          </a:solidFill>
          <a:ln w="8659">
            <a:solidFill>
              <a:srgbClr val="06D6A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13" name="Text 11"/>
          <p:cNvSpPr/>
          <p:nvPr/>
        </p:nvSpPr>
        <p:spPr>
          <a:xfrm>
            <a:off x="9647851" y="2447005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查證人員身份</a:t>
            </a:r>
            <a:endParaRPr lang="en-US" sz="2800" dirty="0"/>
          </a:p>
        </p:txBody>
      </p:sp>
      <p:sp>
        <p:nvSpPr>
          <p:cNvPr id="14" name="Shape 12"/>
          <p:cNvSpPr/>
          <p:nvPr/>
        </p:nvSpPr>
        <p:spPr>
          <a:xfrm>
            <a:off x="9647850" y="3046105"/>
            <a:ext cx="134377" cy="133945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5" name="Text 13"/>
          <p:cNvSpPr/>
          <p:nvPr/>
        </p:nvSpPr>
        <p:spPr>
          <a:xfrm>
            <a:off x="9914523" y="2950856"/>
            <a:ext cx="6228381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打電話給對方「已知的」號碼確認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9647850" y="3684172"/>
            <a:ext cx="134377" cy="133945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7" name="Text 15"/>
          <p:cNvSpPr/>
          <p:nvPr/>
        </p:nvSpPr>
        <p:spPr>
          <a:xfrm>
            <a:off x="9914524" y="3588923"/>
            <a:ext cx="4567482" cy="63806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不回撥陌生人提供的號碼</a:t>
            </a:r>
            <a:endParaRPr lang="en-US" sz="2400" dirty="0"/>
          </a:p>
        </p:txBody>
      </p:sp>
      <p:sp>
        <p:nvSpPr>
          <p:cNvPr id="18" name="Shape 16"/>
          <p:cNvSpPr/>
          <p:nvPr/>
        </p:nvSpPr>
        <p:spPr>
          <a:xfrm>
            <a:off x="9647850" y="4322238"/>
            <a:ext cx="134377" cy="133945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9" name="Text 17"/>
          <p:cNvSpPr/>
          <p:nvPr/>
        </p:nvSpPr>
        <p:spPr>
          <a:xfrm>
            <a:off x="9914524" y="4226989"/>
            <a:ext cx="5813156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視訊通話中要求對方做特定動作</a:t>
            </a:r>
            <a:endParaRPr lang="en-US" sz="2400" dirty="0"/>
          </a:p>
        </p:txBody>
      </p:sp>
      <p:sp>
        <p:nvSpPr>
          <p:cNvPr id="20" name="Shape 18"/>
          <p:cNvSpPr/>
          <p:nvPr/>
        </p:nvSpPr>
        <p:spPr>
          <a:xfrm>
            <a:off x="1143000" y="5521253"/>
            <a:ext cx="7848654" cy="3121061"/>
          </a:xfrm>
          <a:prstGeom prst="roundRect">
            <a:avLst>
              <a:gd name="adj" fmla="val 4883"/>
            </a:avLst>
          </a:prstGeom>
          <a:solidFill>
            <a:srgbClr val="161B22"/>
          </a:solidFill>
          <a:ln w="8659">
            <a:solidFill>
              <a:srgbClr val="00B4D8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21" name="Text 19"/>
          <p:cNvSpPr/>
          <p:nvPr/>
        </p:nvSpPr>
        <p:spPr>
          <a:xfrm>
            <a:off x="1494505" y="5872758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查證新聞訊息</a:t>
            </a:r>
            <a:endParaRPr lang="en-US" sz="2800" dirty="0"/>
          </a:p>
        </p:txBody>
      </p:sp>
      <p:sp>
        <p:nvSpPr>
          <p:cNvPr id="22" name="Shape 20"/>
          <p:cNvSpPr/>
          <p:nvPr/>
        </p:nvSpPr>
        <p:spPr>
          <a:xfrm>
            <a:off x="1494505" y="6433163"/>
            <a:ext cx="120354" cy="133945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23" name="Text 21"/>
          <p:cNvSpPr/>
          <p:nvPr/>
        </p:nvSpPr>
        <p:spPr>
          <a:xfrm>
            <a:off x="1761178" y="6192277"/>
            <a:ext cx="2984776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台灣事實查核中心</a:t>
            </a:r>
            <a:endParaRPr lang="en-US" sz="2400" dirty="0"/>
          </a:p>
        </p:txBody>
      </p:sp>
      <p:sp>
        <p:nvSpPr>
          <p:cNvPr id="24" name="Shape 22"/>
          <p:cNvSpPr/>
          <p:nvPr/>
        </p:nvSpPr>
        <p:spPr>
          <a:xfrm>
            <a:off x="1494505" y="7071230"/>
            <a:ext cx="120354" cy="133945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25" name="Text 23"/>
          <p:cNvSpPr/>
          <p:nvPr/>
        </p:nvSpPr>
        <p:spPr>
          <a:xfrm>
            <a:off x="1761178" y="6830344"/>
            <a:ext cx="3577184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MyGoPen 假訊息查核</a:t>
            </a:r>
            <a:endParaRPr lang="en-US" sz="2400" dirty="0"/>
          </a:p>
        </p:txBody>
      </p:sp>
      <p:sp>
        <p:nvSpPr>
          <p:cNvPr id="26" name="Shape 24"/>
          <p:cNvSpPr/>
          <p:nvPr/>
        </p:nvSpPr>
        <p:spPr>
          <a:xfrm>
            <a:off x="1494505" y="7709297"/>
            <a:ext cx="120354" cy="133945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27" name="Text 25"/>
          <p:cNvSpPr/>
          <p:nvPr/>
        </p:nvSpPr>
        <p:spPr>
          <a:xfrm>
            <a:off x="1761178" y="7468411"/>
            <a:ext cx="3718934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多家主流媒體交叉確認</a:t>
            </a:r>
            <a:endParaRPr lang="en-US" sz="2400" dirty="0"/>
          </a:p>
        </p:txBody>
      </p:sp>
      <p:sp>
        <p:nvSpPr>
          <p:cNvPr id="28" name="Shape 26"/>
          <p:cNvSpPr/>
          <p:nvPr/>
        </p:nvSpPr>
        <p:spPr>
          <a:xfrm>
            <a:off x="9296345" y="5521253"/>
            <a:ext cx="7848654" cy="3121061"/>
          </a:xfrm>
          <a:prstGeom prst="roundRect">
            <a:avLst>
              <a:gd name="adj" fmla="val 4883"/>
            </a:avLst>
          </a:prstGeom>
          <a:solidFill>
            <a:srgbClr val="161B22"/>
          </a:solidFill>
          <a:ln w="8659">
            <a:solidFill>
              <a:srgbClr val="06D6A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29" name="Text 27"/>
          <p:cNvSpPr/>
          <p:nvPr/>
        </p:nvSpPr>
        <p:spPr>
          <a:xfrm>
            <a:off x="9647851" y="5872758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查證投資機會</a:t>
            </a:r>
            <a:endParaRPr lang="en-US" sz="2800" dirty="0"/>
          </a:p>
        </p:txBody>
      </p:sp>
      <p:sp>
        <p:nvSpPr>
          <p:cNvPr id="30" name="Shape 28"/>
          <p:cNvSpPr/>
          <p:nvPr/>
        </p:nvSpPr>
        <p:spPr>
          <a:xfrm>
            <a:off x="9647851" y="6471858"/>
            <a:ext cx="141566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31" name="Text 29"/>
          <p:cNvSpPr/>
          <p:nvPr/>
        </p:nvSpPr>
        <p:spPr>
          <a:xfrm>
            <a:off x="9914524" y="6376608"/>
            <a:ext cx="5249276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金管會投資人保護中心查詢</a:t>
            </a:r>
            <a:endParaRPr lang="en-US" sz="2400" dirty="0"/>
          </a:p>
        </p:txBody>
      </p:sp>
      <p:sp>
        <p:nvSpPr>
          <p:cNvPr id="32" name="Shape 30"/>
          <p:cNvSpPr/>
          <p:nvPr/>
        </p:nvSpPr>
        <p:spPr>
          <a:xfrm>
            <a:off x="9647851" y="7109925"/>
            <a:ext cx="141566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33" name="Text 31"/>
          <p:cNvSpPr/>
          <p:nvPr/>
        </p:nvSpPr>
        <p:spPr>
          <a:xfrm>
            <a:off x="9914524" y="7014675"/>
            <a:ext cx="4374398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詢問有公信力的第三方</a:t>
            </a:r>
            <a:endParaRPr lang="en-US" sz="2400" dirty="0"/>
          </a:p>
        </p:txBody>
      </p:sp>
      <p:sp>
        <p:nvSpPr>
          <p:cNvPr id="34" name="Shape 32"/>
          <p:cNvSpPr/>
          <p:nvPr/>
        </p:nvSpPr>
        <p:spPr>
          <a:xfrm>
            <a:off x="9647851" y="7747992"/>
            <a:ext cx="141566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35" name="Text 33"/>
          <p:cNvSpPr/>
          <p:nvPr/>
        </p:nvSpPr>
        <p:spPr>
          <a:xfrm>
            <a:off x="9767362" y="7652742"/>
            <a:ext cx="5686715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「保證獲利」永遠是詐騙訊號</a:t>
            </a:r>
            <a:endParaRPr lang="en-US" sz="2400" dirty="0"/>
          </a:p>
        </p:txBody>
      </p:sp>
      <p:sp>
        <p:nvSpPr>
          <p:cNvPr id="36" name="Shape 34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STOP CHECK ASK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遇到可疑訊息：停 — 查 — 問</a:t>
            </a:r>
            <a:endParaRPr lang="en-US" sz="4800" dirty="0"/>
          </a:p>
        </p:txBody>
      </p:sp>
      <p:sp>
        <p:nvSpPr>
          <p:cNvPr id="4" name="Shape 2"/>
          <p:cNvSpPr/>
          <p:nvPr/>
        </p:nvSpPr>
        <p:spPr>
          <a:xfrm>
            <a:off x="1143000" y="2095500"/>
            <a:ext cx="5079910" cy="7524750"/>
          </a:xfrm>
          <a:prstGeom prst="roundRect">
            <a:avLst>
              <a:gd name="adj" fmla="val 4500"/>
            </a:avLst>
          </a:prstGeom>
          <a:solidFill>
            <a:srgbClr val="EF233C">
              <a:alpha val="10000"/>
            </a:srgbClr>
          </a:solidFill>
          <a:ln w="17318">
            <a:solidFill>
              <a:srgbClr val="EF233C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Text 3"/>
          <p:cNvSpPr/>
          <p:nvPr/>
        </p:nvSpPr>
        <p:spPr>
          <a:xfrm>
            <a:off x="1617491" y="2569991"/>
            <a:ext cx="4254855" cy="113780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60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停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1617491" y="3745868"/>
            <a:ext cx="4254855" cy="592282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停下動作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1457471" y="4452396"/>
            <a:ext cx="4367148" cy="173149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不要急著點擊連結</a:t>
            </a:r>
            <a:endParaRPr lang="en-US" sz="2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先讓自己從情緒中冷靜</a:t>
            </a:r>
            <a:endParaRPr lang="en-US" sz="2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給自己 5 分鐘思考</a:t>
            </a:r>
            <a:endParaRPr lang="en-US" sz="2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感到急迫 = 更要停下</a:t>
            </a:r>
            <a:endParaRPr lang="en-US" sz="2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6603910" y="2095500"/>
            <a:ext cx="5080045" cy="7524750"/>
          </a:xfrm>
          <a:prstGeom prst="roundRect">
            <a:avLst>
              <a:gd name="adj" fmla="val 4500"/>
            </a:avLst>
          </a:prstGeom>
          <a:solidFill>
            <a:srgbClr val="FFD166">
              <a:alpha val="7000"/>
            </a:srgbClr>
          </a:solidFill>
          <a:ln w="17318">
            <a:solidFill>
              <a:srgbClr val="FFD166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9" name="Text 7"/>
          <p:cNvSpPr/>
          <p:nvPr/>
        </p:nvSpPr>
        <p:spPr>
          <a:xfrm>
            <a:off x="7078401" y="2569991"/>
            <a:ext cx="4254995" cy="113780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6000" b="1" dirty="0">
                <a:solidFill>
                  <a:srgbClr val="FFD166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查</a:t>
            </a:r>
            <a:endParaRPr lang="en-US" sz="6000" dirty="0"/>
          </a:p>
        </p:txBody>
      </p:sp>
      <p:sp>
        <p:nvSpPr>
          <p:cNvPr id="10" name="Text 8"/>
          <p:cNvSpPr/>
          <p:nvPr/>
        </p:nvSpPr>
        <p:spPr>
          <a:xfrm>
            <a:off x="7078401" y="3745868"/>
            <a:ext cx="4254995" cy="592282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查證真偽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6918381" y="4452396"/>
            <a:ext cx="4367283" cy="173149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檢查寄件人/發送者身份</a:t>
            </a:r>
            <a:endParaRPr lang="en-US" sz="2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核對網址是否為官方網域</a:t>
            </a:r>
            <a:endParaRPr lang="en-US" sz="2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搜尋官方網站確認資訊</a:t>
            </a:r>
            <a:endParaRPr lang="en-US" sz="2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使用事實查核工具</a:t>
            </a:r>
            <a:endParaRPr lang="en-US" sz="2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12064954" y="2095500"/>
            <a:ext cx="5080045" cy="7524750"/>
          </a:xfrm>
          <a:prstGeom prst="roundRect">
            <a:avLst>
              <a:gd name="adj" fmla="val 4500"/>
            </a:avLst>
          </a:prstGeom>
          <a:solidFill>
            <a:srgbClr val="06D6A0">
              <a:alpha val="7000"/>
            </a:srgbClr>
          </a:solidFill>
          <a:ln w="17318">
            <a:solidFill>
              <a:srgbClr val="06D6A0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3" name="Text 11"/>
          <p:cNvSpPr/>
          <p:nvPr/>
        </p:nvSpPr>
        <p:spPr>
          <a:xfrm>
            <a:off x="12539445" y="2569991"/>
            <a:ext cx="4254995" cy="113780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60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問</a:t>
            </a:r>
            <a:endParaRPr lang="en-US" sz="6000" dirty="0"/>
          </a:p>
        </p:txBody>
      </p:sp>
      <p:sp>
        <p:nvSpPr>
          <p:cNvPr id="14" name="Text 12"/>
          <p:cNvSpPr/>
          <p:nvPr/>
        </p:nvSpPr>
        <p:spPr>
          <a:xfrm>
            <a:off x="12539445" y="3745868"/>
            <a:ext cx="4254995" cy="592282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詢問確認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12379425" y="4452396"/>
            <a:ext cx="4367283" cy="173149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致電官方客服號碼</a:t>
            </a:r>
            <a:endParaRPr lang="en-US" sz="2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向可信任的人確認</a:t>
            </a:r>
            <a:endParaRPr lang="en-US" sz="2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向家人朋友求助判斷</a:t>
            </a:r>
            <a:endParaRPr lang="en-US" sz="2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尋求專業單位協助</a:t>
            </a:r>
            <a:endParaRPr lang="en-US" sz="2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0"/>
          <p:cNvSpPr txBox="1"/>
          <p:nvPr/>
        </p:nvSpPr>
        <p:spPr>
          <a:xfrm>
            <a:off x="0" y="0"/>
            <a:ext cx="18288000" cy="461665"/>
          </a:xfrm>
          <a:prstGeom prst="rect">
            <a:avLst/>
          </a:prstGeom>
          <a:solidFill>
            <a:srgbClr val="1A1A2E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FFFFFF"/>
                </a:solidFill>
              </a:rPr>
              <a:t>   1  </a:t>
            </a:r>
            <a:r>
              <a:rPr sz="2400" b="1" i="0" dirty="0" err="1">
                <a:solidFill>
                  <a:srgbClr val="FFFFFF"/>
                </a:solidFill>
              </a:rPr>
              <a:t>練習與複習</a:t>
            </a:r>
            <a:endParaRPr sz="2400" b="1" i="0" dirty="0">
              <a:solidFill>
                <a:srgbClr val="FFFF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0000" y="1060000"/>
            <a:ext cx="1732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 dirty="0">
                <a:solidFill>
                  <a:srgbClr val="1A237E"/>
                </a:solidFill>
              </a:rPr>
              <a:t>Q1.  「</a:t>
            </a:r>
            <a:r>
              <a:rPr sz="2800" b="1" i="0" dirty="0" err="1">
                <a:solidFill>
                  <a:srgbClr val="1A237E"/>
                </a:solidFill>
              </a:rPr>
              <a:t>四不一要」中</a:t>
            </a:r>
            <a:r>
              <a:rPr sz="2800" b="1" i="0" dirty="0">
                <a:solidFill>
                  <a:srgbClr val="1A237E"/>
                </a:solidFill>
              </a:rPr>
              <a:t>，「</a:t>
            </a:r>
            <a:r>
              <a:rPr sz="2800" b="1" i="0" dirty="0" err="1">
                <a:solidFill>
                  <a:srgbClr val="1A237E"/>
                </a:solidFill>
              </a:rPr>
              <a:t>不急點」的防護邏輯是什麼</a:t>
            </a:r>
            <a:r>
              <a:rPr sz="2800" b="1" i="0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0000" y="1537805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 dirty="0">
                <a:solidFill>
                  <a:srgbClr val="333333"/>
                </a:solidFill>
              </a:rPr>
              <a:t>    A. </a:t>
            </a:r>
            <a:r>
              <a:rPr sz="2400" b="0" i="0" dirty="0" err="1">
                <a:solidFill>
                  <a:srgbClr val="333333"/>
                </a:solidFill>
              </a:rPr>
              <a:t>避免在網速慢的時候點連結</a:t>
            </a:r>
            <a:endParaRPr sz="2400" b="0" i="0" dirty="0">
              <a:solidFill>
                <a:srgbClr val="333333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0000" y="2285430"/>
            <a:ext cx="17188000" cy="461665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1B5E20"/>
                </a:solidFill>
              </a:rPr>
              <a:t>✓  B. </a:t>
            </a:r>
            <a:r>
              <a:rPr sz="2400" b="1" i="0" dirty="0" err="1">
                <a:solidFill>
                  <a:srgbClr val="1B5E20"/>
                </a:solidFill>
              </a:rPr>
              <a:t>在情緒被激動（恐慌</a:t>
            </a:r>
            <a:r>
              <a:rPr sz="2400" b="1" i="0" dirty="0">
                <a:solidFill>
                  <a:srgbClr val="1B5E20"/>
                </a:solidFill>
              </a:rPr>
              <a:t>/</a:t>
            </a:r>
            <a:r>
              <a:rPr sz="2400" b="1" i="0" dirty="0" err="1">
                <a:solidFill>
                  <a:srgbClr val="1B5E20"/>
                </a:solidFill>
              </a:rPr>
              <a:t>興奮）時先停下來，因為那正是詐騙者希望你點的狀態</a:t>
            </a:r>
            <a:endParaRPr sz="2400" b="1" i="0" dirty="0">
              <a:solidFill>
                <a:srgbClr val="1B5E2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0000" y="3170860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C. 不要在急著趕路的時候使用手機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0000" y="4056290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D. 只在早上精神好的時候處理重要訊息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4941720"/>
            <a:ext cx="17188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2400" b="0" i="1" dirty="0" err="1">
                <a:solidFill>
                  <a:srgbClr val="4E342E"/>
                </a:solidFill>
              </a:rPr>
              <a:t>解析：詐騙者刻意製造急迫感，讓你在情緒最高的時候點下去。反過來做：情緒越強，行動越慢，先停五分鐘再說</a:t>
            </a:r>
            <a:r>
              <a:rPr sz="2400"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0000" y="5725600"/>
            <a:ext cx="1732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 dirty="0">
                <a:solidFill>
                  <a:srgbClr val="1A237E"/>
                </a:solidFill>
              </a:rPr>
              <a:t>Q2.  「</a:t>
            </a:r>
            <a:r>
              <a:rPr sz="2800" b="1" i="0" dirty="0" err="1">
                <a:solidFill>
                  <a:srgbClr val="1A237E"/>
                </a:solidFill>
              </a:rPr>
              <a:t>停查問」三步驟中</a:t>
            </a:r>
            <a:r>
              <a:rPr sz="2800" b="1" i="0" dirty="0">
                <a:solidFill>
                  <a:srgbClr val="1A237E"/>
                </a:solidFill>
              </a:rPr>
              <a:t>，「</a:t>
            </a:r>
            <a:r>
              <a:rPr sz="2800" b="1" i="0" dirty="0" err="1">
                <a:solidFill>
                  <a:srgbClr val="1A237E"/>
                </a:solidFill>
              </a:rPr>
              <a:t>查」的正確做法是什麼</a:t>
            </a:r>
            <a:r>
              <a:rPr sz="2800" b="1" i="0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0000" y="6248820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 dirty="0">
                <a:solidFill>
                  <a:srgbClr val="333333"/>
                </a:solidFill>
              </a:rPr>
              <a:t>    A. </a:t>
            </a:r>
            <a:r>
              <a:rPr sz="2400" b="0" i="0" dirty="0" err="1">
                <a:solidFill>
                  <a:srgbClr val="333333"/>
                </a:solidFill>
              </a:rPr>
              <a:t>把訊息轉傳給朋友，看他們覺得是不是真的</a:t>
            </a:r>
            <a:endParaRPr sz="2400" b="0" i="0" dirty="0">
              <a:solidFill>
                <a:srgbClr val="33333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0000" y="6859700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B. 在同一個訊息視窗裡詢問對方身份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0000" y="7653800"/>
            <a:ext cx="17188000" cy="461665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1B5E20"/>
                </a:solidFill>
              </a:rPr>
              <a:t>✓  C. </a:t>
            </a:r>
            <a:r>
              <a:rPr sz="2400" b="1" i="0" dirty="0" err="1">
                <a:solidFill>
                  <a:srgbClr val="1B5E20"/>
                </a:solidFill>
              </a:rPr>
              <a:t>看寄件人的完整域名，並用自己開啟的官方管道（而非訊息裡的連結）確認</a:t>
            </a:r>
            <a:endParaRPr sz="2400" b="1" i="0" dirty="0">
              <a:solidFill>
                <a:srgbClr val="1B5E2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0000" y="8447900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D. 搜尋這封信的主旨，看有沒有人說這是詐騙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0000" y="9242000"/>
            <a:ext cx="17188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2400" b="0" i="1" dirty="0" err="1">
                <a:solidFill>
                  <a:srgbClr val="4E342E"/>
                </a:solidFill>
              </a:rPr>
              <a:t>解析：查證的核心是「用獨立的管道確認</a:t>
            </a:r>
            <a:r>
              <a:rPr sz="2400" b="0" i="1" dirty="0">
                <a:solidFill>
                  <a:srgbClr val="4E342E"/>
                </a:solidFill>
              </a:rPr>
              <a:t>」，</a:t>
            </a:r>
            <a:r>
              <a:rPr sz="2400" b="0" i="1" dirty="0" err="1">
                <a:solidFill>
                  <a:srgbClr val="4E342E"/>
                </a:solidFill>
              </a:rPr>
              <a:t>不要用對方提供的聯絡方式去確認對方的身份，因為那個管道也可能是假的</a:t>
            </a:r>
            <a:r>
              <a:rPr sz="2400"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10037000"/>
            <a:ext cx="18288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AI 釣魚詐騙防護教材　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3788</TotalTime>
  <Words>4278</Words>
  <Application>Microsoft Office PowerPoint</Application>
  <PresentationFormat>自訂</PresentationFormat>
  <Paragraphs>499</Paragraphs>
  <Slides>22</Slides>
  <Notes>22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6" baseType="lpstr">
      <vt:lpstr>Noto Sans TC</vt:lpstr>
      <vt:lpstr>Arial</vt:lpstr>
      <vt:lpstr>Calibri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杜若慈</cp:lastModifiedBy>
  <cp:revision>20</cp:revision>
  <dcterms:created xsi:type="dcterms:W3CDTF">2026-05-25T07:08:00Z</dcterms:created>
  <dcterms:modified xsi:type="dcterms:W3CDTF">2026-08-05T08:22:59Z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2D81EE78BD564E7B821B9E48B10A4715_12</vt:lpwstr>
  </property>
  <property fmtid="{D5CDD505-2E9C-101B-9397-08002B2CF9AE}" pid="3" name="KSOProductBuildVer">
    <vt:lpwstr>3076-12.1.0.26372</vt:lpwstr>
  </property>
</Properties>
</file>