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4"/>
  </p:notesMasterIdLst>
  <p:sldIdLst>
    <p:sldId id="337" r:id="rId2"/>
    <p:sldId id="338" r:id="rId3"/>
    <p:sldId id="339" r:id="rId4"/>
    <p:sldId id="340" r:id="rId5"/>
    <p:sldId id="341" r:id="rId6"/>
    <p:sldId id="342" r:id="rId7"/>
    <p:sldId id="343" r:id="rId8"/>
    <p:sldId id="344" r:id="rId9"/>
    <p:sldId id="345" r:id="rId10"/>
    <p:sldId id="346" r:id="rId11"/>
    <p:sldId id="347" r:id="rId12"/>
    <p:sldId id="348" r:id="rId13"/>
    <p:sldId id="349" r:id="rId14"/>
    <p:sldId id="350" r:id="rId15"/>
    <p:sldId id="351" r:id="rId16"/>
    <p:sldId id="352" r:id="rId17"/>
    <p:sldId id="353" r:id="rId18"/>
    <p:sldId id="354" r:id="rId19"/>
    <p:sldId id="355" r:id="rId20"/>
    <p:sldId id="356" r:id="rId21"/>
    <p:sldId id="357" r:id="rId22"/>
    <p:sldId id="358" r:id="rId23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7179" autoAdjust="0"/>
  </p:normalViewPr>
  <p:slideViewPr>
    <p:cSldViewPr snapToGrid="0" snapToObjects="1">
      <p:cViewPr varScale="1">
        <p:scale>
          <a:sx n="57" d="100"/>
          <a:sy n="57" d="100"/>
        </p:scale>
        <p:origin x="10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接下來進入第六段：職場資安。</a:t>
            </a:r>
          </a:p>
          <a:p>
            <a:endParaRPr dirty="0"/>
          </a:p>
          <a:p>
            <a:r>
              <a:rPr lang="zh-TW" dirty="0"/>
              <a:t>職場環境和個人環境的詐騙有兩個主要差異。第一，損失金額更大，因為涉及的是公司帳戶和業務資金。第二，攻擊更有針對性，因為攻擊者通常已經研究了公司的組織結構和業務流程。</a:t>
            </a:r>
          </a:p>
          <a:p>
            <a:endParaRPr dirty="0"/>
          </a:p>
          <a:p>
            <a:r>
              <a:rPr lang="zh-TW" dirty="0"/>
              <a:t>這一段特別適合對組織的財務、行政、IT 或高層有接觸的人。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LINE 投資群組詐騙，是殺豬盤在台灣最常見的形式。</a:t>
            </a:r>
          </a:p>
          <a:p>
            <a:endParaRPr dirty="0"/>
          </a:p>
          <a:p>
            <a:r>
              <a:rPr lang="zh-TW" dirty="0"/>
              <a:t>你被邀請加入一個投資學習群，裡面有老師、助理、學員，有人分享獲利截圖，氣氛很熱絡。老師帶大家操作，初期讓你真的賺到一點錢，也能順利提款。你開始相信了，投入更多。</a:t>
            </a:r>
          </a:p>
          <a:p>
            <a:endParaRPr dirty="0"/>
          </a:p>
          <a:p>
            <a:r>
              <a:rPr lang="zh-TW" dirty="0"/>
              <a:t>當你想要大額提款時，問題出現了：說需要先繳稅、繳手續費，或者帳號被凍結需要先匯款解凍。費用越繳越多，最後平台消失，老師失聯。</a:t>
            </a:r>
          </a:p>
          <a:p>
            <a:endParaRPr dirty="0"/>
          </a:p>
          <a:p>
            <a:r>
              <a:rPr lang="zh-TW" dirty="0"/>
              <a:t>識破這個詐騙的關鍵：群組裡那些獲利截圖可能是假的，那些「學員」可能都是同一個詐騙集團的成員。只要有人保證獲利，或者群組裡有人持續推薦特定平台，就要離開。保證獲利的投資不存在。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一頁式購物詐騙的特徵很明顯，但在購物慾望的驅使下，人們還是容易輕忽。</a:t>
            </a:r>
          </a:p>
          <a:p>
            <a:endParaRPr dirty="0"/>
          </a:p>
          <a:p>
            <a:r>
              <a:rPr lang="zh-TW" dirty="0"/>
              <a:t>典型特徵：商品價格低到不合理，例如一個市價三萬的包包賣三百塊。網站只有購物功能，沒有關於我們、公司地址、退換貨政策。客服聯絡方式只有 LINE 或 WhatsApp，沒有正規的電話或 Email。付款要求匯款到個人帳號，不提供信用卡或正規第三方支付。</a:t>
            </a:r>
          </a:p>
          <a:p>
            <a:endParaRPr dirty="0"/>
          </a:p>
          <a:p>
            <a:r>
              <a:rPr lang="zh-TW" dirty="0"/>
              <a:t>購物前可以做的查證：搜尋這個網站或商家的評價，確認公司有沒有在公開資料庫登記。如果找不到任何資訊，就不要購物。太便宜不是賺到，可能根本收不到商品。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香港深偽視訊詐騙，是目前為止全球損失金額最高的單一深偽詐騙事件。</a:t>
            </a:r>
          </a:p>
          <a:p>
            <a:endParaRPr dirty="0"/>
          </a:p>
          <a:p>
            <a:r>
              <a:rPr lang="zh-TW" dirty="0"/>
              <a:t>詐騙者研究了這家公司的組織架構，知道公司有定期的視訊會議。他們製造了一個假的視訊會議，畫面中有公司的 CFO 和幾位高層，臉和聲音都是 AI 合成的，但看起來和聽起來都非常真實。</a:t>
            </a:r>
          </a:p>
          <a:p>
            <a:endParaRPr dirty="0"/>
          </a:p>
          <a:p>
            <a:r>
              <a:rPr lang="zh-TW" dirty="0"/>
              <a:t>財務人員在視訊中接到了匯款指示，相信眼前的就是公司高層，執行了多筆轉帳，損失約台幣八億元。</a:t>
            </a:r>
          </a:p>
          <a:p>
            <a:endParaRPr dirty="0"/>
          </a:p>
          <a:p>
            <a:r>
              <a:rPr lang="zh-TW" dirty="0"/>
              <a:t>這個案例最重要的教訓：視訊中看到熟悉的臉，不能成為跳過財務審核流程的理由。大額匯款永遠需要另一個獨立管道確認，這個流程不能被任何視訊或電話繞過，不管你看到的是誰。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165 反詐騙諮詢專線的資料，讓大家看到台灣詐騙的整體樣貌。</a:t>
            </a:r>
          </a:p>
          <a:p>
            <a:endParaRPr dirty="0"/>
          </a:p>
          <a:p>
            <a:r>
              <a:rPr lang="zh-TW" dirty="0"/>
              <a:t>投資詐騙、假冒公務機關詐騙和網路購物詐騙，這三類一直都是報案件數和財損金額最高的詐騙類型。</a:t>
            </a:r>
          </a:p>
          <a:p>
            <a:endParaRPr dirty="0"/>
          </a:p>
          <a:p>
            <a:r>
              <a:rPr lang="zh-TW" dirty="0"/>
              <a:t>請大家把 165 存進你的手機通訊錄。它不只是報案專線，它也是詐騙諮詢專線——如果你收到一通可疑的電話或訊息，不確定是不是詐騙，可以打 165 諮詢，不需要等到已經受害才打。</a:t>
            </a:r>
          </a:p>
          <a:p>
            <a:endParaRPr dirty="0"/>
          </a:p>
          <a:p>
            <a:r>
              <a:rPr lang="zh-TW" dirty="0"/>
              <a:t>早一點確認，就能早一點保護自己。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1A237E"/>
                </a:solidFill>
              </a:rPr>
              <a:t>1.  </a:t>
            </a:r>
            <a:r>
              <a:rPr lang="zh-TW" altLang="en-US" sz="1200" b="0" i="0" dirty="0">
                <a:solidFill>
                  <a:srgbClr val="1A237E"/>
                </a:solidFill>
              </a:rPr>
              <a:t>假冒警察或檢察官的電話詐騙中，最關鍵的識破方式是什麼？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</a:t>
            </a:r>
            <a:r>
              <a:rPr lang="zh-TW" altLang="en-US" b="0" dirty="0"/>
              <a:t>　</a:t>
            </a:r>
            <a:r>
              <a:rPr lang="en-US" altLang="zh-TW" sz="1200" b="0" i="0" dirty="0">
                <a:solidFill>
                  <a:srgbClr val="1B5E20"/>
                </a:solidFill>
              </a:rPr>
              <a:t>C. </a:t>
            </a:r>
            <a:r>
              <a:rPr lang="zh-TW" altLang="en-US" sz="1200" b="0" i="0" dirty="0">
                <a:solidFill>
                  <a:srgbClr val="1B5E20"/>
                </a:solidFill>
              </a:rPr>
              <a:t>真正的警察或檢察官不會透過電話要求你轉帳或把錢放到安全帳戶，直接掛斷打 </a:t>
            </a:r>
            <a:r>
              <a:rPr lang="en-US" altLang="zh-TW" sz="1200" b="0" i="0" dirty="0">
                <a:solidFill>
                  <a:srgbClr val="1B5E20"/>
                </a:solidFill>
              </a:rPr>
              <a:t>165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解析：這個程序在法律上根本不存在。只要電話裡有人要你轉帳，不管說自己是誰，都是詐騙。直接掛斷，不需要解釋。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1A237E"/>
                </a:solidFill>
              </a:rPr>
              <a:t>2.  </a:t>
            </a:r>
            <a:r>
              <a:rPr lang="zh-TW" altLang="en-US" sz="1200" b="0" i="0" dirty="0">
                <a:solidFill>
                  <a:srgbClr val="1A237E"/>
                </a:solidFill>
              </a:rPr>
              <a:t>香港深偽視訊詐騙案例中，受害者唯一能阻止損失的時機點是什麼？</a:t>
            </a:r>
          </a:p>
          <a:p>
            <a:r>
              <a:rPr lang="zh-TW" altLang="en-US" b="0" dirty="0"/>
              <a:t>答案：　</a:t>
            </a:r>
            <a:r>
              <a:rPr lang="en-US" altLang="zh-TW" sz="1200" b="0" i="0" dirty="0">
                <a:solidFill>
                  <a:srgbClr val="1B5E20"/>
                </a:solidFill>
              </a:rPr>
              <a:t>C. </a:t>
            </a:r>
            <a:r>
              <a:rPr lang="zh-TW" altLang="en-US" sz="1200" b="0" i="0" dirty="0">
                <a:solidFill>
                  <a:srgbClr val="1B5E20"/>
                </a:solidFill>
              </a:rPr>
              <a:t>在收到匯款指示後，堅持透過另一個獨立管道（電話或內部系統）確認後再執行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解析：視訊影像已不再可信，但財務審核流程是可以依賴的。「大額匯款永遠需要第二個管道確認」這個制度，可以擋掉所有深偽詐騙。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7463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最後進入第八段：總結與行動計畫。</a:t>
            </a:r>
          </a:p>
          <a:p>
            <a:endParaRPr dirty="0"/>
          </a:p>
          <a:p>
            <a:r>
              <a:rPr lang="zh-TW" dirty="0"/>
              <a:t>今天學了很多概念和工具，但學完就忘是很常見的事。這最後一段的目標是讓你帶走幾個可以立刻行動的具體步驟，讓今天的課不只是知識，而是真正改變你的行為。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今天課程的四個核心帶走重點。</a:t>
            </a:r>
          </a:p>
          <a:p>
            <a:endParaRPr dirty="0"/>
          </a:p>
          <a:p>
            <a:r>
              <a:rPr lang="zh-TW" dirty="0"/>
              <a:t>第一，AI 讓詐騙不像詐騙。外表可信不代表內容可信，判斷要靠查證而不是感覺。第二，情緒是詐騙的武器。越急越停，情緒越強，行動越慢。第三，聲音影像文字都可能被偽造。眼見耳聽都不足夠，重大決策永遠用另一個管道確認。第四，我們的防線是查證習慣。四不一要和停查問，是在日常中可以立刻用的工具。</a:t>
            </a:r>
          </a:p>
          <a:p>
            <a:endParaRPr dirty="0"/>
          </a:p>
          <a:p>
            <a:r>
              <a:rPr lang="zh-TW" dirty="0"/>
              <a:t>如果今天只記得兩件事，就記「四不一要」和「停查問」。這兩組方法覆蓋了你在生活和工作中最常遇到的詐騙情境。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今天就能做的行動清單。</a:t>
            </a:r>
          </a:p>
          <a:p>
            <a:endParaRPr dirty="0"/>
          </a:p>
          <a:p>
            <a:r>
              <a:rPr lang="zh-TW" dirty="0"/>
              <a:t>回去之後，先做這兩件事：把你最重要的兩三個帳號開啟雙重驗證——Email 和銀行帳號優先；檢查你最常用的社群帳號的隱私設定，把不必要的公開資訊設為私人。</a:t>
            </a:r>
          </a:p>
          <a:p>
            <a:endParaRPr dirty="0"/>
          </a:p>
          <a:p>
            <a:r>
              <a:rPr lang="zh-TW" dirty="0"/>
              <a:t>這週可以做的：把 165 存進手機通訊錄；和你的家人分享「停查問」這三個字，特別是長輩；下載一個密碼管理器，開始為不同帳號設定不同密碼。</a:t>
            </a:r>
          </a:p>
          <a:p>
            <a:endParaRPr dirty="0"/>
          </a:p>
          <a:p>
            <a:r>
              <a:rPr lang="zh-TW" dirty="0"/>
              <a:t>防詐不是聽完課就結束。詐騙手法會持續更新，我們的習慣也要持續維持。把今天學的至少一件事，在接下來 24 小時內做到。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這是一張速查表，可以截圖或存下來，遇到可疑情況時拿出來對照。</a:t>
            </a:r>
          </a:p>
          <a:p>
            <a:endParaRPr dirty="0"/>
          </a:p>
          <a:p>
            <a:r>
              <a:rPr lang="zh-TW" dirty="0"/>
              <a:t>收到可疑訊息：先停，不要點。確認寄件人的完整 Email 域名。自己搜尋官方網站，不用訊息裡的連結。</a:t>
            </a:r>
          </a:p>
          <a:p>
            <a:endParaRPr dirty="0"/>
          </a:p>
          <a:p>
            <a:r>
              <a:rPr lang="zh-TW" dirty="0"/>
              <a:t>遇到金錢相關要求：用你自己存的號碼打電話確認，不用對方提供的電話。涉及帳號或帳戶變更，要求兩個管道確認。</a:t>
            </a:r>
          </a:p>
          <a:p>
            <a:endParaRPr dirty="0"/>
          </a:p>
          <a:p>
            <a:r>
              <a:rPr lang="zh-TW" dirty="0"/>
              <a:t>帳號遭盜的即時處理：立刻改密碼，開 2FA，通知親友，打電話給銀行，打 165 報案或諮詢。</a:t>
            </a:r>
          </a:p>
          <a:p>
            <a:endParaRPr dirty="0"/>
          </a:p>
          <a:p>
            <a:r>
              <a:rPr lang="zh-TW" dirty="0"/>
              <a:t>這些步驟越熟悉，真正遇到的時候就越能冷靜執行。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幾個有用的資源，值得記下來。</a:t>
            </a:r>
          </a:p>
          <a:p>
            <a:endParaRPr dirty="0"/>
          </a:p>
          <a:p>
            <a:r>
              <a:rPr lang="zh-TW" dirty="0"/>
              <a:t>165 反詐騙諮詢熱線：遇到可疑情況打過去諮詢，不需要等到受害才打。台灣事實查核中心和 MyGoPen：查假訊息、假新聞的免費工具。金管會投資平台查詢：確認一個投資平台是否合法登記。Have I Been Pwned（haveibeenpwned.com）：輸入你的 Email，查詢有沒有在已知資料外洩事件中被洩漏過。Bitwarden：免費開源的密碼管理器，適合個人使用。</a:t>
            </a:r>
          </a:p>
          <a:p>
            <a:endParaRPr dirty="0"/>
          </a:p>
          <a:p>
            <a:r>
              <a:rPr lang="zh-TW" dirty="0"/>
              <a:t>這些資源都是免費的，把它們收藏起來，需要的時候可以立刻用。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職場 Email 安全習慣。</a:t>
            </a:r>
          </a:p>
          <a:p>
            <a:endParaRPr dirty="0"/>
          </a:p>
          <a:p>
            <a:r>
              <a:rPr lang="zh-TW" dirty="0"/>
              <a:t>使用公司提供的信箱進行業務溝通，不要用個人 Gmail 或 Yahoo 處理公司事務，因為個人信箱的安全設定通常比公司信箱弱，而且不留下可追蹤的記錄。</a:t>
            </a:r>
          </a:p>
          <a:p>
            <a:endParaRPr dirty="0"/>
          </a:p>
          <a:p>
            <a:r>
              <a:rPr lang="zh-TW" dirty="0"/>
              <a:t>重要的業務指令，例如付款授權、帳號變更、敏感資料分享，不要只靠 Email 確認，要搭配電話或內部系統的第二次確認。</a:t>
            </a:r>
          </a:p>
          <a:p>
            <a:endParaRPr dirty="0"/>
          </a:p>
          <a:p>
            <a:r>
              <a:rPr lang="zh-TW" dirty="0"/>
              <a:t>如果你收到一封看起來是主管寄的信，要求你立刻做某件不尋常的事，先不要執行，用你原本知道的方式聯絡主管確認。語氣再像、格式再對，都不能跳過確認這個步驟。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記住這句話：保持警覺，是最強的防線。</a:t>
            </a:r>
          </a:p>
          <a:p>
            <a:endParaRPr dirty="0"/>
          </a:p>
          <a:p>
            <a:r>
              <a:rPr lang="zh-TW" dirty="0"/>
              <a:t>AI 本身不是敵人，它也在被用來偵測詐騙、保護系統。真正的風險是我們在沒有查證的情況下選擇相信。</a:t>
            </a:r>
          </a:p>
          <a:p>
            <a:endParaRPr dirty="0"/>
          </a:p>
          <a:p>
            <a:r>
              <a:rPr lang="zh-TW" dirty="0"/>
              <a:t>技術會不斷進步，詐騙手法也會不斷更新，所以最穩定的防線不是「跟上最新的技術知識」，而是建立幾個不會過時的習慣：先懷疑、再確認、再行動。</a:t>
            </a:r>
          </a:p>
          <a:p>
            <a:endParaRPr dirty="0"/>
          </a:p>
          <a:p>
            <a:r>
              <a:rPr lang="zh-TW" dirty="0"/>
              <a:t>這三個步驟，無論詐騙技術怎麼演進，都是有效的。把它們變成你的日常反射，你就已經比大多數人更不容易被騙。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謝謝大家今天的參與和專注。</a:t>
            </a:r>
          </a:p>
          <a:p>
            <a:endParaRPr dirty="0"/>
          </a:p>
          <a:p>
            <a:r>
              <a:rPr lang="zh-TW" dirty="0"/>
              <a:t>今天如果只帶走一句話，我希望是：遇到可疑訊息，先停、再查、再問。</a:t>
            </a:r>
          </a:p>
          <a:p>
            <a:endParaRPr dirty="0"/>
          </a:p>
          <a:p>
            <a:r>
              <a:rPr lang="zh-TW" dirty="0"/>
              <a:t>這三個字不需要任何技術背景，不需要你懂 AI，不需要你懂資安。只需要你在遇到讓你覺得緊張或興奮的訊息時，多出一個暫停的動作。</a:t>
            </a:r>
          </a:p>
          <a:p>
            <a:endParaRPr dirty="0"/>
          </a:p>
          <a:p>
            <a:r>
              <a:rPr lang="zh-TW" dirty="0"/>
              <a:t>最後一個邀請：如果你今天課後做了任何一件事——開啟了一個帳號的 2FA、存了 165 的號碼、或者把停查問分享給了一個家人——那今天這堂課的目的就達到了。</a:t>
            </a:r>
          </a:p>
          <a:p>
            <a:endParaRPr dirty="0"/>
          </a:p>
          <a:p>
            <a:r>
              <a:rPr lang="zh-TW" dirty="0"/>
              <a:t>有任何問題，或者你遇到了可疑的訊息想一起判斷，歡迎繼續討論。謝謝大家。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1A237E"/>
                </a:solidFill>
              </a:rPr>
              <a:t>1.  </a:t>
            </a:r>
            <a:r>
              <a:rPr lang="zh-TW" altLang="en-US" sz="1200" b="0" i="0" dirty="0">
                <a:solidFill>
                  <a:srgbClr val="1A237E"/>
                </a:solidFill>
              </a:rPr>
              <a:t>今天課程最核心的行動口訣「停查問」，三個字各代表什麼？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i="0" dirty="0">
                <a:solidFill>
                  <a:srgbClr val="1B5E20"/>
                </a:solidFill>
              </a:rPr>
              <a:t>B. </a:t>
            </a:r>
            <a:r>
              <a:rPr lang="zh-TW" altLang="en-US" sz="1200" b="0" i="0" dirty="0">
                <a:solidFill>
                  <a:srgbClr val="1B5E20"/>
                </a:solidFill>
              </a:rPr>
              <a:t>先不要點或行動（停）、確認寄件人和網址（查）、向官方或可信任的人確認（問）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解析：這三個字在你真正遇到詐騙時是你的錨點。情緒越強，越需要先執行「停」這個動作，後面兩步才有機會發揮作用。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1A237E"/>
                </a:solidFill>
              </a:rPr>
              <a:t>2.  </a:t>
            </a:r>
            <a:r>
              <a:rPr lang="zh-TW" altLang="en-US" sz="1200" b="0" i="0" dirty="0">
                <a:solidFill>
                  <a:srgbClr val="1A237E"/>
                </a:solidFill>
              </a:rPr>
              <a:t>課程結束後，今天可以立刻做的最高優先行動是什麼？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i="0" dirty="0">
                <a:solidFill>
                  <a:srgbClr val="1B5E20"/>
                </a:solidFill>
              </a:rPr>
              <a:t>C. </a:t>
            </a:r>
            <a:r>
              <a:rPr lang="zh-TW" altLang="en-US" sz="1200" b="0" i="0" dirty="0">
                <a:solidFill>
                  <a:srgbClr val="1B5E20"/>
                </a:solidFill>
              </a:rPr>
              <a:t>替 </a:t>
            </a:r>
            <a:r>
              <a:rPr lang="en-US" altLang="zh-TW" sz="1200" b="0" i="0" dirty="0">
                <a:solidFill>
                  <a:srgbClr val="1B5E20"/>
                </a:solidFill>
              </a:rPr>
              <a:t>Email </a:t>
            </a:r>
            <a:r>
              <a:rPr lang="zh-TW" altLang="en-US" sz="1200" b="0" i="0" dirty="0">
                <a:solidFill>
                  <a:srgbClr val="1B5E20"/>
                </a:solidFill>
              </a:rPr>
              <a:t>和最重要的帳號開啟雙重驗證（</a:t>
            </a:r>
            <a:r>
              <a:rPr lang="en-US" altLang="zh-TW" sz="1200" b="0" i="0" dirty="0">
                <a:solidFill>
                  <a:srgbClr val="1B5E20"/>
                </a:solidFill>
              </a:rPr>
              <a:t>2FA</a:t>
            </a:r>
            <a:r>
              <a:rPr lang="zh-TW" altLang="en-US" sz="1200" b="0" i="0" dirty="0">
                <a:solidFill>
                  <a:srgbClr val="1B5E20"/>
                </a:solidFill>
              </a:rPr>
              <a:t>）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</a:t>
            </a:r>
            <a:r>
              <a:rPr lang="en-US" altLang="zh-TW" sz="1200" b="0" i="1" dirty="0">
                <a:solidFill>
                  <a:srgbClr val="4E342E"/>
                </a:solidFill>
              </a:rPr>
              <a:t>2FA </a:t>
            </a:r>
            <a:r>
              <a:rPr lang="zh-TW" altLang="en-US" sz="1200" b="0" i="1" dirty="0">
                <a:solidFill>
                  <a:srgbClr val="4E342E"/>
                </a:solidFill>
              </a:rPr>
              <a:t>是投入最少時間、防護效果最顯著的單一行動。</a:t>
            </a:r>
            <a:r>
              <a:rPr lang="en-US" altLang="zh-TW" sz="1200" b="0" i="1" dirty="0">
                <a:solidFill>
                  <a:srgbClr val="4E342E"/>
                </a:solidFill>
              </a:rPr>
              <a:t>Email</a:t>
            </a:r>
            <a:r>
              <a:rPr lang="zh-TW" altLang="en-US" sz="1200" b="0" i="1" dirty="0">
                <a:solidFill>
                  <a:srgbClr val="4E342E"/>
                </a:solidFill>
              </a:rPr>
              <a:t> 帳號是所有帳號的密碼重設樞紐，優先保護它能產生最大的保護效果。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096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假冒主管詐騙有幾個非常固定的特徵，只要看到就要立刻提高警覺。</a:t>
            </a:r>
          </a:p>
          <a:p>
            <a:endParaRPr dirty="0"/>
          </a:p>
          <a:p>
            <a:r>
              <a:rPr lang="zh-TW" dirty="0"/>
              <a:t>緊急：「這件事很急，今天一定要完成」。保密：「這是機密，不要告訴其他人」。無法聯絡：「我在開會不方便接電話，直接處理就好」。非常規要求：要求購買禮品卡、直接匯款到個人帳戶、或提供帳號密碼。</a:t>
            </a:r>
          </a:p>
          <a:p>
            <a:endParaRPr dirty="0"/>
          </a:p>
          <a:p>
            <a:r>
              <a:rPr lang="zh-TW" dirty="0"/>
              <a:t>這四個特徵通常同時出現，因為它們的目的是一樣的：讓你在沒有查證的情況下執行動作。</a:t>
            </a:r>
          </a:p>
          <a:p>
            <a:endParaRPr dirty="0"/>
          </a:p>
          <a:p>
            <a:r>
              <a:rPr lang="zh-TW" dirty="0"/>
              <a:t>你只需要記住一個規則：打主管已知的電話號碼確認，這一步無論如何都不能跳過。真正的主管不會因為你多打一個確認電話而生氣。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遠端工作讓攻擊面擴大了很多。</a:t>
            </a:r>
          </a:p>
          <a:p>
            <a:endParaRPr dirty="0"/>
          </a:p>
          <a:p>
            <a:r>
              <a:rPr lang="zh-TW" dirty="0"/>
              <a:t>設備風險：家用電腦的安全設定通常比公司設備弱，而且可能有家人共用，增加了被感染惡意程式的機率。網路風險：家用網路沒有公司防火牆的保護，如果沒有使用 VPN，流量可能被攔截。視訊會議風險：外部人員可能偽裝成內部員工加入會議，或者錄製會議內容。</a:t>
            </a:r>
          </a:p>
          <a:p>
            <a:endParaRPr dirty="0"/>
          </a:p>
          <a:p>
            <a:r>
              <a:rPr lang="zh-TW" dirty="0"/>
              <a:t>遠端工作的基本安全原則：使用公司提供的 VPN，視訊會議使用密碼或候客室功能，不要把工作文件放在個人雲端或個人 Email，不確定的指令通過電話確認。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第三方廠商是企業資安的薄弱環節之一。</a:t>
            </a:r>
          </a:p>
          <a:p>
            <a:endParaRPr dirty="0"/>
          </a:p>
          <a:p>
            <a:r>
              <a:rPr lang="zh-TW" dirty="0"/>
              <a:t>常見情境：廠商的 Email 帳號被入侵，攻擊者冒充廠商傳送假發票或更改匯款帳號的通知。由於這封信來自廠商「真實的」Email 地址，財務人員往往沒有警覺，直接按照新帳號付款。</a:t>
            </a:r>
          </a:p>
          <a:p>
            <a:endParaRPr dirty="0"/>
          </a:p>
          <a:p>
            <a:r>
              <a:rPr lang="zh-TW" dirty="0"/>
              <a:t>企業的防護措施：建立一個已驗證的廠商聯絡資料庫，任何帳號資訊的變更，都要用資料庫裡原本的電話號碼確認，不用信件裡新提供的電話號碼。大額付款和匯款帳號變更，要求兩個以上的內部人員簽核。</a:t>
            </a:r>
          </a:p>
          <a:p>
            <a:endParaRPr dirty="0"/>
          </a:p>
          <a:p>
            <a:r>
              <a:rPr lang="zh-TW" dirty="0"/>
              <a:t>一個原則：付款流程不能被一封 Email 單方面改變。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組織層面的安全，最終是文化問題。</a:t>
            </a:r>
          </a:p>
          <a:p>
            <a:endParaRPr dirty="0"/>
          </a:p>
          <a:p>
            <a:r>
              <a:rPr lang="zh-TW" dirty="0"/>
              <a:t>安全不只是 IT 部門的責任，而是每一個員工的日常習慣。但要讓員工建立好習慣，組織需要提供幾個條件。</a:t>
            </a:r>
          </a:p>
          <a:p>
            <a:endParaRPr dirty="0"/>
          </a:p>
          <a:p>
            <a:r>
              <a:rPr lang="zh-TW" dirty="0"/>
              <a:t>定期訓練：讓員工知道最新的詐騙手法，而不是五年前上一次課就結束。模擬演練：定期發送模擬釣魚郵件，讓員工在安全的環境中練習判斷。不責備回報：如果員工因為點了可疑連結或發現問題而回報，要給予正向的回應，而不是責備。清楚的應變流程：讓每個員工知道，如果懷疑受害，第一步要做什麼、打給誰。</a:t>
            </a:r>
          </a:p>
          <a:p>
            <a:endParaRPr dirty="0"/>
          </a:p>
          <a:p>
            <a:r>
              <a:rPr lang="zh-TW" dirty="0"/>
              <a:t>當員工敢問、敢查、敢回報，組織就比較不容易被詐騙突破防線。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dirty="0">
                <a:solidFill>
                  <a:srgbClr val="FFFFFF"/>
                </a:solidFill>
              </a:rPr>
              <a:t>練習與複習</a:t>
            </a:r>
            <a:endParaRPr lang="en-US" altLang="zh-TW" sz="1200" b="0" i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1A237E"/>
                </a:solidFill>
              </a:rPr>
              <a:t>1.  CEO </a:t>
            </a:r>
            <a:r>
              <a:rPr lang="zh-TW" altLang="en-US" sz="1200" b="0" i="0" dirty="0">
                <a:solidFill>
                  <a:srgbClr val="1A237E"/>
                </a:solidFill>
              </a:rPr>
              <a:t>詐騙中，「這件事很機密，不要告訴其他人」這句話的目的是什麼？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</a:t>
            </a:r>
            <a:r>
              <a:rPr lang="zh-TW" altLang="en-US" b="0" dirty="0"/>
              <a:t>　</a:t>
            </a:r>
            <a:r>
              <a:rPr lang="en-US" altLang="zh-TW" sz="1200" b="0" i="0" dirty="0">
                <a:solidFill>
                  <a:srgbClr val="1B5E20"/>
                </a:solidFill>
              </a:rPr>
              <a:t>B. </a:t>
            </a:r>
            <a:r>
              <a:rPr lang="zh-TW" altLang="en-US" sz="1200" b="0" i="0" dirty="0">
                <a:solidFill>
                  <a:srgbClr val="1B5E20"/>
                </a:solidFill>
              </a:rPr>
              <a:t>阻止你向同事確認，讓你在沒有人幫你查證的情況下執行動作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解析：「保密」「緊急」「不方便接電話」這三個語言同時出現，是 </a:t>
            </a:r>
            <a:r>
              <a:rPr lang="en-US" altLang="zh-TW" sz="1200" b="0" i="1" dirty="0">
                <a:solidFill>
                  <a:srgbClr val="4E342E"/>
                </a:solidFill>
              </a:rPr>
              <a:t>CEO </a:t>
            </a:r>
            <a:r>
              <a:rPr lang="zh-TW" altLang="en-US" sz="1200" b="0" i="1" dirty="0">
                <a:solidFill>
                  <a:srgbClr val="4E342E"/>
                </a:solidFill>
              </a:rPr>
              <a:t>詐騙最典型的操控組合，目的是讓你在無法查證的情況下行動。</a:t>
            </a:r>
          </a:p>
          <a:p>
            <a:endParaRPr lang="en-US" altLang="zh-TW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i="0" dirty="0">
                <a:solidFill>
                  <a:srgbClr val="1A237E"/>
                </a:solidFill>
              </a:rPr>
              <a:t>2.  </a:t>
            </a:r>
            <a:r>
              <a:rPr lang="zh-TW" altLang="en-US" sz="1200" b="0" i="0" dirty="0">
                <a:solidFill>
                  <a:srgbClr val="1A237E"/>
                </a:solidFill>
              </a:rPr>
              <a:t>企業防範廠商發票詐騙（帳號被改）最關鍵的制度是什麼？</a:t>
            </a:r>
          </a:p>
          <a:p>
            <a:r>
              <a:rPr lang="zh-TW" altLang="en-US" b="0" dirty="0"/>
              <a:t>答案：　</a:t>
            </a:r>
            <a:r>
              <a:rPr lang="en-US" altLang="zh-TW" sz="1200" b="0" i="0" dirty="0">
                <a:solidFill>
                  <a:srgbClr val="1B5E20"/>
                </a:solidFill>
              </a:rPr>
              <a:t>B. </a:t>
            </a:r>
            <a:r>
              <a:rPr lang="zh-TW" altLang="en-US" sz="1200" b="0" i="0" dirty="0">
                <a:solidFill>
                  <a:srgbClr val="1B5E20"/>
                </a:solidFill>
              </a:rPr>
              <a:t>任何付款帳戶變更，都用資料庫裡原本存的廠商電話確認，而非用信件裡新提供的電話</a:t>
            </a:r>
            <a:endParaRPr lang="en-US" altLang="zh-TW" sz="1200" b="0" i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解析：攻擊者入侵廠商信箱後，連電話號碼都可以偽造。只有用你自己資料庫裡存的聯絡方式，才能確認是真正的廠商在聯絡你。</a:t>
            </a:r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5E9CC1-C706-0F49-92D6-E571CC5EEA8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428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接下來進入第七段：真實案例分析。</a:t>
            </a:r>
          </a:p>
          <a:p>
            <a:endParaRPr dirty="0"/>
          </a:p>
          <a:p>
            <a:r>
              <a:rPr lang="zh-TW" dirty="0"/>
              <a:t>看真實案例的目的不是讓你覺得恐懼，而是讓你看到這些事件確實發生，而且受害者通常不是不謹慎，而是在某個情境下失去了判斷的機會。</a:t>
            </a:r>
          </a:p>
          <a:p>
            <a:endParaRPr dirty="0"/>
          </a:p>
          <a:p>
            <a:r>
              <a:rPr lang="zh-TW" dirty="0"/>
              <a:t>看完每個案例，我們會討論：哪個環節是可以打斷攻擊鏈的地方？如果是你，你會怎麼做？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dirty="0"/>
              <a:t>假冒檢察官或警察，是台灣最常見、損失也最慘重的詐騙類型之一。</a:t>
            </a:r>
          </a:p>
          <a:p>
            <a:endParaRPr dirty="0"/>
          </a:p>
          <a:p>
            <a:r>
              <a:rPr lang="zh-TW" dirty="0"/>
              <a:t>典型的劇本是：你接到一通電話，對方說是警察局或調查局，說你的身份被盜用涉及一起洗錢或詐騙案，你必須配合調查、把錢轉到「安全帳戶」保管，而且絕對不能告訴家人，否則會妨礙調查。</a:t>
            </a:r>
          </a:p>
          <a:p>
            <a:endParaRPr dirty="0"/>
          </a:p>
          <a:p>
            <a:r>
              <a:rPr lang="zh-TW" dirty="0"/>
              <a:t>破解這個詐騙的關鍵：真正的檢察官或警察，不會用電話要求你轉帳，也不會叫你把錢放到他們指定的帳戶。這在法律上根本不存在這樣的程序。</a:t>
            </a:r>
          </a:p>
          <a:p>
            <a:endParaRPr dirty="0"/>
          </a:p>
          <a:p>
            <a:r>
              <a:rPr lang="zh-TW" dirty="0"/>
              <a:t>只要有人打電話說是警察要你轉帳，直接掛斷，打 165 確認。不需要做任何其他判斷。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4973598" y="7905750"/>
            <a:ext cx="2628974" cy="213360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500" b="1" dirty="0">
                <a:solidFill>
                  <a:srgbClr val="00B4D8">
                    <a:alpha val="7000"/>
                  </a:srgb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06</a:t>
            </a:r>
            <a:endParaRPr lang="en-US" sz="16500" dirty="0"/>
          </a:p>
        </p:txBody>
      </p:sp>
      <p:sp>
        <p:nvSpPr>
          <p:cNvPr id="3" name="Text 1"/>
          <p:cNvSpPr/>
          <p:nvPr/>
        </p:nvSpPr>
        <p:spPr>
          <a:xfrm>
            <a:off x="1333500" y="3124038"/>
            <a:ext cx="1608963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PART SIX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1333500" y="3669560"/>
            <a:ext cx="9810749" cy="196583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6600" b="1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職場資安 企業環境的防護</a:t>
            </a:r>
            <a:endParaRPr lang="en-US" sz="6600" dirty="0"/>
          </a:p>
        </p:txBody>
      </p:sp>
      <p:sp>
        <p:nvSpPr>
          <p:cNvPr id="5" name="Text 3"/>
          <p:cNvSpPr/>
          <p:nvPr/>
        </p:nvSpPr>
        <p:spPr>
          <a:xfrm>
            <a:off x="1456163" y="4862091"/>
            <a:ext cx="8829674" cy="101333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假冒主管、BEC詐騙、遠端工作風險——職場中的詐騙手法與對策</a:t>
            </a:r>
            <a:endParaRPr lang="en-US" sz="2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1333500" y="7105866"/>
            <a:ext cx="762000" cy="57096"/>
          </a:xfrm>
          <a:prstGeom prst="roundRect">
            <a:avLst>
              <a:gd name="adj" fmla="val 50000"/>
            </a:avLst>
          </a:prstGeom>
          <a:solidFill>
            <a:srgbClr val="A78BFA"/>
          </a:solidFill>
        </p:spPr>
        <p:txBody>
          <a:bodyPr/>
          <a:lstStyle/>
          <a:p>
            <a:endParaRPr lang="zh-TW" altLang="en-US"/>
          </a:p>
        </p:txBody>
      </p:sp>
      <p:sp>
        <p:nvSpPr>
          <p:cNvPr id="7" name="Shape 5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CASE 2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台灣案例：LINE 群組投資詐騙</a:t>
            </a:r>
            <a:endParaRPr lang="en-US" sz="4800" dirty="0">
              <a:solidFill>
                <a:srgbClr val="0070C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1143000" y="2095500"/>
            <a:ext cx="7772345" cy="5836308"/>
          </a:xfrm>
          <a:prstGeom prst="roundRect">
            <a:avLst>
              <a:gd name="adj" fmla="val 2025"/>
            </a:avLst>
          </a:prstGeom>
          <a:solidFill>
            <a:schemeClr val="bg2"/>
          </a:solidFill>
          <a:ln w="8659">
            <a:solidFill>
              <a:srgbClr val="EF233C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5" name="Text 3"/>
          <p:cNvSpPr/>
          <p:nvPr/>
        </p:nvSpPr>
        <p:spPr>
          <a:xfrm>
            <a:off x="1532659" y="2485159"/>
            <a:ext cx="7202818" cy="45373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詐騙流程</a:t>
            </a:r>
            <a:endParaRPr lang="en-US" sz="4000" dirty="0"/>
          </a:p>
        </p:txBody>
      </p:sp>
      <p:sp>
        <p:nvSpPr>
          <p:cNvPr id="6" name="Shape 4"/>
          <p:cNvSpPr/>
          <p:nvPr/>
        </p:nvSpPr>
        <p:spPr>
          <a:xfrm>
            <a:off x="1532657" y="3805534"/>
            <a:ext cx="109159" cy="133945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1799331" y="3710284"/>
            <a:ext cx="4967211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透過交友軟體或 LINE 隨機加好友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1532657" y="4443601"/>
            <a:ext cx="109159" cy="133945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1799331" y="4348351"/>
            <a:ext cx="4722220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邀請加入「老師帶單」投資群組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1532657" y="5081668"/>
            <a:ext cx="109159" cy="133945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1799331" y="4986418"/>
            <a:ext cx="5059522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群組內「學員」分享虛假獲利截圖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1532657" y="5719734"/>
            <a:ext cx="109159" cy="133945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" name="Text 11"/>
          <p:cNvSpPr/>
          <p:nvPr/>
        </p:nvSpPr>
        <p:spPr>
          <a:xfrm>
            <a:off x="1799331" y="5624484"/>
            <a:ext cx="6124130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引導下載假冒平台 App，初期可小額提款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Shape 12"/>
          <p:cNvSpPr/>
          <p:nvPr/>
        </p:nvSpPr>
        <p:spPr>
          <a:xfrm>
            <a:off x="1532657" y="6357801"/>
            <a:ext cx="109159" cy="133945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1799331" y="6262551"/>
            <a:ext cx="5059522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要求大額投入後，平台消失或鎖帳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6" name="Shape 14"/>
          <p:cNvSpPr/>
          <p:nvPr/>
        </p:nvSpPr>
        <p:spPr>
          <a:xfrm>
            <a:off x="9372519" y="2095500"/>
            <a:ext cx="7772481" cy="5836308"/>
          </a:xfrm>
          <a:prstGeom prst="roundRect">
            <a:avLst>
              <a:gd name="adj" fmla="val 2025"/>
            </a:avLst>
          </a:prstGeom>
          <a:solidFill>
            <a:schemeClr val="bg2"/>
          </a:solidFill>
          <a:ln w="8659">
            <a:solidFill>
              <a:srgbClr val="06D6A0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" name="Text 15"/>
          <p:cNvSpPr/>
          <p:nvPr/>
        </p:nvSpPr>
        <p:spPr>
          <a:xfrm>
            <a:off x="9762177" y="2485159"/>
            <a:ext cx="7202958" cy="45373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預防要點</a:t>
            </a:r>
            <a:endParaRPr lang="en-US" sz="4000" dirty="0"/>
          </a:p>
        </p:txBody>
      </p:sp>
      <p:sp>
        <p:nvSpPr>
          <p:cNvPr id="18" name="Shape 16"/>
          <p:cNvSpPr/>
          <p:nvPr/>
        </p:nvSpPr>
        <p:spPr>
          <a:xfrm>
            <a:off x="9762175" y="3766840"/>
            <a:ext cx="120461" cy="133945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9" name="Text 17"/>
          <p:cNvSpPr/>
          <p:nvPr/>
        </p:nvSpPr>
        <p:spPr>
          <a:xfrm>
            <a:off x="10028850" y="3525954"/>
            <a:ext cx="5211149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合法投資平台均在官方應用商店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0" name="Shape 18"/>
          <p:cNvSpPr/>
          <p:nvPr/>
        </p:nvSpPr>
        <p:spPr>
          <a:xfrm>
            <a:off x="9762175" y="4404907"/>
            <a:ext cx="120461" cy="133945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1" name="Text 19"/>
          <p:cNvSpPr/>
          <p:nvPr/>
        </p:nvSpPr>
        <p:spPr>
          <a:xfrm>
            <a:off x="10028850" y="4164021"/>
            <a:ext cx="5211149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向金管會查詢平台是否合法登記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Shape 20"/>
          <p:cNvSpPr/>
          <p:nvPr/>
        </p:nvSpPr>
        <p:spPr>
          <a:xfrm>
            <a:off x="9762175" y="5042974"/>
            <a:ext cx="120461" cy="133945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3" name="Text 21"/>
          <p:cNvSpPr/>
          <p:nvPr/>
        </p:nvSpPr>
        <p:spPr>
          <a:xfrm>
            <a:off x="10028850" y="4802088"/>
            <a:ext cx="5211149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「保證獲利」是詐騙的最強訊號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4" name="Shape 22"/>
          <p:cNvSpPr/>
          <p:nvPr/>
        </p:nvSpPr>
        <p:spPr>
          <a:xfrm>
            <a:off x="9762175" y="5681040"/>
            <a:ext cx="120461" cy="133945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5" name="Text 23"/>
          <p:cNvSpPr/>
          <p:nvPr/>
        </p:nvSpPr>
        <p:spPr>
          <a:xfrm>
            <a:off x="10028849" y="5440154"/>
            <a:ext cx="4466699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不在陌生人邀請的平台投資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6" name="Shape 24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CASE 3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台灣案例：一頁式購物詐騙</a:t>
            </a:r>
            <a:endParaRPr lang="en-US" sz="4800" dirty="0">
              <a:solidFill>
                <a:srgbClr val="0070C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1143000" y="2095499"/>
            <a:ext cx="7848654" cy="5744495"/>
          </a:xfrm>
          <a:prstGeom prst="roundRect">
            <a:avLst>
              <a:gd name="adj" fmla="val 3466"/>
            </a:avLst>
          </a:prstGeom>
          <a:solidFill>
            <a:schemeClr val="bg2"/>
          </a:solidFill>
          <a:ln w="8659">
            <a:solidFill>
              <a:srgbClr val="EF233C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5" name="Text 3"/>
          <p:cNvSpPr/>
          <p:nvPr/>
        </p:nvSpPr>
        <p:spPr>
          <a:xfrm>
            <a:off x="1494505" y="2447005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詐騙特徵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1631639" y="3735775"/>
            <a:ext cx="106039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1898313" y="3557655"/>
            <a:ext cx="6300782" cy="45373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Facebook / Instagram 廣告推播超低價商品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1631639" y="4373842"/>
            <a:ext cx="106039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1898312" y="4195722"/>
            <a:ext cx="3931919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網站只有一頁，無公司資訊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1631639" y="5011908"/>
            <a:ext cx="106039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1898313" y="4833788"/>
            <a:ext cx="5570220" cy="45373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收到貨物的品質極差，或完全沒有收到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1631639" y="5649975"/>
            <a:ext cx="106039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" name="Text 11"/>
          <p:cNvSpPr/>
          <p:nvPr/>
        </p:nvSpPr>
        <p:spPr>
          <a:xfrm>
            <a:off x="1898313" y="5471855"/>
            <a:ext cx="3276599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客服電話不通或無回應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Shape 12"/>
          <p:cNvSpPr/>
          <p:nvPr/>
        </p:nvSpPr>
        <p:spPr>
          <a:xfrm>
            <a:off x="1631639" y="6288042"/>
            <a:ext cx="106039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1898313" y="6109922"/>
            <a:ext cx="4587239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退款困難，信用卡申訴成功率低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6" name="Shape 14"/>
          <p:cNvSpPr/>
          <p:nvPr/>
        </p:nvSpPr>
        <p:spPr>
          <a:xfrm>
            <a:off x="9296345" y="2095499"/>
            <a:ext cx="7848654" cy="5744495"/>
          </a:xfrm>
          <a:prstGeom prst="roundRect">
            <a:avLst>
              <a:gd name="adj" fmla="val 3466"/>
            </a:avLst>
          </a:prstGeom>
          <a:solidFill>
            <a:schemeClr val="bg2"/>
          </a:solidFill>
          <a:ln w="8659">
            <a:solidFill>
              <a:srgbClr val="06D6A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17" name="Text 15"/>
          <p:cNvSpPr/>
          <p:nvPr/>
        </p:nvSpPr>
        <p:spPr>
          <a:xfrm>
            <a:off x="9647851" y="2447005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安全購物原則</a:t>
            </a:r>
            <a:endParaRPr lang="en-US" sz="3600" dirty="0"/>
          </a:p>
        </p:txBody>
      </p:sp>
      <p:sp>
        <p:nvSpPr>
          <p:cNvPr id="18" name="Shape 16"/>
          <p:cNvSpPr/>
          <p:nvPr/>
        </p:nvSpPr>
        <p:spPr>
          <a:xfrm>
            <a:off x="9784986" y="3735775"/>
            <a:ext cx="109166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9" name="Text 17"/>
          <p:cNvSpPr/>
          <p:nvPr/>
        </p:nvSpPr>
        <p:spPr>
          <a:xfrm>
            <a:off x="10051658" y="3557655"/>
            <a:ext cx="7093340" cy="45373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優先選擇知名平台（蝦皮、momo、PChome）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0" name="Shape 18"/>
          <p:cNvSpPr/>
          <p:nvPr/>
        </p:nvSpPr>
        <p:spPr>
          <a:xfrm>
            <a:off x="9784986" y="4373842"/>
            <a:ext cx="109166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1" name="Text 19"/>
          <p:cNvSpPr/>
          <p:nvPr/>
        </p:nvSpPr>
        <p:spPr>
          <a:xfrm>
            <a:off x="10051658" y="4195722"/>
            <a:ext cx="5867833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搜尋網站名稱 + 「詐騙/評價」確認口碑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Shape 20"/>
          <p:cNvSpPr/>
          <p:nvPr/>
        </p:nvSpPr>
        <p:spPr>
          <a:xfrm>
            <a:off x="9784986" y="5011908"/>
            <a:ext cx="109166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3" name="Text 21"/>
          <p:cNvSpPr/>
          <p:nvPr/>
        </p:nvSpPr>
        <p:spPr>
          <a:xfrm>
            <a:off x="10051657" y="4833788"/>
            <a:ext cx="5059825" cy="45373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確認網站有合法的統一編號與地址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4" name="Shape 22"/>
          <p:cNvSpPr/>
          <p:nvPr/>
        </p:nvSpPr>
        <p:spPr>
          <a:xfrm>
            <a:off x="9784986" y="5649975"/>
            <a:ext cx="109166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5" name="Text 23"/>
          <p:cNvSpPr/>
          <p:nvPr/>
        </p:nvSpPr>
        <p:spPr>
          <a:xfrm>
            <a:off x="10051658" y="5471855"/>
            <a:ext cx="5397148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太便宜一定有原因——通常就是詐騙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6" name="Shape 24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CASE 4 — DEEPFAKE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香港深偽視訊詐騙：損失 2 億港元</a:t>
            </a:r>
            <a:endParaRPr lang="en-US" sz="4800" dirty="0">
              <a:solidFill>
                <a:srgbClr val="0070C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1143000" y="2690940"/>
            <a:ext cx="7772345" cy="5632653"/>
          </a:xfrm>
          <a:prstGeom prst="roundRect">
            <a:avLst>
              <a:gd name="adj" fmla="val 2025"/>
            </a:avLst>
          </a:prstGeom>
          <a:solidFill>
            <a:schemeClr val="bg2"/>
          </a:solidFill>
          <a:ln w="8659">
            <a:solidFill>
              <a:srgbClr val="EF233C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Text 3"/>
          <p:cNvSpPr/>
          <p:nvPr/>
        </p:nvSpPr>
        <p:spPr>
          <a:xfrm>
            <a:off x="1532659" y="3080599"/>
            <a:ext cx="7202818" cy="45373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事件經過（2024年）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1634007" y="4493197"/>
            <a:ext cx="101348" cy="133945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4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1900680" y="4397948"/>
            <a:ext cx="7202818" cy="124081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財務人員收到「公司英國高層」邀請，參加機密視訊會議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1634007" y="5559889"/>
            <a:ext cx="101348" cy="133945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4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1900680" y="5464640"/>
            <a:ext cx="7202818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會議中出現熟悉的高層主管臉孔與聲音（全部深偽）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1634007" y="6197956"/>
            <a:ext cx="101348" cy="133945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4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1900679" y="6102707"/>
            <a:ext cx="4697491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「高層」指示授權一連串資金轉移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1634007" y="6836022"/>
            <a:ext cx="101348" cy="133945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4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" name="Text 11"/>
          <p:cNvSpPr/>
          <p:nvPr/>
        </p:nvSpPr>
        <p:spPr>
          <a:xfrm>
            <a:off x="1900680" y="6740773"/>
            <a:ext cx="5661158" cy="63806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財務人員完成多筆轉帳，共損失 HK$2 億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Shape 12"/>
          <p:cNvSpPr/>
          <p:nvPr/>
        </p:nvSpPr>
        <p:spPr>
          <a:xfrm>
            <a:off x="9372519" y="2690940"/>
            <a:ext cx="7772481" cy="5632653"/>
          </a:xfrm>
          <a:prstGeom prst="roundRect">
            <a:avLst>
              <a:gd name="adj" fmla="val 2025"/>
            </a:avLst>
          </a:prstGeom>
          <a:solidFill>
            <a:schemeClr val="bg2"/>
          </a:solidFill>
        </p:spPr>
        <p:txBody>
          <a:bodyPr/>
          <a:lstStyle/>
          <a:p>
            <a:endParaRPr lang="zh-TW" altLang="en-US"/>
          </a:p>
        </p:txBody>
      </p:sp>
      <p:sp>
        <p:nvSpPr>
          <p:cNvPr id="15" name="Text 13"/>
          <p:cNvSpPr/>
          <p:nvPr/>
        </p:nvSpPr>
        <p:spPr>
          <a:xfrm>
            <a:off x="9753519" y="3071940"/>
            <a:ext cx="7220795" cy="45373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關鍵教訓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6" name="Shape 14"/>
          <p:cNvSpPr/>
          <p:nvPr/>
        </p:nvSpPr>
        <p:spPr>
          <a:xfrm>
            <a:off x="9854867" y="4484538"/>
            <a:ext cx="105630" cy="99993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4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7" name="Text 15"/>
          <p:cNvSpPr/>
          <p:nvPr/>
        </p:nvSpPr>
        <p:spPr>
          <a:xfrm>
            <a:off x="10121540" y="4389289"/>
            <a:ext cx="5875128" cy="47633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不能只因為「見到臉、聽到聲音」就相信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8" name="Shape 16"/>
          <p:cNvSpPr/>
          <p:nvPr/>
        </p:nvSpPr>
        <p:spPr>
          <a:xfrm>
            <a:off x="9854867" y="5122605"/>
            <a:ext cx="105630" cy="99993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4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9" name="Text 17"/>
          <p:cNvSpPr/>
          <p:nvPr/>
        </p:nvSpPr>
        <p:spPr>
          <a:xfrm>
            <a:off x="10121540" y="5027356"/>
            <a:ext cx="6201524" cy="47633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大額異常指令，必須透過其他管道二次確認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0" name="Shape 18"/>
          <p:cNvSpPr/>
          <p:nvPr/>
        </p:nvSpPr>
        <p:spPr>
          <a:xfrm>
            <a:off x="9854867" y="5760672"/>
            <a:ext cx="105630" cy="99993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4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1" name="Text 19"/>
          <p:cNvSpPr/>
          <p:nvPr/>
        </p:nvSpPr>
        <p:spPr>
          <a:xfrm>
            <a:off x="10121540" y="5665423"/>
            <a:ext cx="5222336" cy="47633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建立不能被視訊繞過的財務審核流程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Shape 20"/>
          <p:cNvSpPr/>
          <p:nvPr/>
        </p:nvSpPr>
        <p:spPr>
          <a:xfrm>
            <a:off x="9854867" y="6398739"/>
            <a:ext cx="105630" cy="99993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4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3" name="Text 21"/>
          <p:cNvSpPr/>
          <p:nvPr/>
        </p:nvSpPr>
        <p:spPr>
          <a:xfrm>
            <a:off x="10121540" y="6303490"/>
            <a:ext cx="5875128" cy="47633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訓練員工對「機密且緊急」保持最高警覺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4" name="Shape 22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165 DATA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台灣 165 反詐騙專線統計</a:t>
            </a:r>
            <a:endParaRPr lang="en-US" sz="4800" dirty="0">
              <a:solidFill>
                <a:srgbClr val="0070C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1243362" y="2714164"/>
            <a:ext cx="5156218" cy="3285002"/>
          </a:xfrm>
          <a:prstGeom prst="roundRect">
            <a:avLst>
              <a:gd name="adj" fmla="val 7644"/>
            </a:avLst>
          </a:prstGeom>
          <a:solidFill>
            <a:schemeClr val="bg2"/>
          </a:solidFill>
          <a:ln w="8659">
            <a:solidFill>
              <a:srgbClr val="EF233C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Text 3"/>
          <p:cNvSpPr/>
          <p:nvPr/>
        </p:nvSpPr>
        <p:spPr>
          <a:xfrm>
            <a:off x="1528068" y="3231242"/>
            <a:ext cx="4586804" cy="80010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60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第1名</a:t>
            </a:r>
            <a:endParaRPr lang="en-US" sz="6000" dirty="0"/>
          </a:p>
        </p:txBody>
      </p:sp>
      <p:sp>
        <p:nvSpPr>
          <p:cNvPr id="6" name="Text 4"/>
          <p:cNvSpPr/>
          <p:nvPr/>
        </p:nvSpPr>
        <p:spPr>
          <a:xfrm>
            <a:off x="1528068" y="4126511"/>
            <a:ext cx="4586804" cy="384734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投資詐騙</a:t>
            </a:r>
            <a:endParaRPr lang="en-US" sz="2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1528068" y="4748438"/>
            <a:ext cx="4586804" cy="37580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buNone/>
            </a:pPr>
            <a:r>
              <a:rPr lang="en-US" sz="2400" dirty="0" err="1">
                <a:solidFill>
                  <a:srgbClr val="484F5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佔財損金額最大宗</a:t>
            </a:r>
            <a:r>
              <a:rPr lang="en-US" sz="2400" dirty="0">
                <a:solidFill>
                  <a:srgbClr val="484F5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，</a:t>
            </a:r>
          </a:p>
          <a:p>
            <a:pPr marL="0" indent="0" algn="ctr">
              <a:buNone/>
            </a:pPr>
            <a:r>
              <a:rPr lang="en-US" sz="2400" dirty="0" err="1">
                <a:solidFill>
                  <a:srgbClr val="484F5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殺豬盤為主要手法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6666253" y="2714164"/>
            <a:ext cx="5156218" cy="3285002"/>
          </a:xfrm>
          <a:prstGeom prst="roundRect">
            <a:avLst>
              <a:gd name="adj" fmla="val 7644"/>
            </a:avLst>
          </a:prstGeom>
          <a:solidFill>
            <a:schemeClr val="bg2"/>
          </a:solidFill>
          <a:ln w="8659">
            <a:solidFill>
              <a:srgbClr val="FFD166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9" name="Text 7"/>
          <p:cNvSpPr/>
          <p:nvPr/>
        </p:nvSpPr>
        <p:spPr>
          <a:xfrm>
            <a:off x="6950959" y="3231242"/>
            <a:ext cx="4586804" cy="80010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6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第2名</a:t>
            </a:r>
            <a:endParaRPr lang="en-US" sz="6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6950959" y="4126511"/>
            <a:ext cx="4586804" cy="384734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假冒公務機關</a:t>
            </a:r>
            <a:endParaRPr lang="en-US" sz="2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6950959" y="4748438"/>
            <a:ext cx="4586804" cy="37580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buNone/>
            </a:pPr>
            <a:r>
              <a:rPr lang="en-US" sz="2400" dirty="0" err="1">
                <a:solidFill>
                  <a:srgbClr val="484F5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假檢察官、假警察</a:t>
            </a:r>
            <a:endParaRPr lang="en-US" sz="2400" dirty="0">
              <a:solidFill>
                <a:srgbClr val="484F58"/>
              </a:solidFill>
              <a:latin typeface="Noto Sans TC" panose="020B0200000000000000" pitchFamily="34" charset="-120"/>
              <a:ea typeface="Noto Sans TC" panose="020B0200000000000000" pitchFamily="34" charset="-122"/>
              <a:cs typeface="Noto Sans TC" panose="020B0200000000000000" pitchFamily="34" charset="-120"/>
            </a:endParaRPr>
          </a:p>
          <a:p>
            <a:pPr marL="0" indent="0" algn="ctr">
              <a:buNone/>
            </a:pPr>
            <a:r>
              <a:rPr lang="en-US" sz="2400" dirty="0" err="1">
                <a:solidFill>
                  <a:srgbClr val="484F5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佔通報件數前列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12089143" y="2714164"/>
            <a:ext cx="5156218" cy="3285002"/>
          </a:xfrm>
          <a:prstGeom prst="roundRect">
            <a:avLst>
              <a:gd name="adj" fmla="val 7644"/>
            </a:avLst>
          </a:prstGeom>
          <a:solidFill>
            <a:schemeClr val="bg2"/>
          </a:solidFill>
          <a:ln w="8659">
            <a:solidFill>
              <a:srgbClr val="00B4D8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3" name="Text 11"/>
          <p:cNvSpPr/>
          <p:nvPr/>
        </p:nvSpPr>
        <p:spPr>
          <a:xfrm>
            <a:off x="12373849" y="3231242"/>
            <a:ext cx="4586804" cy="80010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60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第3名</a:t>
            </a:r>
            <a:endParaRPr lang="en-US" sz="6000" dirty="0"/>
          </a:p>
        </p:txBody>
      </p:sp>
      <p:sp>
        <p:nvSpPr>
          <p:cNvPr id="14" name="Text 12"/>
          <p:cNvSpPr/>
          <p:nvPr/>
        </p:nvSpPr>
        <p:spPr>
          <a:xfrm>
            <a:off x="12373849" y="4126511"/>
            <a:ext cx="4586804" cy="384734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網路購物詐騙</a:t>
            </a:r>
            <a:endParaRPr lang="en-US" sz="2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12373849" y="4748438"/>
            <a:ext cx="4586804" cy="124551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400" dirty="0" err="1">
                <a:solidFill>
                  <a:srgbClr val="484F5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一頁式購物</a:t>
            </a:r>
            <a:r>
              <a:rPr lang="en-US" sz="2400" dirty="0">
                <a:solidFill>
                  <a:srgbClr val="484F5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、</a:t>
            </a:r>
          </a:p>
          <a:p>
            <a:pPr marL="0" indent="0" algn="ctr">
              <a:buNone/>
            </a:pPr>
            <a:r>
              <a:rPr lang="en-US" sz="2400" dirty="0" err="1">
                <a:solidFill>
                  <a:srgbClr val="484F5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假賣家為主要型態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1143000" y="6330758"/>
            <a:ext cx="16002000" cy="870509"/>
          </a:xfrm>
          <a:prstGeom prst="roundRect">
            <a:avLst>
              <a:gd name="adj" fmla="val 13130"/>
            </a:avLst>
          </a:prstGeom>
          <a:solidFill>
            <a:srgbClr val="00B4D8">
              <a:alpha val="8000"/>
            </a:srgbClr>
          </a:solidFill>
          <a:ln w="8659">
            <a:solidFill>
              <a:srgbClr val="00B4D8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>
              <a:solidFill>
                <a:srgbClr val="0070C0"/>
              </a:solidFill>
            </a:endParaRPr>
          </a:p>
        </p:txBody>
      </p:sp>
      <p:sp>
        <p:nvSpPr>
          <p:cNvPr id="17" name="Text 15"/>
          <p:cNvSpPr/>
          <p:nvPr/>
        </p:nvSpPr>
        <p:spPr>
          <a:xfrm>
            <a:off x="1590274" y="6364237"/>
            <a:ext cx="15855142" cy="87050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記住 165</a:t>
            </a:r>
            <a:r>
              <a:rPr lang="en-US" sz="2400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：遇到可疑詐騙或已受害，立即撥打 </a:t>
            </a:r>
            <a:r>
              <a:rPr lang="en-US" sz="24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165 防詐騙專線</a:t>
            </a:r>
            <a:r>
              <a:rPr lang="en-US" sz="2400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（24 小時免費），或前往警察局報案。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8" name="Shape 16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0"/>
          <p:cNvSpPr txBox="1"/>
          <p:nvPr/>
        </p:nvSpPr>
        <p:spPr>
          <a:xfrm>
            <a:off x="0" y="0"/>
            <a:ext cx="18288000" cy="461665"/>
          </a:xfrm>
          <a:prstGeom prst="rect">
            <a:avLst/>
          </a:prstGeom>
          <a:solidFill>
            <a:srgbClr val="1A1A2E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FFFFFF"/>
                </a:solidFill>
              </a:rPr>
              <a:t>   </a:t>
            </a:r>
            <a:r>
              <a:rPr lang="en-US" altLang="zh-TW" sz="2400" b="1" i="0" dirty="0">
                <a:solidFill>
                  <a:srgbClr val="FFFFFF"/>
                </a:solidFill>
              </a:rPr>
              <a:t>2</a:t>
            </a:r>
            <a:r>
              <a:rPr sz="2400" b="1" i="0" dirty="0">
                <a:solidFill>
                  <a:srgbClr val="FFFFFF"/>
                </a:solidFill>
              </a:rPr>
              <a:t> </a:t>
            </a:r>
            <a:r>
              <a:rPr sz="2400" b="1" i="0" dirty="0" err="1">
                <a:solidFill>
                  <a:srgbClr val="FFFFFF"/>
                </a:solidFill>
              </a:rPr>
              <a:t>練習與複習</a:t>
            </a:r>
            <a:endParaRPr sz="2400" b="1" i="0" dirty="0">
              <a:solidFill>
                <a:srgbClr val="FFFF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0000" y="662825"/>
            <a:ext cx="1732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 dirty="0">
                <a:solidFill>
                  <a:srgbClr val="1A237E"/>
                </a:solidFill>
              </a:rPr>
              <a:t>Q1.  </a:t>
            </a:r>
            <a:r>
              <a:rPr sz="2800" b="1" i="0" dirty="0" err="1">
                <a:solidFill>
                  <a:srgbClr val="1A237E"/>
                </a:solidFill>
              </a:rPr>
              <a:t>假冒警察或檢察官的電話詐騙中，最關鍵的識破方式是什麼</a:t>
            </a:r>
            <a:r>
              <a:rPr sz="2800" b="1" i="0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0000" y="1140023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A. 請對方提供警察局地址，然後自己去核對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0000" y="1820450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B. 錄下對話，然後報警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0000" y="2638075"/>
            <a:ext cx="17188000" cy="461665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1B5E20"/>
                </a:solidFill>
              </a:rPr>
              <a:t>✓  C. </a:t>
            </a:r>
            <a:r>
              <a:rPr sz="2400" b="1" i="0" dirty="0" err="1">
                <a:solidFill>
                  <a:srgbClr val="1B5E20"/>
                </a:solidFill>
              </a:rPr>
              <a:t>真正的警察或檢察官不會透過電話要求你轉帳或把錢放到安全帳戶，直接掛斷打</a:t>
            </a:r>
            <a:r>
              <a:rPr sz="2400" b="1" i="0" dirty="0">
                <a:solidFill>
                  <a:srgbClr val="1B5E20"/>
                </a:solidFill>
              </a:rPr>
              <a:t> 165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0000" y="3455700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D. 要求對方寄送官方公文到你家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0000" y="4273325"/>
            <a:ext cx="17188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2400" b="0" i="1" dirty="0" err="1">
                <a:solidFill>
                  <a:srgbClr val="4E342E"/>
                </a:solidFill>
              </a:rPr>
              <a:t>解析：這個程序在法律上根本不存在。只要電話裡有人要你轉帳，不管說自己是誰，都是詐騙。直接掛斷，不需要解釋</a:t>
            </a:r>
            <a:r>
              <a:rPr sz="2400"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0000" y="5105685"/>
            <a:ext cx="1732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 dirty="0">
                <a:solidFill>
                  <a:srgbClr val="1A237E"/>
                </a:solidFill>
              </a:rPr>
              <a:t>Q2.  </a:t>
            </a:r>
            <a:r>
              <a:rPr sz="2800" b="1" i="0" dirty="0" err="1">
                <a:solidFill>
                  <a:srgbClr val="1A237E"/>
                </a:solidFill>
              </a:rPr>
              <a:t>香港深偽視訊詐騙案例中，受害者唯一能阻止損失的時機點是什麼</a:t>
            </a:r>
            <a:r>
              <a:rPr sz="2800" b="1" i="0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0000" y="5628905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 dirty="0">
                <a:solidFill>
                  <a:srgbClr val="333333"/>
                </a:solidFill>
              </a:rPr>
              <a:t>    A. </a:t>
            </a:r>
            <a:r>
              <a:rPr sz="2400" b="0" i="0" dirty="0" err="1">
                <a:solidFill>
                  <a:srgbClr val="333333"/>
                </a:solidFill>
              </a:rPr>
              <a:t>在安裝視訊軟體前先確認來源</a:t>
            </a:r>
            <a:endParaRPr sz="2400" b="0" i="0" dirty="0">
              <a:solidFill>
                <a:srgbClr val="33333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0000" y="6304525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B. 在視訊中仔細觀察臉部是否有異常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0000" y="7163365"/>
            <a:ext cx="17188000" cy="461665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1B5E20"/>
                </a:solidFill>
              </a:rPr>
              <a:t>✓  C. </a:t>
            </a:r>
            <a:r>
              <a:rPr sz="2400" b="1" i="0" dirty="0" err="1">
                <a:solidFill>
                  <a:srgbClr val="1B5E20"/>
                </a:solidFill>
              </a:rPr>
              <a:t>在收到匯款指示後，堅持透過另一個獨立管道（電話或內部系統）確認後再執行</a:t>
            </a:r>
            <a:endParaRPr sz="2400" b="1" i="0" dirty="0">
              <a:solidFill>
                <a:srgbClr val="1B5E2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0000" y="8022205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D. 拒絕參加所有外部邀請的視訊會議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0000" y="8881045"/>
            <a:ext cx="17188000" cy="830997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2400" b="0" i="1" dirty="0" err="1">
                <a:solidFill>
                  <a:srgbClr val="4E342E"/>
                </a:solidFill>
              </a:rPr>
              <a:t>解析：視訊影像已不再可信，但財務審核流程是可以依賴的</a:t>
            </a:r>
            <a:r>
              <a:rPr sz="2400" b="0" i="1" dirty="0">
                <a:solidFill>
                  <a:srgbClr val="4E342E"/>
                </a:solidFill>
              </a:rPr>
              <a:t>。「</a:t>
            </a:r>
            <a:r>
              <a:rPr sz="2400" b="0" i="1" dirty="0" err="1">
                <a:solidFill>
                  <a:srgbClr val="4E342E"/>
                </a:solidFill>
              </a:rPr>
              <a:t>大額匯款永遠需要第二個管道確認」這個制度，可以擋掉所有深偽詐騙</a:t>
            </a:r>
            <a:r>
              <a:rPr sz="2400"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10037000"/>
            <a:ext cx="18288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AI 釣魚詐騙防護教材　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4973598" y="7905750"/>
            <a:ext cx="2628974" cy="213360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500" b="1" dirty="0">
                <a:solidFill>
                  <a:srgbClr val="00B4D8">
                    <a:alpha val="7000"/>
                  </a:srgb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08</a:t>
            </a:r>
            <a:endParaRPr lang="en-US" sz="16500" dirty="0"/>
          </a:p>
        </p:txBody>
      </p:sp>
      <p:sp>
        <p:nvSpPr>
          <p:cNvPr id="3" name="Text 1"/>
          <p:cNvSpPr/>
          <p:nvPr/>
        </p:nvSpPr>
        <p:spPr>
          <a:xfrm>
            <a:off x="1333500" y="3367845"/>
            <a:ext cx="1608963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CONCLUSION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1333500" y="3913368"/>
            <a:ext cx="9810749" cy="196583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66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總結與 行動計畫</a:t>
            </a:r>
            <a:endParaRPr lang="en-US" sz="6600" dirty="0">
              <a:solidFill>
                <a:srgbClr val="0070C0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1244290" y="5143500"/>
            <a:ext cx="10294620" cy="88755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帶著今天的知識，從此刻開始保護自己和身邊的人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1333500" y="6862058"/>
            <a:ext cx="762000" cy="57096"/>
          </a:xfrm>
          <a:prstGeom prst="roundRect">
            <a:avLst>
              <a:gd name="adj" fmla="val 50000"/>
            </a:avLst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  <p:sp>
        <p:nvSpPr>
          <p:cNvPr id="7" name="Shape 5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KEY TAKEAWAYS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今天最重要的 6 個觀念</a:t>
            </a:r>
            <a:endParaRPr lang="en-US" sz="4800" dirty="0">
              <a:solidFill>
                <a:srgbClr val="0070C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2337287" y="3478160"/>
            <a:ext cx="121145" cy="144620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5" name="Text 3"/>
          <p:cNvSpPr/>
          <p:nvPr/>
        </p:nvSpPr>
        <p:spPr>
          <a:xfrm>
            <a:off x="2603960" y="3276384"/>
            <a:ext cx="3817647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AI 讓詐騙「不像詐騙」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664934" y="3276383"/>
            <a:ext cx="9601714" cy="73331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——你的直覺和感官已不足以判斷真假，需要系統性查證習慣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Shape 5"/>
          <p:cNvSpPr/>
          <p:nvPr/>
        </p:nvSpPr>
        <p:spPr>
          <a:xfrm>
            <a:off x="2337287" y="4116227"/>
            <a:ext cx="121145" cy="144620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8" name="Text 6"/>
          <p:cNvSpPr/>
          <p:nvPr/>
        </p:nvSpPr>
        <p:spPr>
          <a:xfrm>
            <a:off x="2603961" y="3914451"/>
            <a:ext cx="2656966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詐騙有 6 個步驟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5763577" y="3914451"/>
            <a:ext cx="9246097" cy="73331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——從鎖定你到擴大傷害，了解攻擊鏈才能在正確時機阻斷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2337287" y="4754293"/>
            <a:ext cx="121145" cy="14462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11" name="Text 9"/>
          <p:cNvSpPr/>
          <p:nvPr/>
        </p:nvSpPr>
        <p:spPr>
          <a:xfrm>
            <a:off x="2603960" y="4552517"/>
            <a:ext cx="3004397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情緒是詐騙的武器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6036744" y="4552516"/>
            <a:ext cx="8534858" cy="73331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——感到急迫或恐慌時，那就是你最需要停下來的時候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" name="Shape 11"/>
          <p:cNvSpPr/>
          <p:nvPr/>
        </p:nvSpPr>
        <p:spPr>
          <a:xfrm>
            <a:off x="2337287" y="5392360"/>
            <a:ext cx="121145" cy="14462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14" name="Text 12"/>
          <p:cNvSpPr/>
          <p:nvPr/>
        </p:nvSpPr>
        <p:spPr>
          <a:xfrm>
            <a:off x="2603961" y="5190584"/>
            <a:ext cx="4492058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聲音、影像、文字都可偽造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7179743" y="5190584"/>
            <a:ext cx="7823619" cy="73331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——用其他管道二次確認，永遠比直接相信更安全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6" name="Shape 14"/>
          <p:cNvSpPr/>
          <p:nvPr/>
        </p:nvSpPr>
        <p:spPr>
          <a:xfrm>
            <a:off x="2337287" y="6030427"/>
            <a:ext cx="121145" cy="14462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17" name="Text 15"/>
          <p:cNvSpPr/>
          <p:nvPr/>
        </p:nvSpPr>
        <p:spPr>
          <a:xfrm>
            <a:off x="2603961" y="5828651"/>
            <a:ext cx="2640962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四不一要是護盾</a:t>
            </a:r>
            <a:endParaRPr lang="en-US" sz="2800" dirty="0"/>
          </a:p>
        </p:txBody>
      </p:sp>
      <p:sp>
        <p:nvSpPr>
          <p:cNvPr id="18" name="Text 16"/>
          <p:cNvSpPr/>
          <p:nvPr/>
        </p:nvSpPr>
        <p:spPr>
          <a:xfrm>
            <a:off x="5750994" y="5828650"/>
            <a:ext cx="7468002" cy="733317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——不亂點、不急點、不亂登、不亂傳、要查證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9" name="Shape 17"/>
          <p:cNvSpPr/>
          <p:nvPr/>
        </p:nvSpPr>
        <p:spPr>
          <a:xfrm>
            <a:off x="2337287" y="6668494"/>
            <a:ext cx="121145" cy="144620"/>
          </a:xfrm>
          <a:prstGeom prst="ellipse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20" name="Text 18"/>
          <p:cNvSpPr/>
          <p:nvPr/>
        </p:nvSpPr>
        <p:spPr>
          <a:xfrm>
            <a:off x="2603960" y="6466718"/>
            <a:ext cx="2277527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警覺才是關鍵</a:t>
            </a:r>
            <a:endParaRPr lang="en-US" sz="2800" dirty="0"/>
          </a:p>
        </p:txBody>
      </p:sp>
      <p:sp>
        <p:nvSpPr>
          <p:cNvPr id="21" name="Text 19"/>
          <p:cNvSpPr/>
          <p:nvPr/>
        </p:nvSpPr>
        <p:spPr>
          <a:xfrm>
            <a:off x="5465244" y="6466717"/>
            <a:ext cx="7468002" cy="733317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——詐騙不是騙笨的人，是騙當下沒有防備的人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Shape 20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ACTION LIST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今天就能做的 5 件事</a:t>
            </a:r>
            <a:endParaRPr lang="en-US" sz="4800" dirty="0">
              <a:solidFill>
                <a:srgbClr val="0070C0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1641819" y="3297055"/>
            <a:ext cx="10049093" cy="571364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檢查 Email、社群、銀行帳號是否已開啟 2FA</a:t>
            </a: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9811617" y="3330995"/>
            <a:ext cx="7813443" cy="571364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——花 10 分鐘，大幅提升帳號安全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1641819" y="3868420"/>
            <a:ext cx="6026706" cy="571364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檢視你的社群媒體隱私設定</a:t>
            </a: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7675528" y="3902360"/>
            <a:ext cx="12053156" cy="571364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——確認哪些資訊是公開的，減少攻擊者可蒐集的資料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1641819" y="4439784"/>
            <a:ext cx="6026706" cy="571364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和家人分享「停查問」原則</a:t>
            </a: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7675529" y="4473724"/>
            <a:ext cx="11550992" cy="571364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——尤其是父母長輩，他們更需要知道這些防護知識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8" name="Text 16"/>
          <p:cNvSpPr/>
          <p:nvPr/>
        </p:nvSpPr>
        <p:spPr>
          <a:xfrm>
            <a:off x="1641819" y="5011149"/>
            <a:ext cx="7143640" cy="571364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儲存 165 防詐專線在手機通訊錄</a:t>
            </a: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9" name="Text 17"/>
          <p:cNvSpPr/>
          <p:nvPr/>
        </p:nvSpPr>
        <p:spPr>
          <a:xfrm>
            <a:off x="8268676" y="5045089"/>
            <a:ext cx="8537770" cy="571364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——遇到可疑狀況時，立即知道打哪裡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Text 20"/>
          <p:cNvSpPr/>
          <p:nvPr/>
        </p:nvSpPr>
        <p:spPr>
          <a:xfrm>
            <a:off x="1641820" y="5582514"/>
            <a:ext cx="8559934" cy="571364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下次收到「急迫訊息」時，先停 5 分鐘</a:t>
            </a: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3" name="Text 21"/>
          <p:cNvSpPr/>
          <p:nvPr/>
        </p:nvSpPr>
        <p:spPr>
          <a:xfrm>
            <a:off x="9020798" y="5616454"/>
            <a:ext cx="7533189" cy="571364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algn="l"/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——把「停下來」變成你的新本能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4" name="Shape 22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QUICK REFERENCE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快速查核清單（隨時可用）</a:t>
            </a:r>
            <a:endParaRPr lang="en-US" sz="4800" dirty="0">
              <a:solidFill>
                <a:srgbClr val="0070C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1143000" y="2095500"/>
            <a:ext cx="5156218" cy="7524750"/>
          </a:xfrm>
          <a:prstGeom prst="roundRect">
            <a:avLst>
              <a:gd name="adj" fmla="val 2956"/>
            </a:avLst>
          </a:prstGeom>
          <a:solidFill>
            <a:schemeClr val="bg2"/>
          </a:solidFill>
        </p:spPr>
        <p:txBody>
          <a:bodyPr/>
          <a:lstStyle/>
          <a:p>
            <a:endParaRPr lang="zh-TW" altLang="en-US"/>
          </a:p>
        </p:txBody>
      </p:sp>
      <p:sp>
        <p:nvSpPr>
          <p:cNvPr id="5" name="Shape 3"/>
          <p:cNvSpPr/>
          <p:nvPr/>
        </p:nvSpPr>
        <p:spPr>
          <a:xfrm>
            <a:off x="1485846" y="2994151"/>
            <a:ext cx="4470526" cy="17318"/>
          </a:xfrm>
          <a:prstGeom prst="rect">
            <a:avLst/>
          </a:prstGeom>
          <a:solidFill>
            <a:srgbClr val="00B4D8">
              <a:alpha val="30000"/>
            </a:srgbClr>
          </a:solidFill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zh-TW" altLang="en-US" sz="28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1485846" y="2438346"/>
            <a:ext cx="4604642" cy="47960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收到可疑訊息時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1312491" y="3182892"/>
            <a:ext cx="4720081" cy="2269981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停下來，先不要點任何連結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確認寄件人真實 Email 地址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核對網址是否為官方網域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搜尋官方網站自己找入口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打電話給官方客服確認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Shape 7"/>
          <p:cNvSpPr/>
          <p:nvPr/>
        </p:nvSpPr>
        <p:spPr>
          <a:xfrm>
            <a:off x="6565891" y="2095500"/>
            <a:ext cx="5156218" cy="7524750"/>
          </a:xfrm>
          <a:prstGeom prst="roundRect">
            <a:avLst>
              <a:gd name="adj" fmla="val 2956"/>
            </a:avLst>
          </a:prstGeom>
          <a:solidFill>
            <a:schemeClr val="bg2"/>
          </a:solidFill>
        </p:spPr>
        <p:txBody>
          <a:bodyPr/>
          <a:lstStyle/>
          <a:p>
            <a:endParaRPr lang="zh-TW" altLang="en-US"/>
          </a:p>
        </p:txBody>
      </p:sp>
      <p:sp>
        <p:nvSpPr>
          <p:cNvPr id="10" name="Shape 8"/>
          <p:cNvSpPr/>
          <p:nvPr/>
        </p:nvSpPr>
        <p:spPr>
          <a:xfrm>
            <a:off x="6908736" y="2994151"/>
            <a:ext cx="4470526" cy="17318"/>
          </a:xfrm>
          <a:prstGeom prst="rect">
            <a:avLst/>
          </a:prstGeom>
          <a:solidFill>
            <a:srgbClr val="00B4D8">
              <a:alpha val="30000"/>
            </a:srgbClr>
          </a:solidFill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zh-TW" altLang="en-US" sz="28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6908736" y="2438346"/>
            <a:ext cx="4604642" cy="47960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遇到金錢要求時</a:t>
            </a:r>
            <a:endParaRPr lang="en-US" sz="3200" dirty="0"/>
          </a:p>
        </p:txBody>
      </p:sp>
      <p:sp>
        <p:nvSpPr>
          <p:cNvPr id="13" name="Text 11"/>
          <p:cNvSpPr/>
          <p:nvPr/>
        </p:nvSpPr>
        <p:spPr>
          <a:xfrm>
            <a:off x="6735381" y="3182892"/>
            <a:ext cx="4720081" cy="2269981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感到急迫 = 先停 5 分鐘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打主管/對方「已知」電話確認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不以文字訊息確認大額付款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要求書面授權或多人確認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有疑慮，打 165 諮詢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Shape 12"/>
          <p:cNvSpPr/>
          <p:nvPr/>
        </p:nvSpPr>
        <p:spPr>
          <a:xfrm>
            <a:off x="11988781" y="2095500"/>
            <a:ext cx="5156218" cy="7524750"/>
          </a:xfrm>
          <a:prstGeom prst="roundRect">
            <a:avLst>
              <a:gd name="adj" fmla="val 2956"/>
            </a:avLst>
          </a:prstGeom>
          <a:solidFill>
            <a:schemeClr val="bg2"/>
          </a:solidFill>
        </p:spPr>
        <p:txBody>
          <a:bodyPr/>
          <a:lstStyle/>
          <a:p>
            <a:endParaRPr lang="zh-TW" altLang="en-US"/>
          </a:p>
        </p:txBody>
      </p:sp>
      <p:sp>
        <p:nvSpPr>
          <p:cNvPr id="15" name="Shape 13"/>
          <p:cNvSpPr/>
          <p:nvPr/>
        </p:nvSpPr>
        <p:spPr>
          <a:xfrm>
            <a:off x="12331628" y="2994151"/>
            <a:ext cx="4470526" cy="17318"/>
          </a:xfrm>
          <a:prstGeom prst="rect">
            <a:avLst/>
          </a:prstGeom>
          <a:solidFill>
            <a:srgbClr val="00B4D8">
              <a:alpha val="30000"/>
            </a:srgbClr>
          </a:solidFill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zh-TW" altLang="en-US" sz="28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12331628" y="2438346"/>
            <a:ext cx="4604642" cy="47960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帳號遭盜時</a:t>
            </a:r>
            <a:endParaRPr lang="en-US" sz="3200" dirty="0"/>
          </a:p>
        </p:txBody>
      </p:sp>
      <p:sp>
        <p:nvSpPr>
          <p:cNvPr id="18" name="Text 16"/>
          <p:cNvSpPr/>
          <p:nvPr/>
        </p:nvSpPr>
        <p:spPr>
          <a:xfrm>
            <a:off x="12158273" y="3182892"/>
            <a:ext cx="4720081" cy="2269981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立即更改該帳號密碼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更改所有相同密碼的帳號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開啟 2FA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通知親友勿被以你名義詐騙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打 165 報案，聯絡銀行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9" name="Shape 17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RESOURCES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防詐資源彙整</a:t>
            </a:r>
            <a:endParaRPr lang="en-US" sz="4800" dirty="0">
              <a:solidFill>
                <a:srgbClr val="0070C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2938346" y="3124957"/>
            <a:ext cx="710172" cy="419019"/>
          </a:xfrm>
          <a:prstGeom prst="roundRect">
            <a:avLst>
              <a:gd name="adj" fmla="val 27278"/>
            </a:avLst>
          </a:prstGeom>
          <a:solidFill>
            <a:srgbClr val="00B4D8">
              <a:alpha val="15000"/>
            </a:srgbClr>
          </a:solidFill>
          <a:ln w="8659">
            <a:solidFill>
              <a:srgbClr val="00B4D8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5" name="Text 3"/>
          <p:cNvSpPr/>
          <p:nvPr/>
        </p:nvSpPr>
        <p:spPr>
          <a:xfrm>
            <a:off x="2908905" y="3133616"/>
            <a:ext cx="809967" cy="439801"/>
          </a:xfrm>
          <a:prstGeom prst="rect">
            <a:avLst/>
          </a:prstGeom>
          <a:noFill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📞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915854" y="3054900"/>
            <a:ext cx="11826321" cy="81741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165 防詐騙專線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24 小時免費諮詢與報案，遇到可疑詐騙立即撥打</a:t>
            </a: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Shape 5"/>
          <p:cNvSpPr/>
          <p:nvPr/>
        </p:nvSpPr>
        <p:spPr>
          <a:xfrm>
            <a:off x="2938346" y="4075698"/>
            <a:ext cx="710172" cy="419019"/>
          </a:xfrm>
          <a:prstGeom prst="roundRect">
            <a:avLst>
              <a:gd name="adj" fmla="val 27278"/>
            </a:avLst>
          </a:prstGeom>
          <a:solidFill>
            <a:srgbClr val="00B4D8">
              <a:alpha val="15000"/>
            </a:srgbClr>
          </a:solidFill>
          <a:ln w="8659">
            <a:solidFill>
              <a:srgbClr val="00B4D8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8" name="Text 6"/>
          <p:cNvSpPr/>
          <p:nvPr/>
        </p:nvSpPr>
        <p:spPr>
          <a:xfrm>
            <a:off x="2908905" y="4084357"/>
            <a:ext cx="809967" cy="439801"/>
          </a:xfrm>
          <a:prstGeom prst="rect">
            <a:avLst/>
          </a:prstGeom>
          <a:noFill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🔍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3915855" y="4005641"/>
            <a:ext cx="14298566" cy="81741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台灣事實查核中心（tfcovid.com）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查核各類假訊息，避免傳播錯誤資訊</a:t>
            </a: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2938346" y="5026439"/>
            <a:ext cx="710172" cy="419019"/>
          </a:xfrm>
          <a:prstGeom prst="roundRect">
            <a:avLst>
              <a:gd name="adj" fmla="val 27278"/>
            </a:avLst>
          </a:prstGeom>
          <a:solidFill>
            <a:srgbClr val="00B4D8">
              <a:alpha val="15000"/>
            </a:srgbClr>
          </a:solidFill>
          <a:ln w="8659">
            <a:solidFill>
              <a:srgbClr val="00B4D8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11" name="Text 9"/>
          <p:cNvSpPr/>
          <p:nvPr/>
        </p:nvSpPr>
        <p:spPr>
          <a:xfrm>
            <a:off x="2908905" y="5035098"/>
            <a:ext cx="809967" cy="439801"/>
          </a:xfrm>
          <a:prstGeom prst="rect">
            <a:avLst/>
          </a:prstGeom>
          <a:noFill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📱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3915854" y="4956382"/>
            <a:ext cx="14759802" cy="81741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MyGoPen（mygopen.com）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即時假訊息查核，LINE 傳來的訊息都可以查</a:t>
            </a: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Shape 11"/>
          <p:cNvSpPr/>
          <p:nvPr/>
        </p:nvSpPr>
        <p:spPr>
          <a:xfrm>
            <a:off x="2938346" y="5977180"/>
            <a:ext cx="710172" cy="419019"/>
          </a:xfrm>
          <a:prstGeom prst="roundRect">
            <a:avLst>
              <a:gd name="adj" fmla="val 27278"/>
            </a:avLst>
          </a:prstGeom>
          <a:solidFill>
            <a:srgbClr val="00B4D8">
              <a:alpha val="15000"/>
            </a:srgbClr>
          </a:solidFill>
          <a:ln w="8659">
            <a:solidFill>
              <a:srgbClr val="00B4D8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14" name="Text 12"/>
          <p:cNvSpPr/>
          <p:nvPr/>
        </p:nvSpPr>
        <p:spPr>
          <a:xfrm>
            <a:off x="2908905" y="5985839"/>
            <a:ext cx="809967" cy="439801"/>
          </a:xfrm>
          <a:prstGeom prst="rect">
            <a:avLst/>
          </a:prstGeom>
          <a:noFill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🏛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3915855" y="5907123"/>
            <a:ext cx="14759804" cy="81741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金管會投資人保護中心（ipc.org.tw）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查詢投資平台是否合法，辨識投資詐騙</a:t>
            </a: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6" name="Shape 14"/>
          <p:cNvSpPr/>
          <p:nvPr/>
        </p:nvSpPr>
        <p:spPr>
          <a:xfrm>
            <a:off x="2938346" y="6927921"/>
            <a:ext cx="710172" cy="419019"/>
          </a:xfrm>
          <a:prstGeom prst="roundRect">
            <a:avLst>
              <a:gd name="adj" fmla="val 27278"/>
            </a:avLst>
          </a:prstGeom>
          <a:solidFill>
            <a:srgbClr val="00B4D8">
              <a:alpha val="15000"/>
            </a:srgbClr>
          </a:solidFill>
          <a:ln w="8659">
            <a:solidFill>
              <a:srgbClr val="00B4D8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17" name="Text 15"/>
          <p:cNvSpPr/>
          <p:nvPr/>
        </p:nvSpPr>
        <p:spPr>
          <a:xfrm>
            <a:off x="2908905" y="6936580"/>
            <a:ext cx="809967" cy="439801"/>
          </a:xfrm>
          <a:prstGeom prst="rect">
            <a:avLst/>
          </a:prstGeom>
          <a:noFill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🔐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3915854" y="6857864"/>
            <a:ext cx="14569521" cy="81741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Bitwarden（bitwarden.com）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免費開源密碼管理器，解決密碼問題的根本方案</a:t>
            </a: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9" name="Shape 17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WORKPLACE EMAIL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職場 Email 安全規範</a:t>
            </a:r>
            <a:endParaRPr lang="en-US" sz="4800" dirty="0"/>
          </a:p>
        </p:txBody>
      </p:sp>
      <p:sp>
        <p:nvSpPr>
          <p:cNvPr id="4" name="Shape 2"/>
          <p:cNvSpPr/>
          <p:nvPr/>
        </p:nvSpPr>
        <p:spPr>
          <a:xfrm>
            <a:off x="1143000" y="2095500"/>
            <a:ext cx="7772345" cy="3544680"/>
          </a:xfrm>
          <a:prstGeom prst="roundRect">
            <a:avLst>
              <a:gd name="adj" fmla="val 2025"/>
            </a:avLst>
          </a:prstGeom>
          <a:solidFill>
            <a:srgbClr val="161B22"/>
          </a:solidFill>
          <a:ln w="8659">
            <a:solidFill>
              <a:srgbClr val="06D6A0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5" name="Text 3"/>
          <p:cNvSpPr/>
          <p:nvPr/>
        </p:nvSpPr>
        <p:spPr>
          <a:xfrm>
            <a:off x="1532659" y="2485159"/>
            <a:ext cx="7202818" cy="45373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建立安全的Email習慣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1532658" y="3167468"/>
            <a:ext cx="115919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7" name="Text 5"/>
          <p:cNvSpPr/>
          <p:nvPr/>
        </p:nvSpPr>
        <p:spPr>
          <a:xfrm>
            <a:off x="1799332" y="2988225"/>
            <a:ext cx="6094988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使用公司官方 Email，不混用個人信箱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1532658" y="3805535"/>
            <a:ext cx="115919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9" name="Text 7"/>
          <p:cNvSpPr/>
          <p:nvPr/>
        </p:nvSpPr>
        <p:spPr>
          <a:xfrm>
            <a:off x="1799332" y="3626292"/>
            <a:ext cx="5372844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重要指令透過內部系統或電話確認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1532658" y="4443602"/>
            <a:ext cx="115919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1" name="Text 9"/>
          <p:cNvSpPr/>
          <p:nvPr/>
        </p:nvSpPr>
        <p:spPr>
          <a:xfrm>
            <a:off x="1799332" y="4264359"/>
            <a:ext cx="4385447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開啟 Email 的釣魚防護設定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1532658" y="5081668"/>
            <a:ext cx="115919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3" name="Text 11"/>
          <p:cNvSpPr/>
          <p:nvPr/>
        </p:nvSpPr>
        <p:spPr>
          <a:xfrm>
            <a:off x="1799332" y="4902425"/>
            <a:ext cx="5014654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對「異常要求」保持零信任原則</a:t>
            </a:r>
            <a:endParaRPr lang="en-US" sz="2400" dirty="0"/>
          </a:p>
        </p:txBody>
      </p:sp>
      <p:sp>
        <p:nvSpPr>
          <p:cNvPr id="14" name="Shape 12"/>
          <p:cNvSpPr/>
          <p:nvPr/>
        </p:nvSpPr>
        <p:spPr>
          <a:xfrm>
            <a:off x="9372519" y="2095500"/>
            <a:ext cx="7772481" cy="3544680"/>
          </a:xfrm>
          <a:prstGeom prst="roundRect">
            <a:avLst>
              <a:gd name="adj" fmla="val 2025"/>
            </a:avLst>
          </a:prstGeom>
          <a:solidFill>
            <a:srgbClr val="161B22"/>
          </a:solidFill>
          <a:ln w="8659">
            <a:solidFill>
              <a:srgbClr val="EF233C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15" name="Text 13"/>
          <p:cNvSpPr/>
          <p:nvPr/>
        </p:nvSpPr>
        <p:spPr>
          <a:xfrm>
            <a:off x="9762177" y="2485159"/>
            <a:ext cx="7202958" cy="45373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高風險情境</a:t>
            </a:r>
            <a:endParaRPr lang="en-US" sz="2800" dirty="0"/>
          </a:p>
        </p:txBody>
      </p:sp>
      <p:sp>
        <p:nvSpPr>
          <p:cNvPr id="16" name="Shape 14"/>
          <p:cNvSpPr/>
          <p:nvPr/>
        </p:nvSpPr>
        <p:spPr>
          <a:xfrm>
            <a:off x="9762177" y="3167468"/>
            <a:ext cx="124416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7" name="Text 15"/>
          <p:cNvSpPr/>
          <p:nvPr/>
        </p:nvSpPr>
        <p:spPr>
          <a:xfrm>
            <a:off x="10028851" y="2871498"/>
            <a:ext cx="4997789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來自外部的「內部轉帳」要求</a:t>
            </a:r>
            <a:endParaRPr lang="en-US" sz="2400" dirty="0"/>
          </a:p>
        </p:txBody>
      </p:sp>
      <p:sp>
        <p:nvSpPr>
          <p:cNvPr id="18" name="Shape 16"/>
          <p:cNvSpPr/>
          <p:nvPr/>
        </p:nvSpPr>
        <p:spPr>
          <a:xfrm>
            <a:off x="9762177" y="3805535"/>
            <a:ext cx="124416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9" name="Text 17"/>
          <p:cNvSpPr/>
          <p:nvPr/>
        </p:nvSpPr>
        <p:spPr>
          <a:xfrm>
            <a:off x="10028851" y="3509565"/>
            <a:ext cx="6920015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廠商通知「帳號已更改，請使用新帳號」</a:t>
            </a:r>
            <a:endParaRPr lang="en-US" sz="2400" dirty="0"/>
          </a:p>
        </p:txBody>
      </p:sp>
      <p:sp>
        <p:nvSpPr>
          <p:cNvPr id="20" name="Shape 18"/>
          <p:cNvSpPr/>
          <p:nvPr/>
        </p:nvSpPr>
        <p:spPr>
          <a:xfrm>
            <a:off x="9762177" y="4443602"/>
            <a:ext cx="124416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21" name="Text 19"/>
          <p:cNvSpPr/>
          <p:nvPr/>
        </p:nvSpPr>
        <p:spPr>
          <a:xfrm>
            <a:off x="10028851" y="4147632"/>
            <a:ext cx="5382234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高層主管的「緊急且保密」要求</a:t>
            </a:r>
            <a:endParaRPr lang="en-US" sz="2400" dirty="0"/>
          </a:p>
        </p:txBody>
      </p:sp>
      <p:sp>
        <p:nvSpPr>
          <p:cNvPr id="22" name="Shape 20"/>
          <p:cNvSpPr/>
          <p:nvPr/>
        </p:nvSpPr>
        <p:spPr>
          <a:xfrm>
            <a:off x="9762177" y="5081668"/>
            <a:ext cx="124416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23" name="Text 21"/>
          <p:cNvSpPr/>
          <p:nvPr/>
        </p:nvSpPr>
        <p:spPr>
          <a:xfrm>
            <a:off x="10028851" y="4785698"/>
            <a:ext cx="5766680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人資發送的「薪資帳號更新」郵件</a:t>
            </a:r>
            <a:endParaRPr lang="en-US" sz="2400" dirty="0"/>
          </a:p>
        </p:txBody>
      </p:sp>
      <p:sp>
        <p:nvSpPr>
          <p:cNvPr id="24" name="Shape 22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96099" y="3219945"/>
            <a:ext cx="8495665" cy="204978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75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66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保持警覺 是最強的防線</a:t>
            </a:r>
            <a:endParaRPr lang="en-US" sz="6600" dirty="0">
              <a:solidFill>
                <a:srgbClr val="0070C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4000605" y="4844761"/>
            <a:ext cx="10286655" cy="295174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70000"/>
              </a:lnSpc>
              <a:buNone/>
            </a:pPr>
            <a:r>
              <a:rPr lang="en-US" sz="27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AI 不會害你——真正的風險是你在沒有懷疑的情況下選擇相信它。 從今天起，讓「先懷疑、再確認」成為你的新習慣。 技術會持續進步，但你的警覺與判斷力，永遠是最好的防護。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56363" y="3071813"/>
            <a:ext cx="2975138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kern="0" spc="450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AI 釣魚詐騙防護教材</a:t>
            </a:r>
            <a:endParaRPr lang="en-US" sz="1950" dirty="0">
              <a:solidFill>
                <a:srgbClr val="0070C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6985635" y="3693508"/>
            <a:ext cx="4316730" cy="113821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825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感謝參與</a:t>
            </a:r>
            <a:endParaRPr lang="en-US" sz="8250" dirty="0">
              <a:solidFill>
                <a:srgbClr val="0070C0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5090795" y="5022215"/>
            <a:ext cx="9953625" cy="113538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60000"/>
              </a:lnSpc>
              <a:buNone/>
            </a:pPr>
            <a:r>
              <a:rPr lang="en-US" sz="27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任何問題歡迎提出討論 保持警覺，保護自己，也保護身邊的人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053662" y="6614328"/>
            <a:ext cx="2480694" cy="600724"/>
          </a:xfrm>
          <a:prstGeom prst="roundRect">
            <a:avLst>
              <a:gd name="adj" fmla="val 50000"/>
            </a:avLst>
          </a:prstGeom>
          <a:solidFill>
            <a:srgbClr val="00B4D8">
              <a:alpha val="10000"/>
            </a:srgbClr>
          </a:solidFill>
          <a:ln w="8659">
            <a:solidFill>
              <a:srgbClr val="00B4D8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Text 4"/>
          <p:cNvSpPr/>
          <p:nvPr/>
        </p:nvSpPr>
        <p:spPr>
          <a:xfrm>
            <a:off x="5329021" y="6737287"/>
            <a:ext cx="1929976" cy="39290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📞 165 防詐專線</a:t>
            </a:r>
            <a:endParaRPr lang="en-US" sz="1950" dirty="0"/>
          </a:p>
        </p:txBody>
      </p:sp>
      <p:sp>
        <p:nvSpPr>
          <p:cNvPr id="7" name="Shape 5"/>
          <p:cNvSpPr/>
          <p:nvPr/>
        </p:nvSpPr>
        <p:spPr>
          <a:xfrm>
            <a:off x="7839048" y="6614328"/>
            <a:ext cx="3003487" cy="600724"/>
          </a:xfrm>
          <a:prstGeom prst="roundRect">
            <a:avLst>
              <a:gd name="adj" fmla="val 50000"/>
            </a:avLst>
          </a:prstGeom>
          <a:solidFill>
            <a:srgbClr val="00B4D8">
              <a:alpha val="10000"/>
            </a:srgbClr>
          </a:solidFill>
          <a:ln w="8659">
            <a:solidFill>
              <a:srgbClr val="00B4D8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8" name="Text 6"/>
          <p:cNvSpPr/>
          <p:nvPr/>
        </p:nvSpPr>
        <p:spPr>
          <a:xfrm>
            <a:off x="8107454" y="6737287"/>
            <a:ext cx="2466673" cy="39290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🌐 台灣事實查核中心</a:t>
            </a:r>
            <a:endParaRPr lang="en-US" sz="1950" dirty="0"/>
          </a:p>
        </p:txBody>
      </p:sp>
      <p:sp>
        <p:nvSpPr>
          <p:cNvPr id="9" name="Shape 7"/>
          <p:cNvSpPr/>
          <p:nvPr/>
        </p:nvSpPr>
        <p:spPr>
          <a:xfrm>
            <a:off x="11147227" y="6614328"/>
            <a:ext cx="2086976" cy="600724"/>
          </a:xfrm>
          <a:prstGeom prst="roundRect">
            <a:avLst>
              <a:gd name="adj" fmla="val 50000"/>
            </a:avLst>
          </a:prstGeom>
          <a:solidFill>
            <a:srgbClr val="00B4D8">
              <a:alpha val="10000"/>
            </a:srgbClr>
          </a:solidFill>
          <a:ln w="8659">
            <a:solidFill>
              <a:srgbClr val="00B4D8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0" name="Text 8"/>
          <p:cNvSpPr/>
          <p:nvPr/>
        </p:nvSpPr>
        <p:spPr>
          <a:xfrm>
            <a:off x="11422586" y="6737287"/>
            <a:ext cx="1536258" cy="39290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950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停 · 查 · 問</a:t>
            </a:r>
            <a:endParaRPr lang="en-US" sz="1950" dirty="0"/>
          </a:p>
        </p:txBody>
      </p:sp>
      <p:sp>
        <p:nvSpPr>
          <p:cNvPr id="11" name="Shape 9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0"/>
          <p:cNvSpPr txBox="1"/>
          <p:nvPr/>
        </p:nvSpPr>
        <p:spPr>
          <a:xfrm>
            <a:off x="0" y="0"/>
            <a:ext cx="18288000" cy="461665"/>
          </a:xfrm>
          <a:prstGeom prst="rect">
            <a:avLst/>
          </a:prstGeom>
          <a:solidFill>
            <a:srgbClr val="1A1A2E"/>
          </a:solidFill>
        </p:spPr>
        <p:txBody>
          <a:bodyPr wrap="square">
            <a:spAutoFit/>
          </a:bodyPr>
          <a:lstStyle/>
          <a:p>
            <a:pPr algn="l"/>
            <a:r>
              <a:rPr lang="zh-CN" altLang="en-US" sz="2400" b="1" i="0" dirty="0">
                <a:solidFill>
                  <a:srgbClr val="FFFFFF"/>
                </a:solidFill>
              </a:rPr>
              <a:t>   </a:t>
            </a:r>
            <a:r>
              <a:rPr lang="en-US" altLang="zh-TW" sz="2400" b="1" i="0" dirty="0">
                <a:solidFill>
                  <a:srgbClr val="FFFFFF"/>
                </a:solidFill>
              </a:rPr>
              <a:t>3</a:t>
            </a:r>
            <a:r>
              <a:rPr lang="en-US" altLang="zh-CN" sz="2400" b="1" i="0" dirty="0">
                <a:solidFill>
                  <a:srgbClr val="FFFFFF"/>
                </a:solidFill>
              </a:rPr>
              <a:t>  </a:t>
            </a:r>
            <a:r>
              <a:rPr sz="2400" b="1" i="0" dirty="0" err="1">
                <a:solidFill>
                  <a:srgbClr val="FFFFFF"/>
                </a:solidFill>
              </a:rPr>
              <a:t>練習與複習</a:t>
            </a:r>
            <a:endParaRPr sz="2400" b="1" i="0" dirty="0">
              <a:solidFill>
                <a:srgbClr val="FFFF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0000" y="842278"/>
            <a:ext cx="1732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 dirty="0">
                <a:solidFill>
                  <a:srgbClr val="1A237E"/>
                </a:solidFill>
              </a:rPr>
              <a:t>Q1.  </a:t>
            </a:r>
            <a:r>
              <a:rPr sz="2800" b="1" i="0" dirty="0" err="1">
                <a:solidFill>
                  <a:srgbClr val="1A237E"/>
                </a:solidFill>
              </a:rPr>
              <a:t>今天課程最核心的行動口訣「停查問</a:t>
            </a:r>
            <a:r>
              <a:rPr sz="2800" b="1" i="0" dirty="0">
                <a:solidFill>
                  <a:srgbClr val="1A237E"/>
                </a:solidFill>
              </a:rPr>
              <a:t>」，</a:t>
            </a:r>
            <a:r>
              <a:rPr sz="2800" b="1" i="0" dirty="0" err="1">
                <a:solidFill>
                  <a:srgbClr val="1A237E"/>
                </a:solidFill>
              </a:rPr>
              <a:t>三個字各代表什麼</a:t>
            </a:r>
            <a:r>
              <a:rPr sz="2800" b="1" i="0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0000" y="1302554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 dirty="0">
                <a:solidFill>
                  <a:srgbClr val="333333"/>
                </a:solidFill>
              </a:rPr>
              <a:t>    A. </a:t>
            </a:r>
            <a:r>
              <a:rPr sz="2400" b="0" i="0" dirty="0" err="1">
                <a:solidFill>
                  <a:srgbClr val="333333"/>
                </a:solidFill>
              </a:rPr>
              <a:t>停止使用手機、查看密碼、問警察</a:t>
            </a:r>
            <a:endParaRPr sz="2400" b="0" i="0" dirty="0">
              <a:solidFill>
                <a:srgbClr val="333333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000" y="1970334"/>
            <a:ext cx="17188000" cy="461665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1B5E20"/>
                </a:solidFill>
              </a:rPr>
              <a:t>✓  B. </a:t>
            </a:r>
            <a:r>
              <a:rPr sz="2400" b="1" i="0" dirty="0" err="1">
                <a:solidFill>
                  <a:srgbClr val="1B5E20"/>
                </a:solidFill>
              </a:rPr>
              <a:t>先不要點或行動（停</a:t>
            </a:r>
            <a:r>
              <a:rPr sz="2400" b="1" i="0" dirty="0">
                <a:solidFill>
                  <a:srgbClr val="1B5E20"/>
                </a:solidFill>
              </a:rPr>
              <a:t>）、</a:t>
            </a:r>
            <a:r>
              <a:rPr sz="2400" b="1" i="0" dirty="0" err="1">
                <a:solidFill>
                  <a:srgbClr val="1B5E20"/>
                </a:solidFill>
              </a:rPr>
              <a:t>確認寄件人和網址（查</a:t>
            </a:r>
            <a:r>
              <a:rPr sz="2400" b="1" i="0" dirty="0">
                <a:solidFill>
                  <a:srgbClr val="1B5E20"/>
                </a:solidFill>
              </a:rPr>
              <a:t>）、</a:t>
            </a:r>
            <a:r>
              <a:rPr sz="2400" b="1" i="0" dirty="0" err="1">
                <a:solidFill>
                  <a:srgbClr val="1B5E20"/>
                </a:solidFill>
              </a:rPr>
              <a:t>向官方或可信任的人確認（問</a:t>
            </a:r>
            <a:r>
              <a:rPr sz="2400" b="1" i="0" dirty="0">
                <a:solidFill>
                  <a:srgbClr val="1B5E20"/>
                </a:solidFill>
              </a:rPr>
              <a:t>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0000" y="2758390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C. 停止恐慌、查看帳戶、問身邊的人有沒有類似經驗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000" y="3546446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D. 停下工作、查閱課程資料、問 IT 部門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0000" y="4334503"/>
            <a:ext cx="17188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2400" b="0" i="1" dirty="0" err="1">
                <a:solidFill>
                  <a:srgbClr val="4E342E"/>
                </a:solidFill>
              </a:rPr>
              <a:t>解析：這三個字在你真正遇到詐騙時是你的錨點。情緒越強，越需要先執行「停」這個動作，後面兩步才有機會發揮作用</a:t>
            </a:r>
            <a:r>
              <a:rPr sz="2400"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0000" y="5190278"/>
            <a:ext cx="1732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 dirty="0">
                <a:solidFill>
                  <a:srgbClr val="1A237E"/>
                </a:solidFill>
              </a:rPr>
              <a:t>Q2.  </a:t>
            </a:r>
            <a:r>
              <a:rPr sz="2800" b="1" i="0" dirty="0" err="1">
                <a:solidFill>
                  <a:srgbClr val="1A237E"/>
                </a:solidFill>
              </a:rPr>
              <a:t>課程結束後，今天可以立刻做的最高優先行動是什麼</a:t>
            </a:r>
            <a:r>
              <a:rPr sz="2800" b="1" i="0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0000" y="5713498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A. 把所有社群帳號設為私人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0000" y="6401903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B. 安裝所有推薦的資安軟體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0000" y="7273528"/>
            <a:ext cx="17188000" cy="461665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1B5E20"/>
                </a:solidFill>
              </a:rPr>
              <a:t>✓  C. 替 Email 和最重要的帳號開啟雙重驗證（2FA）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0000" y="8145153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D. 更改所有帳號的密碼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0000" y="8800559"/>
            <a:ext cx="17188000" cy="830997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2400" b="0" i="1" dirty="0">
                <a:solidFill>
                  <a:srgbClr val="4E342E"/>
                </a:solidFill>
              </a:rPr>
              <a:t>解析：2FA </a:t>
            </a:r>
            <a:r>
              <a:rPr sz="2400" b="0" i="1" dirty="0" err="1">
                <a:solidFill>
                  <a:srgbClr val="4E342E"/>
                </a:solidFill>
              </a:rPr>
              <a:t>是投入最少時間、防護效果最顯著的單一行動。Email</a:t>
            </a:r>
            <a:r>
              <a:rPr sz="2400" b="0" i="1" dirty="0">
                <a:solidFill>
                  <a:srgbClr val="4E342E"/>
                </a:solidFill>
              </a:rPr>
              <a:t> </a:t>
            </a:r>
            <a:r>
              <a:rPr sz="2400" b="0" i="1" dirty="0" err="1">
                <a:solidFill>
                  <a:srgbClr val="4E342E"/>
                </a:solidFill>
              </a:rPr>
              <a:t>帳號是所有帳號的密碼重設樞紐，優先保護它能產生最大的保護效果</a:t>
            </a:r>
            <a:r>
              <a:rPr sz="2400"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10037000"/>
            <a:ext cx="18288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AI 釣魚詐騙防護教材　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IMPERSONATION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假冒主管指令：辨識與應對</a:t>
            </a:r>
            <a:endParaRPr lang="en-US" sz="4800" dirty="0"/>
          </a:p>
        </p:txBody>
      </p:sp>
      <p:sp>
        <p:nvSpPr>
          <p:cNvPr id="4" name="Shape 2"/>
          <p:cNvSpPr/>
          <p:nvPr/>
        </p:nvSpPr>
        <p:spPr>
          <a:xfrm>
            <a:off x="1143000" y="2095500"/>
            <a:ext cx="7848654" cy="3759128"/>
          </a:xfrm>
          <a:prstGeom prst="roundRect">
            <a:avLst>
              <a:gd name="adj" fmla="val 4054"/>
            </a:avLst>
          </a:prstGeom>
          <a:solidFill>
            <a:srgbClr val="161B22"/>
          </a:solidFill>
          <a:ln w="8659">
            <a:solidFill>
              <a:srgbClr val="EF233C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Text 3"/>
          <p:cNvSpPr/>
          <p:nvPr/>
        </p:nvSpPr>
        <p:spPr>
          <a:xfrm>
            <a:off x="1494505" y="2447005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典型詐騙話術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1494504" y="3046105"/>
            <a:ext cx="117373" cy="105969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7" name="Text 5"/>
          <p:cNvSpPr/>
          <p:nvPr/>
        </p:nvSpPr>
        <p:spPr>
          <a:xfrm>
            <a:off x="1761177" y="2950856"/>
            <a:ext cx="8906823" cy="50479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「我是執行長，現在在開重要會議，請立刻匯款 50 萬」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1494504" y="3684172"/>
            <a:ext cx="117373" cy="105969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9" name="Text 7"/>
          <p:cNvSpPr/>
          <p:nvPr/>
        </p:nvSpPr>
        <p:spPr>
          <a:xfrm>
            <a:off x="1761177" y="3588922"/>
            <a:ext cx="6528269" cy="5047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「這件事要保密，先不要告訴其他同事」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1494504" y="4322238"/>
            <a:ext cx="117373" cy="105969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1" name="Text 9"/>
          <p:cNvSpPr/>
          <p:nvPr/>
        </p:nvSpPr>
        <p:spPr>
          <a:xfrm>
            <a:off x="1761177" y="4226989"/>
            <a:ext cx="6165589" cy="50479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「我手機壞了，先從這個帳號聯絡你」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9296345" y="2095500"/>
            <a:ext cx="7848654" cy="3759128"/>
          </a:xfrm>
          <a:prstGeom prst="roundRect">
            <a:avLst>
              <a:gd name="adj" fmla="val 4054"/>
            </a:avLst>
          </a:prstGeom>
          <a:solidFill>
            <a:srgbClr val="161B22"/>
          </a:solidFill>
          <a:ln w="8659">
            <a:solidFill>
              <a:srgbClr val="06D6A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13" name="Text 11"/>
          <p:cNvSpPr/>
          <p:nvPr/>
        </p:nvSpPr>
        <p:spPr>
          <a:xfrm>
            <a:off x="9647851" y="2447005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正確應對方式</a:t>
            </a:r>
            <a:endParaRPr lang="en-US" sz="2400" dirty="0"/>
          </a:p>
        </p:txBody>
      </p:sp>
      <p:sp>
        <p:nvSpPr>
          <p:cNvPr id="14" name="Shape 12"/>
          <p:cNvSpPr/>
          <p:nvPr/>
        </p:nvSpPr>
        <p:spPr>
          <a:xfrm>
            <a:off x="9647851" y="3046106"/>
            <a:ext cx="95250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15" name="Text 13"/>
          <p:cNvSpPr/>
          <p:nvPr/>
        </p:nvSpPr>
        <p:spPr>
          <a:xfrm>
            <a:off x="9914524" y="2950856"/>
            <a:ext cx="6346556" cy="504798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所有財務指令，打電話給主管已知的號碼確認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9647851" y="3684173"/>
            <a:ext cx="95250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17" name="Text 15"/>
          <p:cNvSpPr/>
          <p:nvPr/>
        </p:nvSpPr>
        <p:spPr>
          <a:xfrm>
            <a:off x="9914524" y="3588923"/>
            <a:ext cx="4414836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「保密」要求本身就是詐騙的特徵</a:t>
            </a:r>
            <a:endParaRPr lang="en-US" sz="2400" dirty="0"/>
          </a:p>
        </p:txBody>
      </p:sp>
      <p:sp>
        <p:nvSpPr>
          <p:cNvPr id="18" name="Shape 16"/>
          <p:cNvSpPr/>
          <p:nvPr/>
        </p:nvSpPr>
        <p:spPr>
          <a:xfrm>
            <a:off x="9647851" y="4322239"/>
            <a:ext cx="95250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19" name="Text 17"/>
          <p:cNvSpPr/>
          <p:nvPr/>
        </p:nvSpPr>
        <p:spPr>
          <a:xfrm>
            <a:off x="9914524" y="4226989"/>
            <a:ext cx="4670156" cy="50479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建立多層級財務審核程序</a:t>
            </a:r>
            <a:endParaRPr lang="en-US" sz="2400" dirty="0"/>
          </a:p>
        </p:txBody>
      </p:sp>
      <p:sp>
        <p:nvSpPr>
          <p:cNvPr id="20" name="Shape 18"/>
          <p:cNvSpPr/>
          <p:nvPr/>
        </p:nvSpPr>
        <p:spPr>
          <a:xfrm>
            <a:off x="9647851" y="4960306"/>
            <a:ext cx="95250" cy="9525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21" name="Text 19"/>
          <p:cNvSpPr/>
          <p:nvPr/>
        </p:nvSpPr>
        <p:spPr>
          <a:xfrm>
            <a:off x="9914524" y="4865056"/>
            <a:ext cx="5886449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讓員工知道「查證是被鼓勵的，不是不信任」</a:t>
            </a:r>
            <a:endParaRPr lang="en-US" sz="2400" dirty="0"/>
          </a:p>
        </p:txBody>
      </p:sp>
      <p:sp>
        <p:nvSpPr>
          <p:cNvPr id="22" name="Shape 20"/>
          <p:cNvSpPr/>
          <p:nvPr/>
        </p:nvSpPr>
        <p:spPr>
          <a:xfrm>
            <a:off x="1143000" y="6083147"/>
            <a:ext cx="16002000" cy="870509"/>
          </a:xfrm>
          <a:prstGeom prst="roundRect">
            <a:avLst>
              <a:gd name="adj" fmla="val 13130"/>
            </a:avLst>
          </a:prstGeom>
          <a:solidFill>
            <a:srgbClr val="00B4D8">
              <a:alpha val="8000"/>
            </a:srgbClr>
          </a:solidFill>
          <a:ln w="8659">
            <a:solidFill>
              <a:srgbClr val="00B4D8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3" name="Text 21"/>
          <p:cNvSpPr/>
          <p:nvPr/>
        </p:nvSpPr>
        <p:spPr>
          <a:xfrm>
            <a:off x="1420536" y="6114265"/>
            <a:ext cx="15855142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b="1" dirty="0">
                <a:solidFill>
                  <a:srgbClr val="7DD3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真正的主管不會因為你打電話確認而生氣——如果對方生氣，更是詐騙的訊號。</a:t>
            </a:r>
            <a:endParaRPr lang="en-US" sz="2800" b="1" dirty="0"/>
          </a:p>
        </p:txBody>
      </p:sp>
      <p:sp>
        <p:nvSpPr>
          <p:cNvPr id="24" name="Shape 22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REMOTE WORK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遠端工作的資安風險</a:t>
            </a:r>
            <a:endParaRPr lang="en-US" sz="4800" dirty="0"/>
          </a:p>
        </p:txBody>
      </p:sp>
      <p:sp>
        <p:nvSpPr>
          <p:cNvPr id="4" name="Shape 2"/>
          <p:cNvSpPr/>
          <p:nvPr/>
        </p:nvSpPr>
        <p:spPr>
          <a:xfrm>
            <a:off x="1143000" y="2095499"/>
            <a:ext cx="7848654" cy="5694433"/>
          </a:xfrm>
          <a:prstGeom prst="roundRect">
            <a:avLst>
              <a:gd name="adj" fmla="val 4054"/>
            </a:avLst>
          </a:prstGeom>
          <a:solidFill>
            <a:srgbClr val="161B22"/>
          </a:solidFill>
          <a:ln w="8659">
            <a:solidFill>
              <a:srgbClr val="EF233C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5" name="Text 3"/>
          <p:cNvSpPr/>
          <p:nvPr/>
        </p:nvSpPr>
        <p:spPr>
          <a:xfrm>
            <a:off x="1494505" y="2835445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新增的風險點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1685862" y="4059002"/>
            <a:ext cx="116038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 b="1"/>
          </a:p>
        </p:txBody>
      </p:sp>
      <p:sp>
        <p:nvSpPr>
          <p:cNvPr id="7" name="Text 5"/>
          <p:cNvSpPr/>
          <p:nvPr/>
        </p:nvSpPr>
        <p:spPr>
          <a:xfrm>
            <a:off x="1989799" y="3832133"/>
            <a:ext cx="5736902" cy="45373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在家使用個人設備或網路，防護較弱</a:t>
            </a:r>
            <a:endParaRPr lang="en-US" sz="2400" b="1" dirty="0"/>
          </a:p>
        </p:txBody>
      </p:sp>
      <p:sp>
        <p:nvSpPr>
          <p:cNvPr id="8" name="Shape 6"/>
          <p:cNvSpPr/>
          <p:nvPr/>
        </p:nvSpPr>
        <p:spPr>
          <a:xfrm>
            <a:off x="1685862" y="4697069"/>
            <a:ext cx="116038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 b="1"/>
          </a:p>
        </p:txBody>
      </p:sp>
      <p:sp>
        <p:nvSpPr>
          <p:cNvPr id="9" name="Text 7"/>
          <p:cNvSpPr/>
          <p:nvPr/>
        </p:nvSpPr>
        <p:spPr>
          <a:xfrm>
            <a:off x="1989799" y="4470200"/>
            <a:ext cx="5019789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視訊會議帳號可能遭入侵或深偽</a:t>
            </a:r>
            <a:endParaRPr lang="en-US" sz="2400" b="1" dirty="0"/>
          </a:p>
        </p:txBody>
      </p:sp>
      <p:sp>
        <p:nvSpPr>
          <p:cNvPr id="10" name="Shape 8"/>
          <p:cNvSpPr/>
          <p:nvPr/>
        </p:nvSpPr>
        <p:spPr>
          <a:xfrm>
            <a:off x="1685862" y="5335135"/>
            <a:ext cx="116038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 b="1"/>
          </a:p>
        </p:txBody>
      </p:sp>
      <p:sp>
        <p:nvSpPr>
          <p:cNvPr id="11" name="Text 9"/>
          <p:cNvSpPr/>
          <p:nvPr/>
        </p:nvSpPr>
        <p:spPr>
          <a:xfrm>
            <a:off x="1989798" y="5108266"/>
            <a:ext cx="7529683" cy="45373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難以透過電話確認指令真偽（時差、溝通成本）</a:t>
            </a:r>
            <a:endParaRPr lang="en-US" sz="2400" b="1" dirty="0"/>
          </a:p>
        </p:txBody>
      </p:sp>
      <p:sp>
        <p:nvSpPr>
          <p:cNvPr id="12" name="Shape 10"/>
          <p:cNvSpPr/>
          <p:nvPr/>
        </p:nvSpPr>
        <p:spPr>
          <a:xfrm>
            <a:off x="1685862" y="5973202"/>
            <a:ext cx="116038" cy="95250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 b="1"/>
          </a:p>
        </p:txBody>
      </p:sp>
      <p:sp>
        <p:nvSpPr>
          <p:cNvPr id="13" name="Text 11"/>
          <p:cNvSpPr/>
          <p:nvPr/>
        </p:nvSpPr>
        <p:spPr>
          <a:xfrm>
            <a:off x="1989798" y="5746333"/>
            <a:ext cx="7529683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社交工程更容易成功（對面不見人，防備更低）</a:t>
            </a:r>
            <a:endParaRPr lang="en-US" sz="2400" b="1" dirty="0"/>
          </a:p>
        </p:txBody>
      </p:sp>
      <p:sp>
        <p:nvSpPr>
          <p:cNvPr id="14" name="Shape 12"/>
          <p:cNvSpPr/>
          <p:nvPr/>
        </p:nvSpPr>
        <p:spPr>
          <a:xfrm>
            <a:off x="9296345" y="2095499"/>
            <a:ext cx="7848654" cy="5694433"/>
          </a:xfrm>
          <a:prstGeom prst="roundRect">
            <a:avLst>
              <a:gd name="adj" fmla="val 4054"/>
            </a:avLst>
          </a:prstGeom>
          <a:solidFill>
            <a:srgbClr val="161B22"/>
          </a:solidFill>
          <a:ln w="8659">
            <a:solidFill>
              <a:srgbClr val="06D6A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" name="Text 13"/>
          <p:cNvSpPr/>
          <p:nvPr/>
        </p:nvSpPr>
        <p:spPr>
          <a:xfrm>
            <a:off x="9647851" y="2835445"/>
            <a:ext cx="7360013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遠端工作安全準則</a:t>
            </a:r>
            <a:endParaRPr lang="en-US" sz="3600" dirty="0"/>
          </a:p>
        </p:txBody>
      </p:sp>
      <p:sp>
        <p:nvSpPr>
          <p:cNvPr id="16" name="Shape 14"/>
          <p:cNvSpPr/>
          <p:nvPr/>
        </p:nvSpPr>
        <p:spPr>
          <a:xfrm>
            <a:off x="9876472" y="3927383"/>
            <a:ext cx="116874" cy="15394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17" name="Text 15"/>
          <p:cNvSpPr/>
          <p:nvPr/>
        </p:nvSpPr>
        <p:spPr>
          <a:xfrm>
            <a:off x="10105881" y="3963752"/>
            <a:ext cx="5554076" cy="733317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使用公司提供的 VPN 連接內部系統</a:t>
            </a:r>
            <a:endParaRPr lang="en-US" sz="2400" b="1" dirty="0"/>
          </a:p>
        </p:txBody>
      </p:sp>
      <p:sp>
        <p:nvSpPr>
          <p:cNvPr id="18" name="Shape 16"/>
          <p:cNvSpPr/>
          <p:nvPr/>
        </p:nvSpPr>
        <p:spPr>
          <a:xfrm>
            <a:off x="9876472" y="4565450"/>
            <a:ext cx="116874" cy="15394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19" name="Text 17"/>
          <p:cNvSpPr/>
          <p:nvPr/>
        </p:nvSpPr>
        <p:spPr>
          <a:xfrm>
            <a:off x="10105881" y="4601818"/>
            <a:ext cx="5055968" cy="73331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重要視訊會議啟用密碼或候客室</a:t>
            </a:r>
            <a:endParaRPr lang="en-US" sz="2400" b="1" dirty="0"/>
          </a:p>
        </p:txBody>
      </p:sp>
      <p:sp>
        <p:nvSpPr>
          <p:cNvPr id="20" name="Shape 18"/>
          <p:cNvSpPr/>
          <p:nvPr/>
        </p:nvSpPr>
        <p:spPr>
          <a:xfrm>
            <a:off x="9876472" y="5203516"/>
            <a:ext cx="116874" cy="15394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21" name="Text 19"/>
          <p:cNvSpPr/>
          <p:nvPr/>
        </p:nvSpPr>
        <p:spPr>
          <a:xfrm>
            <a:off x="10105881" y="5239885"/>
            <a:ext cx="6496256" cy="733317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工作文件不存在個人雲端（Dropbox等）</a:t>
            </a:r>
            <a:endParaRPr lang="en-US" sz="2400" b="1" dirty="0"/>
          </a:p>
        </p:txBody>
      </p:sp>
      <p:sp>
        <p:nvSpPr>
          <p:cNvPr id="22" name="Shape 20"/>
          <p:cNvSpPr/>
          <p:nvPr/>
        </p:nvSpPr>
        <p:spPr>
          <a:xfrm>
            <a:off x="9876472" y="5841583"/>
            <a:ext cx="116874" cy="153940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400"/>
          </a:p>
        </p:txBody>
      </p:sp>
      <p:sp>
        <p:nvSpPr>
          <p:cNvPr id="23" name="Text 21"/>
          <p:cNvSpPr/>
          <p:nvPr/>
        </p:nvSpPr>
        <p:spPr>
          <a:xfrm>
            <a:off x="10105881" y="5877951"/>
            <a:ext cx="5778250" cy="73331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遇到任何不確定的指令，一律先查證</a:t>
            </a:r>
            <a:endParaRPr lang="en-US" sz="2400" b="1" dirty="0"/>
          </a:p>
        </p:txBody>
      </p:sp>
      <p:sp>
        <p:nvSpPr>
          <p:cNvPr id="24" name="Shape 22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VENDOR RISK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第三方廠商風險管理</a:t>
            </a:r>
            <a:endParaRPr lang="en-US" sz="4800" dirty="0"/>
          </a:p>
        </p:txBody>
      </p:sp>
      <p:sp>
        <p:nvSpPr>
          <p:cNvPr id="4" name="Shape 2"/>
          <p:cNvSpPr/>
          <p:nvPr/>
        </p:nvSpPr>
        <p:spPr>
          <a:xfrm>
            <a:off x="1143000" y="2095500"/>
            <a:ext cx="7772345" cy="5325286"/>
          </a:xfrm>
          <a:prstGeom prst="roundRect">
            <a:avLst>
              <a:gd name="adj" fmla="val 2025"/>
            </a:avLst>
          </a:prstGeom>
          <a:solidFill>
            <a:srgbClr val="161B22"/>
          </a:solidFill>
          <a:ln w="8659">
            <a:solidFill>
              <a:srgbClr val="EF233C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5" name="Text 3"/>
          <p:cNvSpPr/>
          <p:nvPr/>
        </p:nvSpPr>
        <p:spPr>
          <a:xfrm>
            <a:off x="1532659" y="2485159"/>
            <a:ext cx="7202818" cy="45373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廠商相關詐騙場景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1578472" y="3868990"/>
            <a:ext cx="107121" cy="133945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7" name="Text 5"/>
          <p:cNvSpPr/>
          <p:nvPr/>
        </p:nvSpPr>
        <p:spPr>
          <a:xfrm>
            <a:off x="1845145" y="3683901"/>
            <a:ext cx="7287437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攻擊者入侵廠商的 Email，以廠商身份傳送假發票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1578472" y="4507057"/>
            <a:ext cx="107121" cy="133945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9" name="Text 7"/>
          <p:cNvSpPr/>
          <p:nvPr/>
        </p:nvSpPr>
        <p:spPr>
          <a:xfrm>
            <a:off x="1845144" y="4321968"/>
            <a:ext cx="4965075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冒充廠商通知「帳號資料已更新」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1578472" y="5145124"/>
            <a:ext cx="107121" cy="133945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1" name="Text 9"/>
          <p:cNvSpPr/>
          <p:nvPr/>
        </p:nvSpPr>
        <p:spPr>
          <a:xfrm>
            <a:off x="1845145" y="4960035"/>
            <a:ext cx="4634069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廠商的軟體更新被植入惡意程式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1578472" y="5783190"/>
            <a:ext cx="107121" cy="133945"/>
          </a:xfrm>
          <a:prstGeom prst="ellipse">
            <a:avLst/>
          </a:prstGeom>
          <a:solidFill>
            <a:srgbClr val="EF233C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3" name="Text 11"/>
          <p:cNvSpPr/>
          <p:nvPr/>
        </p:nvSpPr>
        <p:spPr>
          <a:xfrm>
            <a:off x="1845145" y="5598101"/>
            <a:ext cx="4303065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偽冒廠商的緊急技術支援請求</a:t>
            </a:r>
            <a:endParaRPr lang="en-US" sz="2400" dirty="0"/>
          </a:p>
        </p:txBody>
      </p:sp>
      <p:sp>
        <p:nvSpPr>
          <p:cNvPr id="14" name="Shape 12"/>
          <p:cNvSpPr/>
          <p:nvPr/>
        </p:nvSpPr>
        <p:spPr>
          <a:xfrm>
            <a:off x="9372519" y="2095500"/>
            <a:ext cx="7772481" cy="5325286"/>
          </a:xfrm>
          <a:prstGeom prst="roundRect">
            <a:avLst>
              <a:gd name="adj" fmla="val 2025"/>
            </a:avLst>
          </a:prstGeom>
          <a:solidFill>
            <a:srgbClr val="161B22"/>
          </a:solidFill>
          <a:ln w="8659">
            <a:solidFill>
              <a:srgbClr val="06D6A0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15" name="Text 13"/>
          <p:cNvSpPr/>
          <p:nvPr/>
        </p:nvSpPr>
        <p:spPr>
          <a:xfrm>
            <a:off x="9762177" y="2485159"/>
            <a:ext cx="7202958" cy="45373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降低廠商風險</a:t>
            </a:r>
            <a:endParaRPr lang="en-US" sz="3600" dirty="0"/>
          </a:p>
        </p:txBody>
      </p:sp>
      <p:sp>
        <p:nvSpPr>
          <p:cNvPr id="16" name="Shape 14"/>
          <p:cNvSpPr/>
          <p:nvPr/>
        </p:nvSpPr>
        <p:spPr>
          <a:xfrm>
            <a:off x="9807990" y="3779151"/>
            <a:ext cx="139370" cy="133945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7" name="Text 15"/>
          <p:cNvSpPr/>
          <p:nvPr/>
        </p:nvSpPr>
        <p:spPr>
          <a:xfrm>
            <a:off x="10100945" y="3584674"/>
            <a:ext cx="6459817" cy="63806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建立已驗證的廠商聯絡方式資料庫</a:t>
            </a:r>
            <a:endParaRPr lang="en-US" sz="2800" dirty="0"/>
          </a:p>
        </p:txBody>
      </p:sp>
      <p:sp>
        <p:nvSpPr>
          <p:cNvPr id="18" name="Shape 16"/>
          <p:cNvSpPr/>
          <p:nvPr/>
        </p:nvSpPr>
        <p:spPr>
          <a:xfrm>
            <a:off x="9807990" y="4417218"/>
            <a:ext cx="139370" cy="133945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19" name="Text 17"/>
          <p:cNvSpPr/>
          <p:nvPr/>
        </p:nvSpPr>
        <p:spPr>
          <a:xfrm>
            <a:off x="10100945" y="4222741"/>
            <a:ext cx="6890471" cy="63806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任何帳號更改，打廠商已知電話確認</a:t>
            </a:r>
            <a:endParaRPr lang="en-US" sz="2800" dirty="0"/>
          </a:p>
        </p:txBody>
      </p:sp>
      <p:sp>
        <p:nvSpPr>
          <p:cNvPr id="20" name="Shape 18"/>
          <p:cNvSpPr/>
          <p:nvPr/>
        </p:nvSpPr>
        <p:spPr>
          <a:xfrm>
            <a:off x="9807990" y="5055285"/>
            <a:ext cx="139370" cy="133945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21" name="Text 19"/>
          <p:cNvSpPr/>
          <p:nvPr/>
        </p:nvSpPr>
        <p:spPr>
          <a:xfrm>
            <a:off x="10100946" y="4860808"/>
            <a:ext cx="6029162" cy="63806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不透過對方提供的電話號碼回撥</a:t>
            </a:r>
            <a:endParaRPr lang="en-US" sz="2800" dirty="0"/>
          </a:p>
        </p:txBody>
      </p:sp>
      <p:sp>
        <p:nvSpPr>
          <p:cNvPr id="22" name="Shape 20"/>
          <p:cNvSpPr/>
          <p:nvPr/>
        </p:nvSpPr>
        <p:spPr>
          <a:xfrm>
            <a:off x="9807990" y="5693351"/>
            <a:ext cx="139370" cy="133945"/>
          </a:xfrm>
          <a:prstGeom prst="ellipse">
            <a:avLst/>
          </a:prstGeom>
          <a:solidFill>
            <a:srgbClr val="06D6A0"/>
          </a:solidFill>
        </p:spPr>
        <p:txBody>
          <a:bodyPr/>
          <a:lstStyle/>
          <a:p>
            <a:endParaRPr lang="zh-TW" altLang="en-US" sz="2000"/>
          </a:p>
        </p:txBody>
      </p:sp>
      <p:sp>
        <p:nvSpPr>
          <p:cNvPr id="23" name="Text 21"/>
          <p:cNvSpPr/>
          <p:nvPr/>
        </p:nvSpPr>
        <p:spPr>
          <a:xfrm>
            <a:off x="10100946" y="5498874"/>
            <a:ext cx="6029162" cy="63806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800" b="1" dirty="0">
                <a:solidFill>
                  <a:srgbClr val="E6EDF3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定期審查廠商的資安要求與合規</a:t>
            </a:r>
            <a:endParaRPr lang="en-US" sz="2800" dirty="0"/>
          </a:p>
        </p:txBody>
      </p:sp>
      <p:sp>
        <p:nvSpPr>
          <p:cNvPr id="24" name="Shape 22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SECURITY CULTURE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F0F6F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建立組織防詐文化</a:t>
            </a:r>
            <a:endParaRPr lang="en-US" sz="4800" dirty="0"/>
          </a:p>
        </p:txBody>
      </p:sp>
      <p:sp>
        <p:nvSpPr>
          <p:cNvPr id="4" name="Shape 2"/>
          <p:cNvSpPr/>
          <p:nvPr/>
        </p:nvSpPr>
        <p:spPr>
          <a:xfrm>
            <a:off x="1143000" y="2447005"/>
            <a:ext cx="5156218" cy="4115729"/>
          </a:xfrm>
          <a:prstGeom prst="roundRect">
            <a:avLst>
              <a:gd name="adj" fmla="val 6613"/>
            </a:avLst>
          </a:prstGeom>
          <a:solidFill>
            <a:srgbClr val="161B22"/>
          </a:solidFill>
          <a:ln w="8659">
            <a:solidFill>
              <a:srgbClr val="06D6A0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5" name="Text 3"/>
          <p:cNvSpPr/>
          <p:nvPr/>
        </p:nvSpPr>
        <p:spPr>
          <a:xfrm>
            <a:off x="1494505" y="2798511"/>
            <a:ext cx="4586804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定期教育訓練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1494505" y="3302362"/>
            <a:ext cx="4586804" cy="113564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每年至少一次全員資安意識訓練，加入模擬釣魚演練，讓員工在安全環境中練習辨識能力。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Shape 5"/>
          <p:cNvSpPr/>
          <p:nvPr/>
        </p:nvSpPr>
        <p:spPr>
          <a:xfrm>
            <a:off x="6565891" y="2447005"/>
            <a:ext cx="5156218" cy="4115729"/>
          </a:xfrm>
          <a:prstGeom prst="roundRect">
            <a:avLst>
              <a:gd name="adj" fmla="val 6613"/>
            </a:avLst>
          </a:prstGeom>
          <a:solidFill>
            <a:srgbClr val="161B22"/>
          </a:solidFill>
          <a:ln w="8659">
            <a:solidFill>
              <a:srgbClr val="00B4D8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8" name="Text 6"/>
          <p:cNvSpPr/>
          <p:nvPr/>
        </p:nvSpPr>
        <p:spPr>
          <a:xfrm>
            <a:off x="6917396" y="2798511"/>
            <a:ext cx="4586804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鼓勵回報文化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6917396" y="3302362"/>
            <a:ext cx="4586804" cy="113564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建立「不責備」的回報機制，讓員工敢於回報可疑訊息，而不是因為怕被責備而選擇沉默。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11988781" y="2447005"/>
            <a:ext cx="5156218" cy="4115729"/>
          </a:xfrm>
          <a:prstGeom prst="roundRect">
            <a:avLst>
              <a:gd name="adj" fmla="val 6613"/>
            </a:avLst>
          </a:prstGeom>
          <a:solidFill>
            <a:srgbClr val="161B22"/>
          </a:solidFill>
          <a:ln w="8659">
            <a:solidFill>
              <a:srgbClr val="FFD166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/>
          </a:p>
        </p:txBody>
      </p:sp>
      <p:sp>
        <p:nvSpPr>
          <p:cNvPr id="11" name="Text 9"/>
          <p:cNvSpPr/>
          <p:nvPr/>
        </p:nvSpPr>
        <p:spPr>
          <a:xfrm>
            <a:off x="12340286" y="2798511"/>
            <a:ext cx="4586804" cy="427759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D166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清晰的緊急程序</a:t>
            </a:r>
            <a:endParaRPr lang="en-US" sz="3600" dirty="0"/>
          </a:p>
        </p:txBody>
      </p:sp>
      <p:sp>
        <p:nvSpPr>
          <p:cNvPr id="12" name="Text 10"/>
          <p:cNvSpPr/>
          <p:nvPr/>
        </p:nvSpPr>
        <p:spPr>
          <a:xfrm>
            <a:off x="12340286" y="3302362"/>
            <a:ext cx="4586804" cy="1449044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dirty="0">
                <a:solidFill>
                  <a:schemeClr val="bg1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讓所有人知道：遇到可疑情況找誰報告、如何確認財務指令、遭受攻擊後的應變流程。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3" name="Shape 11"/>
          <p:cNvSpPr/>
          <p:nvPr/>
        </p:nvSpPr>
        <p:spPr>
          <a:xfrm>
            <a:off x="1332570" y="6799807"/>
            <a:ext cx="16002000" cy="870509"/>
          </a:xfrm>
          <a:prstGeom prst="roundRect">
            <a:avLst>
              <a:gd name="adj" fmla="val 13130"/>
            </a:avLst>
          </a:prstGeom>
          <a:solidFill>
            <a:srgbClr val="06D6A0">
              <a:alpha val="8000"/>
            </a:srgbClr>
          </a:solidFill>
          <a:ln w="8659">
            <a:solidFill>
              <a:srgbClr val="06D6A0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4" name="Text 12"/>
          <p:cNvSpPr/>
          <p:nvPr/>
        </p:nvSpPr>
        <p:spPr>
          <a:xfrm>
            <a:off x="1646029" y="7037066"/>
            <a:ext cx="15855142" cy="10214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000" dirty="0">
                <a:solidFill>
                  <a:srgbClr val="6EE7B7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安全文化的核心：讓「查證」和「回報」成為被鼓勵的行為，而不是被質疑的行為。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0"/>
          <p:cNvSpPr txBox="1"/>
          <p:nvPr/>
        </p:nvSpPr>
        <p:spPr>
          <a:xfrm>
            <a:off x="0" y="0"/>
            <a:ext cx="18288000" cy="461665"/>
          </a:xfrm>
          <a:prstGeom prst="rect">
            <a:avLst/>
          </a:prstGeom>
          <a:solidFill>
            <a:srgbClr val="1A1A2E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FFFFFF"/>
                </a:solidFill>
              </a:rPr>
              <a:t>   1  </a:t>
            </a:r>
            <a:r>
              <a:rPr sz="2400" b="1" i="0" dirty="0" err="1">
                <a:solidFill>
                  <a:srgbClr val="FFFFFF"/>
                </a:solidFill>
              </a:rPr>
              <a:t>練習與複習</a:t>
            </a:r>
            <a:endParaRPr sz="2400" b="1" i="0" dirty="0">
              <a:solidFill>
                <a:srgbClr val="FFFF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0000" y="1060000"/>
            <a:ext cx="1732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 dirty="0">
                <a:solidFill>
                  <a:srgbClr val="1A237E"/>
                </a:solidFill>
              </a:rPr>
              <a:t>Q1.  CEO </a:t>
            </a:r>
            <a:r>
              <a:rPr sz="2800" b="1" i="0" dirty="0" err="1">
                <a:solidFill>
                  <a:srgbClr val="1A237E"/>
                </a:solidFill>
              </a:rPr>
              <a:t>詐騙中</a:t>
            </a:r>
            <a:r>
              <a:rPr sz="2800" b="1" i="0" dirty="0">
                <a:solidFill>
                  <a:srgbClr val="1A237E"/>
                </a:solidFill>
              </a:rPr>
              <a:t>，「</a:t>
            </a:r>
            <a:r>
              <a:rPr sz="2800" b="1" i="0" dirty="0" err="1">
                <a:solidFill>
                  <a:srgbClr val="1A237E"/>
                </a:solidFill>
              </a:rPr>
              <a:t>這件事很機密，不要告訴其他人」這句話的目的是什麼</a:t>
            </a:r>
            <a:r>
              <a:rPr sz="2800" b="1" i="0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0000" y="1534440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A. 保護公司的商業機密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0000" y="2183393"/>
            <a:ext cx="17188000" cy="461665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1B5E20"/>
                </a:solidFill>
              </a:rPr>
              <a:t>✓  B. </a:t>
            </a:r>
            <a:r>
              <a:rPr sz="2400" b="1" i="0" dirty="0" err="1">
                <a:solidFill>
                  <a:srgbClr val="1B5E20"/>
                </a:solidFill>
              </a:rPr>
              <a:t>阻止你向同事確認，讓你在沒有人幫你查證的情況下執行動作</a:t>
            </a:r>
            <a:endParaRPr sz="2400" b="1" i="0" dirty="0">
              <a:solidFill>
                <a:srgbClr val="1B5E2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0000" y="2966786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C. 表示這是高層的特殊授權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0000" y="3750179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D. 說明這筆款項有保密協議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6680" y="4400137"/>
            <a:ext cx="17188000" cy="830997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2400" b="0" i="1" dirty="0" err="1">
                <a:solidFill>
                  <a:srgbClr val="4E342E"/>
                </a:solidFill>
              </a:rPr>
              <a:t>解析</a:t>
            </a:r>
            <a:r>
              <a:rPr sz="2400" b="0" i="1" dirty="0">
                <a:solidFill>
                  <a:srgbClr val="4E342E"/>
                </a:solidFill>
              </a:rPr>
              <a:t>：「</a:t>
            </a:r>
            <a:r>
              <a:rPr sz="2400" b="0" i="1" dirty="0" err="1">
                <a:solidFill>
                  <a:srgbClr val="4E342E"/>
                </a:solidFill>
              </a:rPr>
              <a:t>保密</a:t>
            </a:r>
            <a:r>
              <a:rPr sz="2400" b="0" i="1" dirty="0">
                <a:solidFill>
                  <a:srgbClr val="4E342E"/>
                </a:solidFill>
              </a:rPr>
              <a:t>」「</a:t>
            </a:r>
            <a:r>
              <a:rPr sz="2400" b="0" i="1" dirty="0" err="1">
                <a:solidFill>
                  <a:srgbClr val="4E342E"/>
                </a:solidFill>
              </a:rPr>
              <a:t>緊急</a:t>
            </a:r>
            <a:r>
              <a:rPr sz="2400" b="0" i="1" dirty="0">
                <a:solidFill>
                  <a:srgbClr val="4E342E"/>
                </a:solidFill>
              </a:rPr>
              <a:t>」「</a:t>
            </a:r>
            <a:r>
              <a:rPr sz="2400" b="0" i="1" dirty="0" err="1">
                <a:solidFill>
                  <a:srgbClr val="4E342E"/>
                </a:solidFill>
              </a:rPr>
              <a:t>不方便接電話」這三個語言同時出現，是</a:t>
            </a:r>
            <a:r>
              <a:rPr sz="2400" b="0" i="1" dirty="0">
                <a:solidFill>
                  <a:srgbClr val="4E342E"/>
                </a:solidFill>
              </a:rPr>
              <a:t> CEO </a:t>
            </a:r>
            <a:r>
              <a:rPr sz="2400" b="0" i="1" dirty="0" err="1">
                <a:solidFill>
                  <a:srgbClr val="4E342E"/>
                </a:solidFill>
              </a:rPr>
              <a:t>詐騙最典型的操控組合，目的是讓你在無法查證的情況下行動</a:t>
            </a:r>
            <a:r>
              <a:rPr sz="2400"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0000" y="5184080"/>
            <a:ext cx="1732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 dirty="0">
                <a:solidFill>
                  <a:srgbClr val="1A237E"/>
                </a:solidFill>
              </a:rPr>
              <a:t>Q2.  </a:t>
            </a:r>
            <a:r>
              <a:rPr sz="2800" b="1" i="0" dirty="0" err="1">
                <a:solidFill>
                  <a:srgbClr val="1A237E"/>
                </a:solidFill>
              </a:rPr>
              <a:t>企業防範廠商發票詐騙（帳號被改）最關鍵的制度是什麼</a:t>
            </a:r>
            <a:r>
              <a:rPr sz="2800" b="1" i="0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0000" y="5769231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 dirty="0">
                <a:solidFill>
                  <a:srgbClr val="333333"/>
                </a:solidFill>
              </a:rPr>
              <a:t>    A. </a:t>
            </a:r>
            <a:r>
              <a:rPr sz="2400" b="0" i="0" dirty="0" err="1">
                <a:solidFill>
                  <a:srgbClr val="333333"/>
                </a:solidFill>
              </a:rPr>
              <a:t>要求廠商每次開發票前先打電話通知</a:t>
            </a:r>
            <a:endParaRPr sz="2400" b="0" i="0" dirty="0">
              <a:solidFill>
                <a:srgbClr val="33333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0000" y="6476230"/>
            <a:ext cx="17188000" cy="461665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2400" b="1" i="0" dirty="0">
                <a:solidFill>
                  <a:srgbClr val="1B5E20"/>
                </a:solidFill>
              </a:rPr>
              <a:t>✓  B. </a:t>
            </a:r>
            <a:r>
              <a:rPr sz="2400" b="1" i="0" dirty="0" err="1">
                <a:solidFill>
                  <a:srgbClr val="1B5E20"/>
                </a:solidFill>
              </a:rPr>
              <a:t>任何付款帳戶變更，都用資料庫裡原本存的廠商電話確認，而非用信件裡新提供的電話</a:t>
            </a:r>
            <a:endParaRPr sz="2400" b="1" i="0" dirty="0">
              <a:solidFill>
                <a:srgbClr val="1B5E2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0000" y="7428380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 dirty="0">
                <a:solidFill>
                  <a:srgbClr val="333333"/>
                </a:solidFill>
              </a:rPr>
              <a:t>    C. </a:t>
            </a:r>
            <a:r>
              <a:rPr sz="2400" b="0" i="0" dirty="0" err="1">
                <a:solidFill>
                  <a:srgbClr val="333333"/>
                </a:solidFill>
              </a:rPr>
              <a:t>只接受以掛號信方式寄來的發票</a:t>
            </a:r>
            <a:endParaRPr sz="2400" b="0" i="0" dirty="0">
              <a:solidFill>
                <a:srgbClr val="333333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0000" y="8380530"/>
            <a:ext cx="1718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0" i="0">
                <a:solidFill>
                  <a:srgbClr val="333333"/>
                </a:solidFill>
              </a:rPr>
              <a:t>    D. 要求財務人員每次付款前先回報給 IT 部門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0000" y="9145335"/>
            <a:ext cx="17188000" cy="830997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2400" b="0" i="1" dirty="0" err="1">
                <a:solidFill>
                  <a:srgbClr val="4E342E"/>
                </a:solidFill>
              </a:rPr>
              <a:t>解析：攻擊者入侵廠商信箱後，連電話號碼都可以偽造。只有用你自己資料庫裡存的聯絡方式，才能確認是真正的廠商在聯絡你</a:t>
            </a:r>
            <a:r>
              <a:rPr sz="2400" b="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10037000"/>
            <a:ext cx="18288000" cy="250000"/>
          </a:xfrm>
          <a:prstGeom prst="rect">
            <a:avLst/>
          </a:prstGeom>
          <a:solidFill>
            <a:srgbClr val="EEEEEE"/>
          </a:solidFill>
        </p:spPr>
        <p:txBody>
          <a:bodyPr wrap="square">
            <a:spAutoFit/>
          </a:bodyPr>
          <a:lstStyle/>
          <a:p>
            <a:pPr algn="r"/>
            <a:r>
              <a:rPr sz="1000" b="0" i="0">
                <a:solidFill>
                  <a:srgbClr val="757575"/>
                </a:solidFill>
              </a:rPr>
              <a:t>AI 釣魚詐騙防護教材　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4973598" y="7905750"/>
            <a:ext cx="2628974" cy="213360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500" b="1" dirty="0">
                <a:solidFill>
                  <a:srgbClr val="00B4D8">
                    <a:alpha val="7000"/>
                  </a:srgb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07</a:t>
            </a:r>
            <a:endParaRPr lang="en-US" sz="16500" dirty="0"/>
          </a:p>
        </p:txBody>
      </p:sp>
      <p:sp>
        <p:nvSpPr>
          <p:cNvPr id="3" name="Text 1"/>
          <p:cNvSpPr/>
          <p:nvPr/>
        </p:nvSpPr>
        <p:spPr>
          <a:xfrm>
            <a:off x="1333500" y="3367845"/>
            <a:ext cx="1608963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PART SEVEN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1333500" y="3913505"/>
            <a:ext cx="10781665" cy="1965960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0000"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66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真實案例 從他人的損失中學習</a:t>
            </a:r>
            <a:endParaRPr lang="en-US" sz="6600" dirty="0">
              <a:solidFill>
                <a:srgbClr val="0070C0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1333500" y="4928727"/>
            <a:ext cx="10172700" cy="88755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400" dirty="0">
                <a:solidFill>
                  <a:srgbClr val="8B949E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台灣本地案例、香港深偽視訊詐騙——了解詐騙的真實樣貌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1333500" y="6862058"/>
            <a:ext cx="762000" cy="57096"/>
          </a:xfrm>
          <a:prstGeom prst="roundRect">
            <a:avLst>
              <a:gd name="adj" fmla="val 50000"/>
            </a:avLst>
          </a:prstGeom>
          <a:solidFill>
            <a:srgbClr val="EF233C"/>
          </a:solidFill>
        </p:spPr>
        <p:txBody>
          <a:bodyPr/>
          <a:lstStyle/>
          <a:p>
            <a:endParaRPr lang="zh-TW" altLang="en-US"/>
          </a:p>
        </p:txBody>
      </p:sp>
      <p:sp>
        <p:nvSpPr>
          <p:cNvPr id="7" name="Shape 5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71500"/>
            <a:ext cx="16482060" cy="393123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kern="0" spc="375" dirty="0">
                <a:solidFill>
                  <a:srgbClr val="00B4D8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CASE 1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143000" y="1059791"/>
            <a:ext cx="16482060" cy="708638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4800" b="1" dirty="0">
                <a:solidFill>
                  <a:srgbClr val="0070C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台灣案例：假冒檢察官詐騙</a:t>
            </a:r>
            <a:endParaRPr lang="en-US" sz="4800" dirty="0">
              <a:solidFill>
                <a:srgbClr val="0070C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1143000" y="2095500"/>
            <a:ext cx="7772345" cy="5231782"/>
          </a:xfrm>
          <a:prstGeom prst="roundRect">
            <a:avLst>
              <a:gd name="adj" fmla="val 2025"/>
            </a:avLst>
          </a:prstGeom>
          <a:solidFill>
            <a:schemeClr val="bg2"/>
          </a:solidFill>
          <a:ln w="8659">
            <a:solidFill>
              <a:srgbClr val="EF233C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5" name="Text 3"/>
          <p:cNvSpPr/>
          <p:nvPr/>
        </p:nvSpPr>
        <p:spPr>
          <a:xfrm>
            <a:off x="1532659" y="2485159"/>
            <a:ext cx="7202818" cy="45373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EF233C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詐騙劇本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1456459" y="3590925"/>
            <a:ext cx="7401763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假冒警察或檢察官電話，聲稱你的帳號「涉及洗錢」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1456458" y="4228992"/>
            <a:ext cx="6114501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要求你將資金轉入「安全帳戶」以配合調查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1456459" y="4867059"/>
            <a:ext cx="6275408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製造恐慌：「你將面臨逮捕，必須立即配合」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" name="Text 11"/>
          <p:cNvSpPr/>
          <p:nvPr/>
        </p:nvSpPr>
        <p:spPr>
          <a:xfrm>
            <a:off x="1456459" y="5505125"/>
            <a:ext cx="3539974" cy="638067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fontScale="92500"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要求保密，不能告訴家人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Shape 12"/>
          <p:cNvSpPr/>
          <p:nvPr/>
        </p:nvSpPr>
        <p:spPr>
          <a:xfrm>
            <a:off x="9372519" y="2095500"/>
            <a:ext cx="7772481" cy="5231782"/>
          </a:xfrm>
          <a:prstGeom prst="roundRect">
            <a:avLst>
              <a:gd name="adj" fmla="val 2025"/>
            </a:avLst>
          </a:prstGeom>
          <a:solidFill>
            <a:schemeClr val="bg2"/>
          </a:solidFill>
          <a:ln w="8659">
            <a:solidFill>
              <a:srgbClr val="06D6A0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15" name="Text 13"/>
          <p:cNvSpPr/>
          <p:nvPr/>
        </p:nvSpPr>
        <p:spPr>
          <a:xfrm>
            <a:off x="9762177" y="2485159"/>
            <a:ext cx="7202958" cy="453736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6D6A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破解方法</a:t>
            </a:r>
            <a:endParaRPr lang="en-US" sz="3600" dirty="0"/>
          </a:p>
        </p:txBody>
      </p:sp>
      <p:sp>
        <p:nvSpPr>
          <p:cNvPr id="17" name="Text 15"/>
          <p:cNvSpPr/>
          <p:nvPr/>
        </p:nvSpPr>
        <p:spPr>
          <a:xfrm>
            <a:off x="9762177" y="3538067"/>
            <a:ext cx="5195909" cy="466725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檢察官絕對不會電話要求轉帳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9" name="Text 17"/>
          <p:cNvSpPr/>
          <p:nvPr/>
        </p:nvSpPr>
        <p:spPr>
          <a:xfrm>
            <a:off x="9762177" y="4176134"/>
            <a:ext cx="4396538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fontScale="92500"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正式司法程序有書面文件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1" name="Text 19"/>
          <p:cNvSpPr/>
          <p:nvPr/>
        </p:nvSpPr>
        <p:spPr>
          <a:xfrm>
            <a:off x="9762177" y="4814201"/>
            <a:ext cx="3686868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掛電話，打 165 確認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3" name="Text 21"/>
          <p:cNvSpPr/>
          <p:nvPr/>
        </p:nvSpPr>
        <p:spPr>
          <a:xfrm>
            <a:off x="9762177" y="5452267"/>
            <a:ext cx="4396538" cy="453736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fontScale="92500"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告訴家人，保持開放溝通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4" name="Shape 22"/>
          <p:cNvSpPr/>
          <p:nvPr/>
        </p:nvSpPr>
        <p:spPr>
          <a:xfrm>
            <a:off x="1143000" y="7722820"/>
            <a:ext cx="16002000" cy="870509"/>
          </a:xfrm>
          <a:prstGeom prst="roundRect">
            <a:avLst>
              <a:gd name="adj" fmla="val 13130"/>
            </a:avLst>
          </a:prstGeom>
          <a:solidFill>
            <a:srgbClr val="EF233C">
              <a:alpha val="10000"/>
            </a:srgbClr>
          </a:solidFill>
          <a:ln w="8659">
            <a:solidFill>
              <a:srgbClr val="EF233C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25" name="Text 23"/>
          <p:cNvSpPr/>
          <p:nvPr/>
        </p:nvSpPr>
        <p:spPr>
          <a:xfrm>
            <a:off x="1456459" y="7756531"/>
            <a:ext cx="15855142" cy="1006584"/>
          </a:xfrm>
          <a:prstGeom prst="rect">
            <a:avLst/>
          </a:prstGeom>
          <a:noFill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2800" dirty="0">
                <a:solidFill>
                  <a:srgbClr val="C00000"/>
                </a:solidFill>
                <a:latin typeface="Noto Sans TC" panose="020B0200000000000000" pitchFamily="34" charset="-120"/>
                <a:ea typeface="Noto Sans TC" panose="020B0200000000000000" pitchFamily="34" charset="-122"/>
                <a:cs typeface="Noto Sans TC" panose="020B0200000000000000" pitchFamily="34" charset="-120"/>
              </a:rPr>
              <a:t>此類詐騙受害者每年逾萬人，平均損失超過 100 萬元。年長者尤其容易受害。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26" name="Shape 24"/>
          <p:cNvSpPr/>
          <p:nvPr/>
        </p:nvSpPr>
        <p:spPr>
          <a:xfrm>
            <a:off x="0" y="10229903"/>
            <a:ext cx="18287999" cy="57096"/>
          </a:xfrm>
          <a:prstGeom prst="rect">
            <a:avLst/>
          </a:prstGeom>
          <a:solidFill>
            <a:srgbClr val="00B4D8"/>
          </a:solidFill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3759</TotalTime>
  <Words>3940</Words>
  <Application>Microsoft Office PowerPoint</Application>
  <PresentationFormat>自訂</PresentationFormat>
  <Paragraphs>410</Paragraphs>
  <Slides>22</Slides>
  <Notes>22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6" baseType="lpstr">
      <vt:lpstr>Noto Sans TC</vt:lpstr>
      <vt:lpstr>Arial</vt:lpstr>
      <vt:lpstr>Calibri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杜若慈</cp:lastModifiedBy>
  <cp:revision>13</cp:revision>
  <dcterms:created xsi:type="dcterms:W3CDTF">2026-05-25T07:08:00Z</dcterms:created>
  <dcterms:modified xsi:type="dcterms:W3CDTF">2026-08-05T08:53:07Z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2D81EE78BD564E7B821B9E48B10A4715_12</vt:lpwstr>
  </property>
  <property fmtid="{D5CDD505-2E9C-101B-9397-08002B2CF9AE}" pid="3" name="KSOProductBuildVer">
    <vt:lpwstr>3076-12.1.0.26372</vt:lpwstr>
  </property>
</Properties>
</file>