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31.jpg" ContentType="image/png"/>
  <Override PartName="/ppt/media/image32.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319" r:id="rId3"/>
    <p:sldId id="323" r:id="rId4"/>
    <p:sldId id="325" r:id="rId5"/>
    <p:sldId id="263" r:id="rId6"/>
    <p:sldId id="264" r:id="rId7"/>
    <p:sldId id="364" r:id="rId8"/>
    <p:sldId id="7647" r:id="rId9"/>
    <p:sldId id="306" r:id="rId10"/>
    <p:sldId id="7655" r:id="rId11"/>
    <p:sldId id="288" r:id="rId12"/>
    <p:sldId id="257" r:id="rId13"/>
    <p:sldId id="7650" r:id="rId14"/>
    <p:sldId id="258" r:id="rId15"/>
    <p:sldId id="7652" r:id="rId16"/>
    <p:sldId id="7656" r:id="rId17"/>
    <p:sldId id="7654" r:id="rId18"/>
    <p:sldId id="261" r:id="rId19"/>
    <p:sldId id="260" r:id="rId20"/>
    <p:sldId id="262" r:id="rId21"/>
    <p:sldId id="7649" r:id="rId22"/>
    <p:sldId id="7664" r:id="rId23"/>
    <p:sldId id="7665" r:id="rId24"/>
    <p:sldId id="7666" r:id="rId25"/>
    <p:sldId id="7657" r:id="rId26"/>
    <p:sldId id="7667" r:id="rId27"/>
    <p:sldId id="7660" r:id="rId28"/>
    <p:sldId id="7658" r:id="rId29"/>
    <p:sldId id="7659" r:id="rId30"/>
    <p:sldId id="7661" r:id="rId31"/>
    <p:sldId id="7662" r:id="rId32"/>
    <p:sldId id="7663" r:id="rId3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A7FB"/>
    <a:srgbClr val="B3A8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6991" autoAdjust="0"/>
  </p:normalViewPr>
  <p:slideViewPr>
    <p:cSldViewPr snapToGrid="0">
      <p:cViewPr varScale="1">
        <p:scale>
          <a:sx n="83" d="100"/>
          <a:sy n="83" d="100"/>
        </p:scale>
        <p:origin x="643" y="10"/>
      </p:cViewPr>
      <p:guideLst/>
    </p:cSldViewPr>
  </p:slideViewPr>
  <p:notesTextViewPr>
    <p:cViewPr>
      <p:scale>
        <a:sx n="1" d="1"/>
        <a:sy n="1" d="1"/>
      </p:scale>
      <p:origin x="0" y="0"/>
    </p:cViewPr>
  </p:notesTextViewPr>
  <p:notesViewPr>
    <p:cSldViewPr snapToGrid="0">
      <p:cViewPr varScale="1">
        <p:scale>
          <a:sx n="72" d="100"/>
          <a:sy n="72" d="100"/>
        </p:scale>
        <p:origin x="301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965752-8579-483C-9AA6-2C539E420DCC}" type="datetimeFigureOut">
              <a:rPr lang="zh-TW" altLang="en-US" smtClean="0"/>
              <a:t>2026/8/14</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5604DB-397E-4CB8-9743-6AA4851F1972}" type="slidenum">
              <a:rPr lang="zh-TW" altLang="en-US" smtClean="0"/>
              <a:t>‹#›</a:t>
            </a:fld>
            <a:endParaRPr lang="zh-TW" altLang="en-US"/>
          </a:p>
        </p:txBody>
      </p:sp>
    </p:spTree>
    <p:extLst>
      <p:ext uri="{BB962C8B-B14F-4D97-AF65-F5344CB8AC3E}">
        <p14:creationId xmlns:p14="http://schemas.microsoft.com/office/powerpoint/2010/main" val="38167210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en-US" altLang="zh-TW" dirty="0"/>
              <a:t>Level 0</a:t>
            </a:r>
            <a:r>
              <a:rPr lang="zh-TW" altLang="en-US" dirty="0"/>
              <a:t>：</a:t>
            </a:r>
            <a:r>
              <a:rPr lang="zh-TW" altLang="en-US" b="0" i="0" dirty="0">
                <a:solidFill>
                  <a:srgbClr val="303030"/>
                </a:solidFill>
                <a:effectLst/>
                <a:latin typeface="Google Sans Text"/>
              </a:rPr>
              <a:t>大型語言模型（</a:t>
            </a:r>
            <a:r>
              <a:rPr lang="en-US" altLang="zh-TW" b="0" i="0" dirty="0">
                <a:solidFill>
                  <a:srgbClr val="303030"/>
                </a:solidFill>
                <a:effectLst/>
                <a:latin typeface="Google Sans Text"/>
              </a:rPr>
              <a:t>LM</a:t>
            </a:r>
            <a:r>
              <a:rPr lang="zh-TW" altLang="en-US" b="0" i="0" dirty="0">
                <a:solidFill>
                  <a:srgbClr val="303030"/>
                </a:solidFill>
                <a:effectLst/>
                <a:latin typeface="Google Sans Text"/>
              </a:rPr>
              <a:t>）處於隔離狀態，僅依靠其龐大的預訓練知識進行回應，沒有外部工具、記憶或即時環境交互能力</a:t>
            </a:r>
            <a:endParaRPr lang="en-US" altLang="zh-TW" b="0" i="0" dirty="0">
              <a:solidFill>
                <a:srgbClr val="303030"/>
              </a:solidFill>
              <a:effectLst/>
              <a:latin typeface="Google Sans Text"/>
            </a:endParaRPr>
          </a:p>
          <a:p>
            <a:r>
              <a:rPr lang="en-US" altLang="zh-TW" dirty="0"/>
              <a:t>Level 1</a:t>
            </a:r>
            <a:r>
              <a:rPr lang="zh-TW" altLang="en-US" dirty="0"/>
              <a:t>：推理引擎透過連接外部工具轉化為具備功能的</a:t>
            </a:r>
            <a:r>
              <a:rPr lang="en-US" altLang="zh-TW" dirty="0"/>
              <a:t>Agent</a:t>
            </a:r>
            <a:r>
              <a:rPr lang="zh-TW" altLang="en-US" dirty="0"/>
              <a:t>。透過「任務、思考、行動、觀察、綜合」的五步循環，</a:t>
            </a:r>
            <a:r>
              <a:rPr lang="en-US" altLang="zh-TW" dirty="0"/>
              <a:t>Agent</a:t>
            </a:r>
            <a:r>
              <a:rPr lang="zh-TW" altLang="en-US" dirty="0"/>
              <a:t>能調用搜尋工具、</a:t>
            </a:r>
            <a:r>
              <a:rPr lang="en-US" altLang="zh-TW" dirty="0"/>
              <a:t>API</a:t>
            </a:r>
            <a:r>
              <a:rPr lang="zh-TW" altLang="en-US" dirty="0"/>
              <a:t>或資料庫來獲取即時資訊，解決模型本身知識不足的問題</a:t>
            </a:r>
            <a:endParaRPr lang="en-US" altLang="zh-TW" dirty="0"/>
          </a:p>
          <a:p>
            <a:r>
              <a:rPr lang="en-US" altLang="zh-TW" dirty="0"/>
              <a:t>Level 2</a:t>
            </a:r>
            <a:r>
              <a:rPr lang="zh-TW" altLang="en-US" dirty="0"/>
              <a:t>：具備「戰略規劃」複雜、多步驟目標的能力。核心技能是上下文工程（</a:t>
            </a:r>
            <a:r>
              <a:rPr lang="en-US" altLang="zh-TW" dirty="0"/>
              <a:t>Context Engineering</a:t>
            </a:r>
            <a:r>
              <a:rPr lang="zh-TW" altLang="en-US" dirty="0"/>
              <a:t>），</a:t>
            </a:r>
            <a:r>
              <a:rPr lang="en-US" altLang="zh-TW" dirty="0"/>
              <a:t>Agent</a:t>
            </a:r>
            <a:r>
              <a:rPr lang="zh-TW" altLang="en-US" dirty="0"/>
              <a:t>能主動選擇、打包並管理每個步驟中最相關的資訊，以確保在多步驟計劃中能精準執行</a:t>
            </a:r>
            <a:endParaRPr lang="en-US" altLang="zh-TW" dirty="0"/>
          </a:p>
          <a:p>
            <a:r>
              <a:rPr lang="en-US" altLang="zh-TW" dirty="0"/>
              <a:t>Level 3</a:t>
            </a:r>
            <a:r>
              <a:rPr lang="zh-TW" altLang="en-US" dirty="0"/>
              <a:t>：典範在此發生轉變，從單一全能</a:t>
            </a:r>
            <a:r>
              <a:rPr lang="en-US" altLang="zh-TW" dirty="0"/>
              <a:t>Agent</a:t>
            </a:r>
            <a:r>
              <a:rPr lang="zh-TW" altLang="en-US" dirty="0"/>
              <a:t>轉向「專家團隊」模式。模擬了人類組織的專業分工，系統由一個「專案經理」</a:t>
            </a:r>
            <a:r>
              <a:rPr lang="en-US" altLang="zh-TW" dirty="0"/>
              <a:t>Agent</a:t>
            </a:r>
            <a:r>
              <a:rPr lang="zh-TW" altLang="en-US" dirty="0"/>
              <a:t>接收任務，並將子任務委派給專門的研究、寫作或開發</a:t>
            </a:r>
            <a:r>
              <a:rPr lang="en-US" altLang="zh-TW" dirty="0"/>
              <a:t>Agent</a:t>
            </a:r>
            <a:r>
              <a:rPr lang="zh-TW" altLang="en-US" dirty="0"/>
              <a:t>，彼此協作完成複雜的業務流程</a:t>
            </a:r>
            <a:endParaRPr lang="en-US" altLang="zh-TW" dirty="0"/>
          </a:p>
          <a:p>
            <a:r>
              <a:rPr lang="en-US" altLang="zh-TW" dirty="0"/>
              <a:t>Level 4</a:t>
            </a:r>
            <a:r>
              <a:rPr lang="zh-TW" altLang="en-US" dirty="0"/>
              <a:t>：系統具備「自主創建」與「適應」的能力。</a:t>
            </a:r>
            <a:r>
              <a:rPr lang="en-US" altLang="zh-TW" dirty="0"/>
              <a:t>Agent</a:t>
            </a:r>
            <a:r>
              <a:rPr lang="zh-TW" altLang="en-US" dirty="0"/>
              <a:t>不僅能使用現有工具，還能識別自身能力的不足，並動態地創建新工具或新</a:t>
            </a:r>
            <a:r>
              <a:rPr lang="en-US" altLang="zh-TW" dirty="0"/>
              <a:t>Agent</a:t>
            </a:r>
            <a:r>
              <a:rPr lang="zh-TW" altLang="en-US" dirty="0"/>
              <a:t>來填補空缺。這使</a:t>
            </a:r>
            <a:r>
              <a:rPr lang="en-US" altLang="zh-TW" dirty="0"/>
              <a:t>Agent</a:t>
            </a:r>
            <a:r>
              <a:rPr lang="zh-TW" altLang="en-US" dirty="0"/>
              <a:t>團隊成為一個真正能自我學習與進化的組織</a:t>
            </a:r>
          </a:p>
        </p:txBody>
      </p:sp>
      <p:sp>
        <p:nvSpPr>
          <p:cNvPr id="4" name="投影片編號版面配置區 3"/>
          <p:cNvSpPr>
            <a:spLocks noGrp="1"/>
          </p:cNvSpPr>
          <p:nvPr>
            <p:ph type="sldNum" sz="quarter" idx="5"/>
          </p:nvPr>
        </p:nvSpPr>
        <p:spPr/>
        <p:txBody>
          <a:bodyPr/>
          <a:lstStyle/>
          <a:p>
            <a:fld id="{AF5604DB-397E-4CB8-9743-6AA4851F1972}" type="slidenum">
              <a:rPr lang="zh-TW" altLang="en-US" smtClean="0"/>
              <a:t>17</a:t>
            </a:fld>
            <a:endParaRPr lang="zh-TW" altLang="en-US"/>
          </a:p>
        </p:txBody>
      </p:sp>
    </p:spTree>
    <p:extLst>
      <p:ext uri="{BB962C8B-B14F-4D97-AF65-F5344CB8AC3E}">
        <p14:creationId xmlns:p14="http://schemas.microsoft.com/office/powerpoint/2010/main" val="3576631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CE10DBF-4559-BE75-D0D5-1C87955B9B1B}"/>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6BB8291F-0669-AF57-AC0B-7D11C52983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94A29C72-71F6-99E2-35AE-4FDF43B78A42}"/>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065CDAA5-46E7-A5A3-9315-DD6B172B284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F5048BB-6214-C958-85A0-BE83CE3DC1C5}"/>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111685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5CC82A5-85D1-E0E5-4FAB-3D11E4C47802}"/>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C68F6482-BC04-6EA9-D5F4-5E1488611927}"/>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5BC1614C-C864-65B2-F553-CEC9728FC516}"/>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8AF7E217-A8D0-13F9-53FF-28E37F0B1AD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9A452F3-66AD-E874-E40E-1786F6A241F3}"/>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4110802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8AE63051-BA73-0FF1-0D0F-13721264B940}"/>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698512C7-3A0F-A8A7-6B31-4B6977EAF913}"/>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960EAC8-4BE9-9587-6767-7AF78D5E4DD2}"/>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F297C2F3-00D6-1472-5317-B85AB8D93784}"/>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35BD97A-0A51-4B79-2F88-9A94612F79CF}"/>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3873521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E091AE-19F5-12FE-5F81-BC58D53B7888}"/>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0B1B15A-4C4C-414D-37E7-E2DF02E34C6B}"/>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EBD7C1CC-DFCD-2F85-A875-8469096EA865}"/>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BFB901C4-718F-AD6C-AF09-6C3142C161E7}"/>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D92D9126-6FB0-97E2-DB2B-B304ABD8DCD0}"/>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2137161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946D24-A798-244B-4AF7-217E2228876B}"/>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927863DF-C7B4-1BAE-1F58-9F938DF08C3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89860A2E-96D7-4BE5-81CC-CBC0FBFD2704}"/>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C9C1A948-6723-FEC2-6A53-80F5F5B1349B}"/>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2F6A40AB-02CE-E305-78AA-303ADBE6B3CC}"/>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4282866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166A52-053D-4C4A-A418-2A4F481E63B6}"/>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CEBE89A4-E123-109F-DC6B-D427286FA0E8}"/>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301EBD84-5C90-412C-4E2A-CE94CBF70918}"/>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0BE4C91F-9725-4F9D-CB42-A8AC6374AD2B}"/>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6" name="頁尾版面配置區 5">
            <a:extLst>
              <a:ext uri="{FF2B5EF4-FFF2-40B4-BE49-F238E27FC236}">
                <a16:creationId xmlns:a16="http://schemas.microsoft.com/office/drawing/2014/main" id="{3D4BCEDE-F589-B732-30BB-7D838B6BBC56}"/>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2AA816E-F7EE-ABB1-CB74-758F750ED82D}"/>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1847238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3DBCE4-FF72-26C8-EC7D-E690376ADA47}"/>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8974C35B-6B45-F01B-73C8-F93D0BABFE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CFB23834-71F4-5DF7-A494-14F6BA779059}"/>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9A0FB73D-C75B-2CE8-2549-B789445CD3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1A2B480A-5BE4-DD63-3758-9E088E721FDF}"/>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70E53E4D-3930-FC76-E1BA-98ACE75FD091}"/>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8" name="頁尾版面配置區 7">
            <a:extLst>
              <a:ext uri="{FF2B5EF4-FFF2-40B4-BE49-F238E27FC236}">
                <a16:creationId xmlns:a16="http://schemas.microsoft.com/office/drawing/2014/main" id="{0B9AB5B3-BBC0-F26B-C167-E5835AC566A3}"/>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C01CA68A-B390-257E-413C-760ED7CC5B35}"/>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1471496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792A0E5-6A57-F1C7-A376-1C94D4D1285A}"/>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D064061F-2793-1F61-F7C7-9FB300A85CA5}"/>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4" name="頁尾版面配置區 3">
            <a:extLst>
              <a:ext uri="{FF2B5EF4-FFF2-40B4-BE49-F238E27FC236}">
                <a16:creationId xmlns:a16="http://schemas.microsoft.com/office/drawing/2014/main" id="{DEBEA56B-A7C6-3342-2194-14E09FAE005D}"/>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0073525B-CC42-DA24-797C-828A958DF353}"/>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5651690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6DAF8092-F83F-7AAA-00D0-E9812F42B24E}"/>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3" name="頁尾版面配置區 2">
            <a:extLst>
              <a:ext uri="{FF2B5EF4-FFF2-40B4-BE49-F238E27FC236}">
                <a16:creationId xmlns:a16="http://schemas.microsoft.com/office/drawing/2014/main" id="{37D7BAC4-97D4-E5E2-C22F-FEE8DAD31CAF}"/>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70B14E92-D10E-9ABD-8238-4019A8BBF329}"/>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45859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089BFB-D1C0-4072-E56F-40B2474CFEB2}"/>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F0FC3D51-1182-DE43-D7F1-3421CFDDB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54573E70-CCA7-D0E1-EEB0-44E2EA5125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7ECE6969-E8B0-6F25-537B-39832DFCA712}"/>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6" name="頁尾版面配置區 5">
            <a:extLst>
              <a:ext uri="{FF2B5EF4-FFF2-40B4-BE49-F238E27FC236}">
                <a16:creationId xmlns:a16="http://schemas.microsoft.com/office/drawing/2014/main" id="{AB795769-F7C3-EFE9-6A4E-02A53EEB0FD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BABFF67-270E-9F25-F6B6-33C8F7BA5ACF}"/>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354313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9900E5-BB87-3BEE-8A8B-73FFE3F74A3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3629F2DA-1397-24BF-D139-A070889F4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13C94094-975A-E7BE-77F9-363AD71BA8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29B7C0C9-4B16-A505-FAF7-1725CB9B87F5}"/>
              </a:ext>
            </a:extLst>
          </p:cNvPr>
          <p:cNvSpPr>
            <a:spLocks noGrp="1"/>
          </p:cNvSpPr>
          <p:nvPr>
            <p:ph type="dt" sz="half" idx="10"/>
          </p:nvPr>
        </p:nvSpPr>
        <p:spPr/>
        <p:txBody>
          <a:bodyPr/>
          <a:lstStyle/>
          <a:p>
            <a:fld id="{85F44AEE-764F-4491-A6BE-CACB7C4E120A}" type="datetimeFigureOut">
              <a:rPr lang="zh-TW" altLang="en-US" smtClean="0"/>
              <a:t>2026/8/14</a:t>
            </a:fld>
            <a:endParaRPr lang="zh-TW" altLang="en-US"/>
          </a:p>
        </p:txBody>
      </p:sp>
      <p:sp>
        <p:nvSpPr>
          <p:cNvPr id="6" name="頁尾版面配置區 5">
            <a:extLst>
              <a:ext uri="{FF2B5EF4-FFF2-40B4-BE49-F238E27FC236}">
                <a16:creationId xmlns:a16="http://schemas.microsoft.com/office/drawing/2014/main" id="{47DAC4B9-D360-738D-1A1F-8A4A4603EC6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9E4E5F21-77FE-007D-1056-E5EAEEADB484}"/>
              </a:ext>
            </a:extLst>
          </p:cNvPr>
          <p:cNvSpPr>
            <a:spLocks noGrp="1"/>
          </p:cNvSpPr>
          <p:nvPr>
            <p:ph type="sldNum" sz="quarter" idx="12"/>
          </p:nvPr>
        </p:nvSpPr>
        <p:spPr/>
        <p:txBody>
          <a:bodyPr/>
          <a:lstStyle/>
          <a:p>
            <a:fld id="{676E864C-CA6E-478F-A92D-4ECD2AE123DB}" type="slidenum">
              <a:rPr lang="zh-TW" altLang="en-US" smtClean="0"/>
              <a:t>‹#›</a:t>
            </a:fld>
            <a:endParaRPr lang="zh-TW" altLang="en-US"/>
          </a:p>
        </p:txBody>
      </p:sp>
    </p:spTree>
    <p:extLst>
      <p:ext uri="{BB962C8B-B14F-4D97-AF65-F5344CB8AC3E}">
        <p14:creationId xmlns:p14="http://schemas.microsoft.com/office/powerpoint/2010/main" val="2533393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12C3D86F-69C2-646A-DC62-02DD41A878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3038CB9-BE7C-C8FE-7E57-9AF5A78CFB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0A1A00AE-5C25-90AF-188E-D91E8F17887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F44AEE-764F-4491-A6BE-CACB7C4E120A}" type="datetimeFigureOut">
              <a:rPr lang="zh-TW" altLang="en-US" smtClean="0"/>
              <a:t>2026/8/14</a:t>
            </a:fld>
            <a:endParaRPr lang="zh-TW" altLang="en-US"/>
          </a:p>
        </p:txBody>
      </p:sp>
      <p:sp>
        <p:nvSpPr>
          <p:cNvPr id="5" name="頁尾版面配置區 4">
            <a:extLst>
              <a:ext uri="{FF2B5EF4-FFF2-40B4-BE49-F238E27FC236}">
                <a16:creationId xmlns:a16="http://schemas.microsoft.com/office/drawing/2014/main" id="{4C4FF2E3-185B-18B4-C67E-D4CA6BDFA9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6AA50019-2FEC-4092-0F9D-6A247D03DF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76E864C-CA6E-478F-A92D-4ECD2AE123DB}" type="slidenum">
              <a:rPr lang="zh-TW" altLang="en-US" smtClean="0"/>
              <a:t>‹#›</a:t>
            </a:fld>
            <a:endParaRPr lang="zh-TW" altLang="en-US"/>
          </a:p>
        </p:txBody>
      </p:sp>
      <p:grpSp>
        <p:nvGrpSpPr>
          <p:cNvPr id="7" name="群組 6">
            <a:extLst>
              <a:ext uri="{FF2B5EF4-FFF2-40B4-BE49-F238E27FC236}">
                <a16:creationId xmlns:a16="http://schemas.microsoft.com/office/drawing/2014/main" id="{E4003FAE-925B-9703-8841-B1B0A152E974}"/>
              </a:ext>
            </a:extLst>
          </p:cNvPr>
          <p:cNvGrpSpPr/>
          <p:nvPr userDrawn="1"/>
        </p:nvGrpSpPr>
        <p:grpSpPr>
          <a:xfrm>
            <a:off x="0" y="6356350"/>
            <a:ext cx="12192000" cy="501650"/>
            <a:chOff x="0" y="6356350"/>
            <a:chExt cx="12192000" cy="501650"/>
          </a:xfrm>
        </p:grpSpPr>
        <p:sp>
          <p:nvSpPr>
            <p:cNvPr id="8" name="矩形 7">
              <a:extLst>
                <a:ext uri="{FF2B5EF4-FFF2-40B4-BE49-F238E27FC236}">
                  <a16:creationId xmlns:a16="http://schemas.microsoft.com/office/drawing/2014/main" id="{0654599B-4C01-335E-E554-37AE37A16496}"/>
                </a:ext>
              </a:extLst>
            </p:cNvPr>
            <p:cNvSpPr/>
            <p:nvPr userDrawn="1"/>
          </p:nvSpPr>
          <p:spPr>
            <a:xfrm>
              <a:off x="0" y="6356350"/>
              <a:ext cx="12192000" cy="501650"/>
            </a:xfrm>
            <a:prstGeom prst="rect">
              <a:avLst/>
            </a:prstGeom>
            <a:solidFill>
              <a:srgbClr val="48D1CC"/>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zh-TW" altLang="en-US" dirty="0"/>
            </a:p>
          </p:txBody>
        </p:sp>
        <p:sp>
          <p:nvSpPr>
            <p:cNvPr id="9" name="文字方塊 8">
              <a:extLst>
                <a:ext uri="{FF2B5EF4-FFF2-40B4-BE49-F238E27FC236}">
                  <a16:creationId xmlns:a16="http://schemas.microsoft.com/office/drawing/2014/main" id="{4B3FFD6C-8224-8C96-7249-955BB94FF0C2}"/>
                </a:ext>
              </a:extLst>
            </p:cNvPr>
            <p:cNvSpPr txBox="1"/>
            <p:nvPr userDrawn="1"/>
          </p:nvSpPr>
          <p:spPr>
            <a:xfrm>
              <a:off x="11549171" y="6387242"/>
              <a:ext cx="633956" cy="461665"/>
            </a:xfrm>
            <a:prstGeom prst="rect">
              <a:avLst/>
            </a:prstGeom>
            <a:noFill/>
          </p:spPr>
          <p:txBody>
            <a:bodyPr wrap="none" rtlCol="0">
              <a:spAutoFit/>
            </a:bodyPr>
            <a:lstStyle/>
            <a:p>
              <a:r>
                <a:rPr lang="en-US" altLang="zh-TW" sz="2400" b="1" dirty="0">
                  <a:solidFill>
                    <a:schemeClr val="bg1"/>
                  </a:solidFill>
                  <a:latin typeface="微軟正黑體" panose="020B0604030504040204" pitchFamily="34" charset="-120"/>
                  <a:ea typeface="微軟正黑體" panose="020B0604030504040204" pitchFamily="34" charset="-120"/>
                </a:rPr>
                <a:t>AU</a:t>
              </a:r>
              <a:endParaRPr lang="zh-TW" altLang="en-US" sz="2400" b="1" dirty="0">
                <a:solidFill>
                  <a:schemeClr val="bg1"/>
                </a:solidFill>
                <a:latin typeface="微軟正黑體" panose="020B0604030504040204" pitchFamily="34" charset="-120"/>
                <a:ea typeface="微軟正黑體" panose="020B0604030504040204" pitchFamily="34" charset="-120"/>
              </a:endParaRPr>
            </a:p>
          </p:txBody>
        </p:sp>
      </p:grpSp>
    </p:spTree>
    <p:extLst>
      <p:ext uri="{BB962C8B-B14F-4D97-AF65-F5344CB8AC3E}">
        <p14:creationId xmlns:p14="http://schemas.microsoft.com/office/powerpoint/2010/main" val="3559721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2.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7305289B-3667-D9D9-AD64-D0F629F1252D}"/>
              </a:ext>
            </a:extLst>
          </p:cNvPr>
          <p:cNvPicPr>
            <a:picLocks noChangeAspect="1"/>
          </p:cNvPicPr>
          <p:nvPr/>
        </p:nvPicPr>
        <p:blipFill>
          <a:blip r:embed="rId2">
            <a:extLst>
              <a:ext uri="{28A0092B-C50C-407E-A947-70E740481C1C}">
                <a14:useLocalDpi xmlns:a14="http://schemas.microsoft.com/office/drawing/2010/main" val="0"/>
              </a:ext>
            </a:extLst>
          </a:blip>
          <a:srcRect t="13707" b="25140"/>
          <a:stretch/>
        </p:blipFill>
        <p:spPr>
          <a:xfrm>
            <a:off x="0" y="2662989"/>
            <a:ext cx="12188761" cy="4195011"/>
          </a:xfrm>
          <a:prstGeom prst="rect">
            <a:avLst/>
          </a:prstGeom>
        </p:spPr>
      </p:pic>
      <p:sp>
        <p:nvSpPr>
          <p:cNvPr id="2" name="標題 1">
            <a:extLst>
              <a:ext uri="{FF2B5EF4-FFF2-40B4-BE49-F238E27FC236}">
                <a16:creationId xmlns:a16="http://schemas.microsoft.com/office/drawing/2014/main" id="{18F23975-432D-7967-792A-39E15F78D6EC}"/>
              </a:ext>
            </a:extLst>
          </p:cNvPr>
          <p:cNvSpPr>
            <a:spLocks noGrp="1"/>
          </p:cNvSpPr>
          <p:nvPr>
            <p:ph type="ctrTitle"/>
          </p:nvPr>
        </p:nvSpPr>
        <p:spPr>
          <a:xfrm>
            <a:off x="1522380" y="275389"/>
            <a:ext cx="9144000" cy="2387600"/>
          </a:xfrm>
        </p:spPr>
        <p:txBody>
          <a:bodyPr/>
          <a:lstStyle/>
          <a:p>
            <a:r>
              <a:rPr lang="en-US" altLang="zh-TW" b="1" dirty="0">
                <a:latin typeface="Calibri" panose="020F0502020204030204" pitchFamily="34" charset="0"/>
                <a:ea typeface="Calibri" panose="020F0502020204030204" pitchFamily="34" charset="0"/>
                <a:cs typeface="Calibri" panose="020F0502020204030204" pitchFamily="34" charset="0"/>
              </a:rPr>
              <a:t>AI</a:t>
            </a:r>
            <a:r>
              <a:rPr lang="zh-TW" altLang="en-US" b="1" dirty="0">
                <a:latin typeface="Calibri" panose="020F0502020204030204" pitchFamily="34" charset="0"/>
                <a:ea typeface="微軟正黑體" panose="020B0604030504040204" pitchFamily="34" charset="-120"/>
                <a:cs typeface="Calibri" panose="020F0502020204030204" pitchFamily="34" charset="0"/>
              </a:rPr>
              <a:t>導論與原理</a:t>
            </a:r>
          </a:p>
        </p:txBody>
      </p:sp>
      <p:sp>
        <p:nvSpPr>
          <p:cNvPr id="3" name="副標題 2">
            <a:extLst>
              <a:ext uri="{FF2B5EF4-FFF2-40B4-BE49-F238E27FC236}">
                <a16:creationId xmlns:a16="http://schemas.microsoft.com/office/drawing/2014/main" id="{F529DC4C-D760-3C69-B499-CB8561C9DC99}"/>
              </a:ext>
            </a:extLst>
          </p:cNvPr>
          <p:cNvSpPr>
            <a:spLocks noGrp="1"/>
          </p:cNvSpPr>
          <p:nvPr>
            <p:ph type="subTitle" idx="1"/>
          </p:nvPr>
        </p:nvSpPr>
        <p:spPr>
          <a:xfrm>
            <a:off x="1522380" y="2662989"/>
            <a:ext cx="9144000" cy="1655762"/>
          </a:xfrm>
        </p:spPr>
        <p:txBody>
          <a:bodyPr/>
          <a:lstStyle/>
          <a:p>
            <a:r>
              <a:rPr lang="zh-TW" altLang="en-US" b="1" dirty="0">
                <a:solidFill>
                  <a:schemeClr val="bg1"/>
                </a:solidFill>
                <a:latin typeface="微軟正黑體" panose="020B0604030504040204" pitchFamily="34" charset="-120"/>
                <a:ea typeface="微軟正黑體" panose="020B0604030504040204" pitchFamily="34" charset="-120"/>
              </a:rPr>
              <a:t>資訊傳播學系助理教授 徐也翔</a:t>
            </a:r>
          </a:p>
        </p:txBody>
      </p:sp>
    </p:spTree>
    <p:extLst>
      <p:ext uri="{BB962C8B-B14F-4D97-AF65-F5344CB8AC3E}">
        <p14:creationId xmlns:p14="http://schemas.microsoft.com/office/powerpoint/2010/main" val="1342963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D15A275-4B72-40EF-D2B4-B92EB4481ABE}"/>
              </a:ext>
            </a:extLst>
          </p:cNvPr>
          <p:cNvSpPr>
            <a:spLocks noGrp="1"/>
          </p:cNvSpPr>
          <p:nvPr>
            <p:ph type="title"/>
          </p:nvPr>
        </p:nvSpPr>
        <p:spPr>
          <a:xfrm>
            <a:off x="838200" y="124978"/>
            <a:ext cx="10515600" cy="1325563"/>
          </a:xfrm>
        </p:spPr>
        <p:txBody>
          <a:bodyPr/>
          <a:lstStyle/>
          <a:p>
            <a:r>
              <a:rPr lang="zh-TW" altLang="en-US" b="1" dirty="0">
                <a:latin typeface="Calibri" panose="020F0502020204030204" pitchFamily="34" charset="0"/>
                <a:ea typeface="微軟正黑體" panose="020B0604030504040204" pitchFamily="34" charset="-120"/>
                <a:cs typeface="Calibri" panose="020F0502020204030204" pitchFamily="34" charset="0"/>
              </a:rPr>
              <a:t>機器學習類別</a:t>
            </a:r>
          </a:p>
        </p:txBody>
      </p:sp>
      <p:sp>
        <p:nvSpPr>
          <p:cNvPr id="3" name="內容版面配置區 2">
            <a:extLst>
              <a:ext uri="{FF2B5EF4-FFF2-40B4-BE49-F238E27FC236}">
                <a16:creationId xmlns:a16="http://schemas.microsoft.com/office/drawing/2014/main" id="{9624AC88-40E7-D928-A860-ACD924B5FE8B}"/>
              </a:ext>
            </a:extLst>
          </p:cNvPr>
          <p:cNvSpPr>
            <a:spLocks noGrp="1"/>
          </p:cNvSpPr>
          <p:nvPr>
            <p:ph idx="1"/>
          </p:nvPr>
        </p:nvSpPr>
        <p:spPr>
          <a:xfrm>
            <a:off x="838200" y="1348942"/>
            <a:ext cx="10515600" cy="5208876"/>
          </a:xfrm>
        </p:spPr>
        <p:txBody>
          <a:bodyPr>
            <a:normAutofit/>
          </a:bodyPr>
          <a:lstStyle/>
          <a:p>
            <a:r>
              <a:rPr lang="en-US" altLang="zh-TW" dirty="0">
                <a:latin typeface="Calibri" panose="020F0502020204030204" pitchFamily="34" charset="0"/>
                <a:ea typeface="Calibri" panose="020F0502020204030204" pitchFamily="34" charset="0"/>
                <a:cs typeface="Calibri" panose="020F0502020204030204" pitchFamily="34" charset="0"/>
              </a:rPr>
              <a:t>1.</a:t>
            </a:r>
            <a:r>
              <a:rPr lang="zh-TW" altLang="en-US" dirty="0">
                <a:latin typeface="Calibri" panose="020F0502020204030204" pitchFamily="34" charset="0"/>
                <a:ea typeface="微軟正黑體" panose="020B0604030504040204" pitchFamily="34" charset="-120"/>
                <a:cs typeface="Calibri" panose="020F0502020204030204" pitchFamily="34" charset="0"/>
              </a:rPr>
              <a:t> 監督式學習</a:t>
            </a:r>
            <a:r>
              <a:rPr lang="en-US" altLang="zh-TW" dirty="0">
                <a:latin typeface="Calibri" panose="020F0502020204030204" pitchFamily="34" charset="0"/>
                <a:ea typeface="Calibri" panose="020F0502020204030204" pitchFamily="34" charset="0"/>
                <a:cs typeface="Calibri" panose="020F0502020204030204" pitchFamily="34" charset="0"/>
              </a:rPr>
              <a:t>(Supervised Learning)</a:t>
            </a:r>
          </a:p>
          <a:p>
            <a:r>
              <a:rPr lang="zh-TW" altLang="en-US" dirty="0">
                <a:latin typeface="Calibri" panose="020F0502020204030204" pitchFamily="34" charset="0"/>
                <a:ea typeface="微軟正黑體" panose="020B0604030504040204" pitchFamily="34" charset="-120"/>
                <a:cs typeface="Calibri" panose="020F0502020204030204" pitchFamily="34" charset="0"/>
              </a:rPr>
              <a:t>電腦從標籤化 </a:t>
            </a:r>
            <a:r>
              <a:rPr lang="en-US" altLang="zh-TW" dirty="0">
                <a:latin typeface="Calibri" panose="020F0502020204030204" pitchFamily="34" charset="0"/>
                <a:ea typeface="Calibri" panose="020F0502020204030204" pitchFamily="34" charset="0"/>
                <a:cs typeface="Calibri" panose="020F0502020204030204" pitchFamily="34" charset="0"/>
              </a:rPr>
              <a:t>(labeled) </a:t>
            </a:r>
            <a:r>
              <a:rPr lang="zh-TW" altLang="en-US" dirty="0">
                <a:latin typeface="Calibri" panose="020F0502020204030204" pitchFamily="34" charset="0"/>
                <a:ea typeface="微軟正黑體" panose="020B0604030504040204" pitchFamily="34" charset="-120"/>
                <a:cs typeface="Calibri" panose="020F0502020204030204" pitchFamily="34" charset="0"/>
              </a:rPr>
              <a:t>的資訊中分析模式後做出預測的學習方式。</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en-US" altLang="zh-TW" dirty="0">
                <a:latin typeface="Calibri" panose="020F0502020204030204" pitchFamily="34" charset="0"/>
                <a:ea typeface="Calibri" panose="020F0502020204030204" pitchFamily="34" charset="0"/>
                <a:cs typeface="Calibri" panose="020F0502020204030204" pitchFamily="34" charset="0"/>
              </a:rPr>
              <a:t>2.</a:t>
            </a:r>
            <a:r>
              <a:rPr lang="zh-TW" altLang="en-US" dirty="0">
                <a:latin typeface="Calibri" panose="020F0502020204030204" pitchFamily="34" charset="0"/>
                <a:ea typeface="微軟正黑體" panose="020B0604030504040204" pitchFamily="34" charset="-120"/>
                <a:cs typeface="Calibri" panose="020F0502020204030204" pitchFamily="34" charset="0"/>
              </a:rPr>
              <a:t> 非監督式學習</a:t>
            </a:r>
            <a:r>
              <a:rPr lang="en-US" altLang="zh-TW" dirty="0">
                <a:latin typeface="Calibri" panose="020F0502020204030204" pitchFamily="34" charset="0"/>
                <a:ea typeface="Calibri" panose="020F0502020204030204" pitchFamily="34" charset="0"/>
                <a:cs typeface="Calibri" panose="020F0502020204030204" pitchFamily="34" charset="0"/>
              </a:rPr>
              <a:t>(Unsupervised </a:t>
            </a:r>
            <a:r>
              <a:rPr lang="en-US" altLang="zh-TW" dirty="0" err="1">
                <a:latin typeface="Calibri" panose="020F0502020204030204" pitchFamily="34" charset="0"/>
                <a:ea typeface="Calibri" panose="020F0502020204030204" pitchFamily="34" charset="0"/>
                <a:cs typeface="Calibri" panose="020F0502020204030204" pitchFamily="34" charset="0"/>
              </a:rPr>
              <a:t>Learing</a:t>
            </a:r>
            <a:r>
              <a:rPr lang="en-US" altLang="zh-TW" dirty="0">
                <a:latin typeface="Calibri" panose="020F0502020204030204" pitchFamily="34" charset="0"/>
                <a:ea typeface="Calibri" panose="020F0502020204030204" pitchFamily="34" charset="0"/>
                <a:cs typeface="Calibri" panose="020F0502020204030204" pitchFamily="34" charset="0"/>
              </a:rPr>
              <a:t>)</a:t>
            </a:r>
          </a:p>
          <a:p>
            <a:r>
              <a:rPr lang="zh-TW" altLang="en-US" dirty="0">
                <a:latin typeface="Calibri" panose="020F0502020204030204" pitchFamily="34" charset="0"/>
                <a:ea typeface="微軟正黑體" panose="020B0604030504040204" pitchFamily="34" charset="-120"/>
                <a:cs typeface="Calibri" panose="020F0502020204030204" pitchFamily="34" charset="0"/>
              </a:rPr>
              <a:t>機器面對資料時，依照關聯性去歸類</a:t>
            </a:r>
            <a:r>
              <a:rPr lang="en-US" altLang="zh-TW" dirty="0">
                <a:latin typeface="Calibri" panose="020F0502020204030204" pitchFamily="34" charset="0"/>
                <a:ea typeface="Calibri" panose="020F0502020204030204" pitchFamily="34" charset="0"/>
                <a:cs typeface="Calibri" panose="020F0502020204030204" pitchFamily="34" charset="0"/>
              </a:rPr>
              <a:t>(Co-</a:t>
            </a:r>
            <a:r>
              <a:rPr lang="en-US" altLang="zh-TW" dirty="0" err="1">
                <a:latin typeface="Calibri" panose="020F0502020204030204" pitchFamily="34" charset="0"/>
                <a:ea typeface="Calibri" panose="020F0502020204030204" pitchFamily="34" charset="0"/>
                <a:cs typeface="Calibri" panose="020F0502020204030204" pitchFamily="34" charset="0"/>
              </a:rPr>
              <a:t>occurance</a:t>
            </a:r>
            <a:r>
              <a:rPr lang="en-US" altLang="zh-TW" dirty="0">
                <a:latin typeface="Calibri" panose="020F0502020204030204" pitchFamily="34" charset="0"/>
                <a:ea typeface="Calibri" panose="020F0502020204030204" pitchFamily="34" charset="0"/>
                <a:cs typeface="Calibri" panose="020F0502020204030204" pitchFamily="34" charset="0"/>
              </a:rPr>
              <a:t> Grouping)</a:t>
            </a:r>
            <a:r>
              <a:rPr lang="zh-TW" altLang="en-US" dirty="0">
                <a:latin typeface="Calibri" panose="020F0502020204030204" pitchFamily="34" charset="0"/>
                <a:ea typeface="微軟正黑體" panose="020B0604030504040204" pitchFamily="34" charset="-120"/>
                <a:cs typeface="Calibri" panose="020F0502020204030204" pitchFamily="34" charset="0"/>
              </a:rPr>
              <a:t>、找出潛在規則與套路 </a:t>
            </a:r>
            <a:r>
              <a:rPr lang="en-US" altLang="zh-TW" dirty="0">
                <a:latin typeface="Calibri" panose="020F0502020204030204" pitchFamily="34" charset="0"/>
                <a:ea typeface="Calibri" panose="020F0502020204030204" pitchFamily="34" charset="0"/>
                <a:cs typeface="Calibri" panose="020F0502020204030204" pitchFamily="34" charset="0"/>
              </a:rPr>
              <a:t>(Association Rule Discovery)</a:t>
            </a:r>
            <a:r>
              <a:rPr lang="zh-TW" altLang="en-US" dirty="0">
                <a:latin typeface="Calibri" panose="020F0502020204030204" pitchFamily="34" charset="0"/>
                <a:ea typeface="微軟正黑體" panose="020B0604030504040204" pitchFamily="34" charset="-120"/>
                <a:cs typeface="Calibri" panose="020F0502020204030204" pitchFamily="34" charset="0"/>
              </a:rPr>
              <a:t>、形成集群</a:t>
            </a:r>
            <a:r>
              <a:rPr lang="en-US" altLang="zh-TW" dirty="0">
                <a:latin typeface="Calibri" panose="020F0502020204030204" pitchFamily="34" charset="0"/>
                <a:ea typeface="Calibri" panose="020F0502020204030204" pitchFamily="34" charset="0"/>
                <a:cs typeface="Calibri" panose="020F0502020204030204" pitchFamily="34" charset="0"/>
              </a:rPr>
              <a:t>(Clustering)</a:t>
            </a:r>
            <a:r>
              <a:rPr lang="zh-TW" altLang="en-US" dirty="0">
                <a:latin typeface="Calibri" panose="020F0502020204030204" pitchFamily="34" charset="0"/>
                <a:ea typeface="微軟正黑體" panose="020B0604030504040204" pitchFamily="34" charset="-120"/>
                <a:cs typeface="Calibri" panose="020F0502020204030204" pitchFamily="34" charset="0"/>
              </a:rPr>
              <a:t>，不對資訊有正確或不正確的判別。</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en-US" altLang="zh-TW" dirty="0">
                <a:latin typeface="Calibri" panose="020F0502020204030204" pitchFamily="34" charset="0"/>
                <a:ea typeface="Calibri" panose="020F0502020204030204" pitchFamily="34" charset="0"/>
                <a:cs typeface="Calibri" panose="020F0502020204030204" pitchFamily="34" charset="0"/>
              </a:rPr>
              <a:t>3.</a:t>
            </a:r>
            <a:r>
              <a:rPr lang="zh-TW" altLang="en-US" dirty="0">
                <a:latin typeface="Calibri" panose="020F0502020204030204" pitchFamily="34" charset="0"/>
                <a:ea typeface="微軟正黑體" panose="020B0604030504040204" pitchFamily="34" charset="-120"/>
                <a:cs typeface="Calibri" panose="020F0502020204030204" pitchFamily="34" charset="0"/>
              </a:rPr>
              <a:t> 強化式學習</a:t>
            </a:r>
            <a:r>
              <a:rPr lang="en-US" altLang="zh-TW" dirty="0">
                <a:latin typeface="Calibri" panose="020F0502020204030204" pitchFamily="34" charset="0"/>
                <a:ea typeface="Calibri" panose="020F0502020204030204" pitchFamily="34" charset="0"/>
                <a:cs typeface="Calibri" panose="020F0502020204030204" pitchFamily="34" charset="0"/>
              </a:rPr>
              <a:t>(Reinforcement Learning)</a:t>
            </a:r>
          </a:p>
          <a:p>
            <a:r>
              <a:rPr lang="zh-TW" altLang="en-US" dirty="0">
                <a:latin typeface="Calibri" panose="020F0502020204030204" pitchFamily="34" charset="0"/>
                <a:ea typeface="微軟正黑體" panose="020B0604030504040204" pitchFamily="34" charset="-120"/>
                <a:cs typeface="Calibri" panose="020F0502020204030204" pitchFamily="34" charset="0"/>
              </a:rPr>
              <a:t>不需給機器任何的資料，讓機器直接從互動中去學習。機器透過環境的正向、負向回饋</a:t>
            </a:r>
            <a:r>
              <a:rPr lang="en-US" altLang="zh-TW" dirty="0">
                <a:latin typeface="Calibri" panose="020F0502020204030204" pitchFamily="34" charset="0"/>
                <a:ea typeface="Calibri" panose="020F0502020204030204" pitchFamily="34" charset="0"/>
                <a:cs typeface="Calibri" panose="020F0502020204030204" pitchFamily="34" charset="0"/>
              </a:rPr>
              <a:t>(positive / negative reward)</a:t>
            </a:r>
            <a:r>
              <a:rPr lang="zh-TW" altLang="en-US" dirty="0">
                <a:latin typeface="Calibri" panose="020F0502020204030204" pitchFamily="34" charset="0"/>
                <a:ea typeface="微軟正黑體" panose="020B0604030504040204" pitchFamily="34" charset="-120"/>
                <a:cs typeface="Calibri" panose="020F0502020204030204" pitchFamily="34" charset="0"/>
              </a:rPr>
              <a:t>，從中自我學習，並逐步形成對回饋刺激</a:t>
            </a:r>
            <a:r>
              <a:rPr lang="en-US" altLang="zh-TW" dirty="0">
                <a:latin typeface="Calibri" panose="020F0502020204030204" pitchFamily="34" charset="0"/>
                <a:ea typeface="Calibri" panose="020F0502020204030204" pitchFamily="34" charset="0"/>
                <a:cs typeface="Calibri" panose="020F0502020204030204" pitchFamily="34" charset="0"/>
              </a:rPr>
              <a:t>(stimulus)</a:t>
            </a:r>
            <a:r>
              <a:rPr lang="zh-TW" altLang="en-US" dirty="0">
                <a:latin typeface="Calibri" panose="020F0502020204030204" pitchFamily="34" charset="0"/>
                <a:ea typeface="微軟正黑體" panose="020B0604030504040204" pitchFamily="34" charset="-120"/>
                <a:cs typeface="Calibri" panose="020F0502020204030204" pitchFamily="34" charset="0"/>
              </a:rPr>
              <a:t>的預期，做出越來越有效率達成目標的行動 </a:t>
            </a:r>
            <a:r>
              <a:rPr lang="en-US" altLang="zh-TW" dirty="0">
                <a:latin typeface="Calibri" panose="020F0502020204030204" pitchFamily="34" charset="0"/>
                <a:ea typeface="Calibri" panose="020F0502020204030204" pitchFamily="34" charset="0"/>
                <a:cs typeface="Calibri" panose="020F0502020204030204" pitchFamily="34" charset="0"/>
              </a:rPr>
              <a:t>(action)</a:t>
            </a:r>
            <a:endParaRPr lang="zh-TW" altLang="en-US" dirty="0">
              <a:latin typeface="Calibri" panose="020F0502020204030204" pitchFamily="34" charset="0"/>
              <a:ea typeface="微軟正黑體"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30375064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p:cNvGrpSpPr/>
          <p:nvPr/>
        </p:nvGrpSpPr>
        <p:grpSpPr>
          <a:xfrm>
            <a:off x="2037973" y="5223060"/>
            <a:ext cx="856056" cy="323224"/>
            <a:chOff x="2137438" y="3537911"/>
            <a:chExt cx="999241" cy="461913"/>
          </a:xfrm>
        </p:grpSpPr>
        <p:grpSp>
          <p:nvGrpSpPr>
            <p:cNvPr id="5" name="群組 4"/>
            <p:cNvGrpSpPr/>
            <p:nvPr/>
          </p:nvGrpSpPr>
          <p:grpSpPr>
            <a:xfrm>
              <a:off x="2168991" y="3541423"/>
              <a:ext cx="915770" cy="382956"/>
              <a:chOff x="2182304" y="3399260"/>
              <a:chExt cx="1302094" cy="520040"/>
            </a:xfrm>
          </p:grpSpPr>
          <p:pic>
            <p:nvPicPr>
              <p:cNvPr id="4" name="圖片 3"/>
              <p:cNvPicPr>
                <a:picLocks noChangeAspect="1"/>
              </p:cNvPicPr>
              <p:nvPr/>
            </p:nvPicPr>
            <p:blipFill>
              <a:blip r:embed="rId2"/>
              <a:stretch>
                <a:fillRect/>
              </a:stretch>
            </p:blipFill>
            <p:spPr>
              <a:xfrm>
                <a:off x="2182304" y="3475921"/>
                <a:ext cx="482176" cy="443379"/>
              </a:xfrm>
              <a:prstGeom prst="rect">
                <a:avLst/>
              </a:prstGeom>
            </p:spPr>
          </p:pic>
          <p:sp>
            <p:nvSpPr>
              <p:cNvPr id="2" name="文字方塊 1"/>
              <p:cNvSpPr txBox="1"/>
              <p:nvPr/>
            </p:nvSpPr>
            <p:spPr>
              <a:xfrm>
                <a:off x="2528943" y="3399260"/>
                <a:ext cx="955455" cy="41794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GPT-1</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6" name="圓角矩形 5"/>
            <p:cNvSpPr/>
            <p:nvPr/>
          </p:nvSpPr>
          <p:spPr>
            <a:xfrm>
              <a:off x="2137438" y="3537911"/>
              <a:ext cx="999241" cy="46191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cxnSp>
        <p:nvCxnSpPr>
          <p:cNvPr id="9" name="直線單箭頭接點 8"/>
          <p:cNvCxnSpPr/>
          <p:nvPr/>
        </p:nvCxnSpPr>
        <p:spPr>
          <a:xfrm>
            <a:off x="1274189" y="6112355"/>
            <a:ext cx="9643620" cy="131975"/>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cxnSp>
        <p:nvCxnSpPr>
          <p:cNvPr id="11" name="直線接點 10"/>
          <p:cNvCxnSpPr/>
          <p:nvPr/>
        </p:nvCxnSpPr>
        <p:spPr>
          <a:xfrm>
            <a:off x="1290595" y="5933245"/>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2" name="直線接點 11"/>
          <p:cNvCxnSpPr/>
          <p:nvPr/>
        </p:nvCxnSpPr>
        <p:spPr>
          <a:xfrm>
            <a:off x="1791786" y="5998342"/>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直線接點 12"/>
          <p:cNvCxnSpPr/>
          <p:nvPr/>
        </p:nvCxnSpPr>
        <p:spPr>
          <a:xfrm>
            <a:off x="2622315" y="5998342"/>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4" name="直線接點 13"/>
          <p:cNvCxnSpPr/>
          <p:nvPr/>
        </p:nvCxnSpPr>
        <p:spPr>
          <a:xfrm>
            <a:off x="3498039" y="5998342"/>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5" name="直線接點 14"/>
          <p:cNvCxnSpPr/>
          <p:nvPr/>
        </p:nvCxnSpPr>
        <p:spPr>
          <a:xfrm>
            <a:off x="4327597" y="6015797"/>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6" name="直線接點 15"/>
          <p:cNvCxnSpPr/>
          <p:nvPr/>
        </p:nvCxnSpPr>
        <p:spPr>
          <a:xfrm>
            <a:off x="5196434" y="6028119"/>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7" name="直線接點 16"/>
          <p:cNvCxnSpPr/>
          <p:nvPr/>
        </p:nvCxnSpPr>
        <p:spPr>
          <a:xfrm>
            <a:off x="6026963" y="6028119"/>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8" name="直線接點 17"/>
          <p:cNvCxnSpPr/>
          <p:nvPr/>
        </p:nvCxnSpPr>
        <p:spPr>
          <a:xfrm>
            <a:off x="6902687" y="6028119"/>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19" name="直線接點 18"/>
          <p:cNvCxnSpPr/>
          <p:nvPr/>
        </p:nvCxnSpPr>
        <p:spPr>
          <a:xfrm>
            <a:off x="6462167" y="6028119"/>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0" name="直線接點 19"/>
          <p:cNvCxnSpPr/>
          <p:nvPr/>
        </p:nvCxnSpPr>
        <p:spPr>
          <a:xfrm>
            <a:off x="7799805" y="6064330"/>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1" name="直線接點 20"/>
          <p:cNvCxnSpPr/>
          <p:nvPr/>
        </p:nvCxnSpPr>
        <p:spPr>
          <a:xfrm>
            <a:off x="7359285" y="6064330"/>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2" name="直線接點 21"/>
          <p:cNvCxnSpPr/>
          <p:nvPr/>
        </p:nvCxnSpPr>
        <p:spPr>
          <a:xfrm>
            <a:off x="8695351" y="6082391"/>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3" name="直線接點 22"/>
          <p:cNvCxnSpPr/>
          <p:nvPr/>
        </p:nvCxnSpPr>
        <p:spPr>
          <a:xfrm>
            <a:off x="8254831" y="6082391"/>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4" name="直線接點 23"/>
          <p:cNvCxnSpPr/>
          <p:nvPr/>
        </p:nvCxnSpPr>
        <p:spPr>
          <a:xfrm>
            <a:off x="9562617" y="6064330"/>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5" name="直線接點 24"/>
          <p:cNvCxnSpPr/>
          <p:nvPr/>
        </p:nvCxnSpPr>
        <p:spPr>
          <a:xfrm>
            <a:off x="9122097" y="6064330"/>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6" name="直線接點 25"/>
          <p:cNvCxnSpPr/>
          <p:nvPr/>
        </p:nvCxnSpPr>
        <p:spPr>
          <a:xfrm>
            <a:off x="10467590" y="6082391"/>
            <a:ext cx="0" cy="360000"/>
          </a:xfrm>
          <a:prstGeom prst="line">
            <a:avLst/>
          </a:prstGeom>
          <a:ln w="38100"/>
        </p:spPr>
        <p:style>
          <a:lnRef idx="1">
            <a:schemeClr val="dk1"/>
          </a:lnRef>
          <a:fillRef idx="0">
            <a:schemeClr val="dk1"/>
          </a:fillRef>
          <a:effectRef idx="0">
            <a:schemeClr val="dk1"/>
          </a:effectRef>
          <a:fontRef idx="minor">
            <a:schemeClr val="tx1"/>
          </a:fontRef>
        </p:style>
      </p:cxnSp>
      <p:cxnSp>
        <p:nvCxnSpPr>
          <p:cNvPr id="27" name="直線接點 26"/>
          <p:cNvCxnSpPr/>
          <p:nvPr/>
        </p:nvCxnSpPr>
        <p:spPr>
          <a:xfrm>
            <a:off x="10027070" y="6082391"/>
            <a:ext cx="0" cy="360000"/>
          </a:xfrm>
          <a:prstGeom prst="line">
            <a:avLst/>
          </a:prstGeom>
          <a:ln w="38100"/>
        </p:spPr>
        <p:style>
          <a:lnRef idx="1">
            <a:schemeClr val="dk1"/>
          </a:lnRef>
          <a:fillRef idx="0">
            <a:schemeClr val="dk1"/>
          </a:fillRef>
          <a:effectRef idx="0">
            <a:schemeClr val="dk1"/>
          </a:effectRef>
          <a:fontRef idx="minor">
            <a:schemeClr val="tx1"/>
          </a:fontRef>
        </p:style>
      </p:cxnSp>
      <p:sp>
        <p:nvSpPr>
          <p:cNvPr id="28" name="文字方塊 27"/>
          <p:cNvSpPr txBox="1"/>
          <p:nvPr/>
        </p:nvSpPr>
        <p:spPr>
          <a:xfrm>
            <a:off x="983404" y="6333728"/>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2017</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9" name="文字方塊 28"/>
          <p:cNvSpPr txBox="1"/>
          <p:nvPr/>
        </p:nvSpPr>
        <p:spPr>
          <a:xfrm>
            <a:off x="2276205" y="6333728"/>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2019</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0" name="文字方塊 29"/>
          <p:cNvSpPr txBox="1"/>
          <p:nvPr/>
        </p:nvSpPr>
        <p:spPr>
          <a:xfrm>
            <a:off x="3154667" y="6323436"/>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2020</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2" name="文字方塊 31"/>
          <p:cNvSpPr txBox="1"/>
          <p:nvPr/>
        </p:nvSpPr>
        <p:spPr>
          <a:xfrm>
            <a:off x="3962646" y="6313300"/>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2021</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3" name="文字方塊 32"/>
          <p:cNvSpPr txBox="1"/>
          <p:nvPr/>
        </p:nvSpPr>
        <p:spPr>
          <a:xfrm>
            <a:off x="4828786" y="6323436"/>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2022</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4" name="文字方塊 33"/>
          <p:cNvSpPr txBox="1"/>
          <p:nvPr/>
        </p:nvSpPr>
        <p:spPr>
          <a:xfrm>
            <a:off x="5631638" y="6323873"/>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2023</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5" name="文字方塊 34"/>
          <p:cNvSpPr txBox="1"/>
          <p:nvPr/>
        </p:nvSpPr>
        <p:spPr>
          <a:xfrm>
            <a:off x="7403122" y="6333728"/>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2024</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6" name="文字方塊 35"/>
          <p:cNvSpPr txBox="1"/>
          <p:nvPr/>
        </p:nvSpPr>
        <p:spPr>
          <a:xfrm>
            <a:off x="9211988" y="6354483"/>
            <a:ext cx="6848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2025</a:t>
            </a:r>
            <a:endParaRPr kumimoji="0" lang="zh-TW" altLang="en-US" sz="18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nvGrpSpPr>
          <p:cNvPr id="42" name="群組 41"/>
          <p:cNvGrpSpPr/>
          <p:nvPr/>
        </p:nvGrpSpPr>
        <p:grpSpPr>
          <a:xfrm>
            <a:off x="2934393" y="5232438"/>
            <a:ext cx="907870" cy="323224"/>
            <a:chOff x="2137438" y="3537911"/>
            <a:chExt cx="1059721" cy="461913"/>
          </a:xfrm>
        </p:grpSpPr>
        <p:grpSp>
          <p:nvGrpSpPr>
            <p:cNvPr id="43" name="群組 42"/>
            <p:cNvGrpSpPr/>
            <p:nvPr/>
          </p:nvGrpSpPr>
          <p:grpSpPr>
            <a:xfrm>
              <a:off x="2168991" y="3541426"/>
              <a:ext cx="1028168" cy="439838"/>
              <a:chOff x="2182304" y="3399260"/>
              <a:chExt cx="1461908" cy="597283"/>
            </a:xfrm>
          </p:grpSpPr>
          <p:pic>
            <p:nvPicPr>
              <p:cNvPr id="45" name="圖片 44"/>
              <p:cNvPicPr>
                <a:picLocks noChangeAspect="1"/>
              </p:cNvPicPr>
              <p:nvPr/>
            </p:nvPicPr>
            <p:blipFill>
              <a:blip r:embed="rId2"/>
              <a:stretch>
                <a:fillRect/>
              </a:stretch>
            </p:blipFill>
            <p:spPr>
              <a:xfrm>
                <a:off x="2182304" y="3475921"/>
                <a:ext cx="482176" cy="443379"/>
              </a:xfrm>
              <a:prstGeom prst="rect">
                <a:avLst/>
              </a:prstGeom>
            </p:spPr>
          </p:pic>
          <p:sp>
            <p:nvSpPr>
              <p:cNvPr id="46" name="文字方塊 45"/>
              <p:cNvSpPr txBox="1"/>
              <p:nvPr/>
            </p:nvSpPr>
            <p:spPr>
              <a:xfrm>
                <a:off x="2528943" y="3399260"/>
                <a:ext cx="1115269"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GPT-2</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44" name="圓角矩形 43"/>
            <p:cNvSpPr/>
            <p:nvPr/>
          </p:nvSpPr>
          <p:spPr>
            <a:xfrm>
              <a:off x="2137438" y="3537911"/>
              <a:ext cx="999241" cy="46191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47" name="群組 46"/>
          <p:cNvGrpSpPr/>
          <p:nvPr/>
        </p:nvGrpSpPr>
        <p:grpSpPr>
          <a:xfrm>
            <a:off x="3823648" y="5243188"/>
            <a:ext cx="907870" cy="323224"/>
            <a:chOff x="2137438" y="3537913"/>
            <a:chExt cx="1059721" cy="461913"/>
          </a:xfrm>
        </p:grpSpPr>
        <p:grpSp>
          <p:nvGrpSpPr>
            <p:cNvPr id="48" name="群組 47"/>
            <p:cNvGrpSpPr/>
            <p:nvPr/>
          </p:nvGrpSpPr>
          <p:grpSpPr>
            <a:xfrm>
              <a:off x="2168991" y="3541426"/>
              <a:ext cx="1028168" cy="439838"/>
              <a:chOff x="2182304" y="3399260"/>
              <a:chExt cx="1461908" cy="597283"/>
            </a:xfrm>
          </p:grpSpPr>
          <p:pic>
            <p:nvPicPr>
              <p:cNvPr id="50" name="圖片 49"/>
              <p:cNvPicPr>
                <a:picLocks noChangeAspect="1"/>
              </p:cNvPicPr>
              <p:nvPr/>
            </p:nvPicPr>
            <p:blipFill>
              <a:blip r:embed="rId2"/>
              <a:stretch>
                <a:fillRect/>
              </a:stretch>
            </p:blipFill>
            <p:spPr>
              <a:xfrm>
                <a:off x="2182304" y="3475921"/>
                <a:ext cx="482176" cy="443379"/>
              </a:xfrm>
              <a:prstGeom prst="rect">
                <a:avLst/>
              </a:prstGeom>
            </p:spPr>
          </p:pic>
          <p:sp>
            <p:nvSpPr>
              <p:cNvPr id="51" name="文字方塊 50"/>
              <p:cNvSpPr txBox="1"/>
              <p:nvPr/>
            </p:nvSpPr>
            <p:spPr>
              <a:xfrm>
                <a:off x="2528943" y="3399260"/>
                <a:ext cx="1115269"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GPT-3</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49" name="圓角矩形 48"/>
            <p:cNvSpPr/>
            <p:nvPr/>
          </p:nvSpPr>
          <p:spPr>
            <a:xfrm>
              <a:off x="2137438" y="3537913"/>
              <a:ext cx="999241" cy="46191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77" name="群組 76"/>
          <p:cNvGrpSpPr/>
          <p:nvPr/>
        </p:nvGrpSpPr>
        <p:grpSpPr>
          <a:xfrm>
            <a:off x="1032794" y="5681298"/>
            <a:ext cx="1366457" cy="310237"/>
            <a:chOff x="1389091" y="341544"/>
            <a:chExt cx="1366457" cy="310237"/>
          </a:xfrm>
        </p:grpSpPr>
        <p:sp>
          <p:nvSpPr>
            <p:cNvPr id="78" name="文字方塊 77"/>
            <p:cNvSpPr txBox="1"/>
            <p:nvPr/>
          </p:nvSpPr>
          <p:spPr>
            <a:xfrm>
              <a:off x="1624982" y="344004"/>
              <a:ext cx="1130566"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Transformer</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79" name="圓角矩形 78"/>
            <p:cNvSpPr/>
            <p:nvPr/>
          </p:nvSpPr>
          <p:spPr>
            <a:xfrm>
              <a:off x="1389091" y="341544"/>
              <a:ext cx="1307667" cy="304162"/>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80" name="圖片 79"/>
            <p:cNvPicPr>
              <a:picLocks noChangeAspect="1"/>
            </p:cNvPicPr>
            <p:nvPr/>
          </p:nvPicPr>
          <p:blipFill>
            <a:blip r:embed="rId3"/>
            <a:stretch>
              <a:fillRect/>
            </a:stretch>
          </p:blipFill>
          <p:spPr>
            <a:xfrm>
              <a:off x="1408987" y="358596"/>
              <a:ext cx="268584" cy="270137"/>
            </a:xfrm>
            <a:prstGeom prst="rect">
              <a:avLst/>
            </a:prstGeom>
          </p:spPr>
        </p:pic>
      </p:grpSp>
      <p:grpSp>
        <p:nvGrpSpPr>
          <p:cNvPr id="81" name="群組 80"/>
          <p:cNvGrpSpPr/>
          <p:nvPr/>
        </p:nvGrpSpPr>
        <p:grpSpPr>
          <a:xfrm>
            <a:off x="4441962" y="5652838"/>
            <a:ext cx="920236" cy="335728"/>
            <a:chOff x="1389091" y="341543"/>
            <a:chExt cx="1234327" cy="309056"/>
          </a:xfrm>
        </p:grpSpPr>
        <p:sp>
          <p:nvSpPr>
            <p:cNvPr id="82" name="文字方塊 81"/>
            <p:cNvSpPr txBox="1"/>
            <p:nvPr/>
          </p:nvSpPr>
          <p:spPr>
            <a:xfrm>
              <a:off x="1697466" y="342822"/>
              <a:ext cx="762068"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err="1">
                  <a:ln>
                    <a:noFill/>
                  </a:ln>
                  <a:solidFill>
                    <a:prstClr val="black"/>
                  </a:solidFill>
                  <a:effectLst/>
                  <a:uLnTx/>
                  <a:uFillTx/>
                  <a:latin typeface="Gill Sans MT" panose="020B0502020104020203"/>
                  <a:ea typeface="微軟正黑體" panose="020B0604030504040204" pitchFamily="34" charset="-120"/>
                  <a:cs typeface="+mn-cs"/>
                </a:rPr>
                <a:t>LaMDA</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83" name="圓角矩形 82"/>
            <p:cNvSpPr/>
            <p:nvPr/>
          </p:nvSpPr>
          <p:spPr>
            <a:xfrm>
              <a:off x="1389091" y="341543"/>
              <a:ext cx="1234327" cy="309055"/>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84" name="圖片 83"/>
            <p:cNvPicPr>
              <a:picLocks noChangeAspect="1"/>
            </p:cNvPicPr>
            <p:nvPr/>
          </p:nvPicPr>
          <p:blipFill>
            <a:blip r:embed="rId3"/>
            <a:stretch>
              <a:fillRect/>
            </a:stretch>
          </p:blipFill>
          <p:spPr>
            <a:xfrm>
              <a:off x="1495546" y="375953"/>
              <a:ext cx="240289" cy="217549"/>
            </a:xfrm>
            <a:prstGeom prst="rect">
              <a:avLst/>
            </a:prstGeom>
          </p:spPr>
        </p:pic>
      </p:grpSp>
      <p:grpSp>
        <p:nvGrpSpPr>
          <p:cNvPr id="85" name="群組 84"/>
          <p:cNvGrpSpPr/>
          <p:nvPr/>
        </p:nvGrpSpPr>
        <p:grpSpPr>
          <a:xfrm>
            <a:off x="7587755" y="5674201"/>
            <a:ext cx="1282972" cy="310237"/>
            <a:chOff x="1389092" y="341544"/>
            <a:chExt cx="1282972" cy="310237"/>
          </a:xfrm>
        </p:grpSpPr>
        <p:sp>
          <p:nvSpPr>
            <p:cNvPr id="86" name="文字方塊 85"/>
            <p:cNvSpPr txBox="1"/>
            <p:nvPr/>
          </p:nvSpPr>
          <p:spPr>
            <a:xfrm>
              <a:off x="1624982" y="344004"/>
              <a:ext cx="104708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Gemini-1.0</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87" name="圓角矩形 86"/>
            <p:cNvSpPr/>
            <p:nvPr/>
          </p:nvSpPr>
          <p:spPr>
            <a:xfrm>
              <a:off x="1389092" y="341544"/>
              <a:ext cx="1219476" cy="294178"/>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88" name="圖片 87"/>
            <p:cNvPicPr>
              <a:picLocks noChangeAspect="1"/>
            </p:cNvPicPr>
            <p:nvPr/>
          </p:nvPicPr>
          <p:blipFill>
            <a:blip r:embed="rId3"/>
            <a:stretch>
              <a:fillRect/>
            </a:stretch>
          </p:blipFill>
          <p:spPr>
            <a:xfrm>
              <a:off x="1408987" y="358596"/>
              <a:ext cx="268584" cy="270137"/>
            </a:xfrm>
            <a:prstGeom prst="rect">
              <a:avLst/>
            </a:prstGeom>
          </p:spPr>
        </p:pic>
      </p:grpSp>
      <p:grpSp>
        <p:nvGrpSpPr>
          <p:cNvPr id="89" name="群組 88"/>
          <p:cNvGrpSpPr/>
          <p:nvPr/>
        </p:nvGrpSpPr>
        <p:grpSpPr>
          <a:xfrm>
            <a:off x="9346775" y="5712720"/>
            <a:ext cx="1282973" cy="320092"/>
            <a:chOff x="1389091" y="341544"/>
            <a:chExt cx="1282973" cy="320092"/>
          </a:xfrm>
        </p:grpSpPr>
        <p:sp>
          <p:nvSpPr>
            <p:cNvPr id="90" name="文字方塊 89"/>
            <p:cNvSpPr txBox="1"/>
            <p:nvPr/>
          </p:nvSpPr>
          <p:spPr>
            <a:xfrm>
              <a:off x="1624982" y="344004"/>
              <a:ext cx="104708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Gemini-2.0</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91" name="圓角矩形 90"/>
            <p:cNvSpPr/>
            <p:nvPr/>
          </p:nvSpPr>
          <p:spPr>
            <a:xfrm>
              <a:off x="1389091" y="341544"/>
              <a:ext cx="1209437" cy="320092"/>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92" name="圖片 91"/>
            <p:cNvPicPr>
              <a:picLocks noChangeAspect="1"/>
            </p:cNvPicPr>
            <p:nvPr/>
          </p:nvPicPr>
          <p:blipFill>
            <a:blip r:embed="rId3"/>
            <a:stretch>
              <a:fillRect/>
            </a:stretch>
          </p:blipFill>
          <p:spPr>
            <a:xfrm>
              <a:off x="1408987" y="358596"/>
              <a:ext cx="268584" cy="270137"/>
            </a:xfrm>
            <a:prstGeom prst="rect">
              <a:avLst/>
            </a:prstGeom>
          </p:spPr>
        </p:pic>
      </p:grpSp>
      <p:grpSp>
        <p:nvGrpSpPr>
          <p:cNvPr id="93" name="群組 92"/>
          <p:cNvGrpSpPr/>
          <p:nvPr/>
        </p:nvGrpSpPr>
        <p:grpSpPr>
          <a:xfrm>
            <a:off x="5443331" y="5643082"/>
            <a:ext cx="815128" cy="331893"/>
            <a:chOff x="1389092" y="341544"/>
            <a:chExt cx="1209834" cy="296123"/>
          </a:xfrm>
        </p:grpSpPr>
        <p:sp>
          <p:nvSpPr>
            <p:cNvPr id="94" name="文字方塊 93"/>
            <p:cNvSpPr txBox="1"/>
            <p:nvPr/>
          </p:nvSpPr>
          <p:spPr>
            <a:xfrm>
              <a:off x="1599635" y="345154"/>
              <a:ext cx="999291" cy="23746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err="1">
                  <a:ln>
                    <a:noFill/>
                  </a:ln>
                  <a:solidFill>
                    <a:prstClr val="black"/>
                  </a:solidFill>
                  <a:effectLst/>
                  <a:uLnTx/>
                  <a:uFillTx/>
                  <a:latin typeface="Gill Sans MT" panose="020B0502020104020203"/>
                  <a:ea typeface="微軟正黑體" panose="020B0604030504040204" pitchFamily="34" charset="-120"/>
                  <a:cs typeface="+mn-cs"/>
                </a:rPr>
                <a:t>PaLM</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95" name="圓角矩形 94"/>
            <p:cNvSpPr/>
            <p:nvPr/>
          </p:nvSpPr>
          <p:spPr>
            <a:xfrm>
              <a:off x="1389092" y="341544"/>
              <a:ext cx="1052361" cy="29612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96" name="圖片 95"/>
            <p:cNvPicPr>
              <a:picLocks noChangeAspect="1"/>
            </p:cNvPicPr>
            <p:nvPr/>
          </p:nvPicPr>
          <p:blipFill>
            <a:blip r:embed="rId3"/>
            <a:stretch>
              <a:fillRect/>
            </a:stretch>
          </p:blipFill>
          <p:spPr>
            <a:xfrm>
              <a:off x="1495546" y="375953"/>
              <a:ext cx="240289" cy="217549"/>
            </a:xfrm>
            <a:prstGeom prst="rect">
              <a:avLst/>
            </a:prstGeom>
          </p:spPr>
        </p:pic>
      </p:grpSp>
      <p:grpSp>
        <p:nvGrpSpPr>
          <p:cNvPr id="97" name="群組 96"/>
          <p:cNvGrpSpPr/>
          <p:nvPr/>
        </p:nvGrpSpPr>
        <p:grpSpPr>
          <a:xfrm>
            <a:off x="6274542" y="5645570"/>
            <a:ext cx="843441" cy="329593"/>
            <a:chOff x="1389092" y="341544"/>
            <a:chExt cx="1251857" cy="294071"/>
          </a:xfrm>
        </p:grpSpPr>
        <p:sp>
          <p:nvSpPr>
            <p:cNvPr id="98" name="文字方塊 97"/>
            <p:cNvSpPr txBox="1"/>
            <p:nvPr/>
          </p:nvSpPr>
          <p:spPr>
            <a:xfrm>
              <a:off x="1641658" y="361009"/>
              <a:ext cx="999291" cy="27460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Bare</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99" name="圓角矩形 98"/>
            <p:cNvSpPr/>
            <p:nvPr/>
          </p:nvSpPr>
          <p:spPr>
            <a:xfrm>
              <a:off x="1389092" y="341544"/>
              <a:ext cx="1023491" cy="25587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100" name="圖片 99"/>
            <p:cNvPicPr>
              <a:picLocks noChangeAspect="1"/>
            </p:cNvPicPr>
            <p:nvPr/>
          </p:nvPicPr>
          <p:blipFill>
            <a:blip r:embed="rId3"/>
            <a:stretch>
              <a:fillRect/>
            </a:stretch>
          </p:blipFill>
          <p:spPr>
            <a:xfrm>
              <a:off x="1495546" y="375953"/>
              <a:ext cx="240289" cy="217549"/>
            </a:xfrm>
            <a:prstGeom prst="rect">
              <a:avLst/>
            </a:prstGeom>
          </p:spPr>
        </p:pic>
      </p:grpSp>
      <p:grpSp>
        <p:nvGrpSpPr>
          <p:cNvPr id="101" name="群組 100"/>
          <p:cNvGrpSpPr/>
          <p:nvPr/>
        </p:nvGrpSpPr>
        <p:grpSpPr>
          <a:xfrm>
            <a:off x="2384239" y="5684251"/>
            <a:ext cx="843441" cy="329593"/>
            <a:chOff x="1389092" y="341544"/>
            <a:chExt cx="1251857" cy="294071"/>
          </a:xfrm>
        </p:grpSpPr>
        <p:sp>
          <p:nvSpPr>
            <p:cNvPr id="102" name="文字方塊 101"/>
            <p:cNvSpPr txBox="1"/>
            <p:nvPr/>
          </p:nvSpPr>
          <p:spPr>
            <a:xfrm>
              <a:off x="1641658" y="361009"/>
              <a:ext cx="999291" cy="27460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BERT</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03" name="圓角矩形 102"/>
            <p:cNvSpPr/>
            <p:nvPr/>
          </p:nvSpPr>
          <p:spPr>
            <a:xfrm>
              <a:off x="1389092" y="341544"/>
              <a:ext cx="1023491" cy="25587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pic>
          <p:nvPicPr>
            <p:cNvPr id="104" name="圖片 103"/>
            <p:cNvPicPr>
              <a:picLocks noChangeAspect="1"/>
            </p:cNvPicPr>
            <p:nvPr/>
          </p:nvPicPr>
          <p:blipFill>
            <a:blip r:embed="rId3"/>
            <a:stretch>
              <a:fillRect/>
            </a:stretch>
          </p:blipFill>
          <p:spPr>
            <a:xfrm>
              <a:off x="1495546" y="375953"/>
              <a:ext cx="240289" cy="217549"/>
            </a:xfrm>
            <a:prstGeom prst="rect">
              <a:avLst/>
            </a:prstGeom>
          </p:spPr>
        </p:pic>
      </p:grpSp>
      <p:grpSp>
        <p:nvGrpSpPr>
          <p:cNvPr id="106" name="群組 105"/>
          <p:cNvGrpSpPr/>
          <p:nvPr/>
        </p:nvGrpSpPr>
        <p:grpSpPr>
          <a:xfrm>
            <a:off x="8416791" y="5301148"/>
            <a:ext cx="931915" cy="323224"/>
            <a:chOff x="2137438" y="3537913"/>
            <a:chExt cx="1087788" cy="461913"/>
          </a:xfrm>
        </p:grpSpPr>
        <p:grpSp>
          <p:nvGrpSpPr>
            <p:cNvPr id="107" name="群組 106"/>
            <p:cNvGrpSpPr/>
            <p:nvPr/>
          </p:nvGrpSpPr>
          <p:grpSpPr>
            <a:xfrm>
              <a:off x="2168991" y="3541426"/>
              <a:ext cx="1056235" cy="439838"/>
              <a:chOff x="2182304" y="3399260"/>
              <a:chExt cx="1501815" cy="597283"/>
            </a:xfrm>
          </p:grpSpPr>
          <p:pic>
            <p:nvPicPr>
              <p:cNvPr id="109" name="圖片 108"/>
              <p:cNvPicPr>
                <a:picLocks noChangeAspect="1"/>
              </p:cNvPicPr>
              <p:nvPr/>
            </p:nvPicPr>
            <p:blipFill>
              <a:blip r:embed="rId2"/>
              <a:stretch>
                <a:fillRect/>
              </a:stretch>
            </p:blipFill>
            <p:spPr>
              <a:xfrm>
                <a:off x="2182304" y="3475921"/>
                <a:ext cx="482176" cy="443379"/>
              </a:xfrm>
              <a:prstGeom prst="rect">
                <a:avLst/>
              </a:prstGeom>
            </p:spPr>
          </p:pic>
          <p:sp>
            <p:nvSpPr>
              <p:cNvPr id="110" name="文字方塊 109"/>
              <p:cNvSpPr txBox="1"/>
              <p:nvPr/>
            </p:nvSpPr>
            <p:spPr>
              <a:xfrm>
                <a:off x="2528943" y="3399260"/>
                <a:ext cx="1155176"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GPT40</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108" name="圓角矩形 107"/>
            <p:cNvSpPr/>
            <p:nvPr/>
          </p:nvSpPr>
          <p:spPr>
            <a:xfrm>
              <a:off x="2137438" y="3537913"/>
              <a:ext cx="999241" cy="46191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111" name="群組 110"/>
          <p:cNvGrpSpPr/>
          <p:nvPr/>
        </p:nvGrpSpPr>
        <p:grpSpPr>
          <a:xfrm>
            <a:off x="5795413" y="5273035"/>
            <a:ext cx="1165697" cy="310235"/>
            <a:chOff x="2137438" y="3537913"/>
            <a:chExt cx="1360674" cy="443351"/>
          </a:xfrm>
        </p:grpSpPr>
        <p:grpSp>
          <p:nvGrpSpPr>
            <p:cNvPr id="112" name="群組 111"/>
            <p:cNvGrpSpPr/>
            <p:nvPr/>
          </p:nvGrpSpPr>
          <p:grpSpPr>
            <a:xfrm>
              <a:off x="2168992" y="3541426"/>
              <a:ext cx="1329120" cy="439838"/>
              <a:chOff x="2182304" y="3399260"/>
              <a:chExt cx="1889818" cy="597283"/>
            </a:xfrm>
          </p:grpSpPr>
          <p:pic>
            <p:nvPicPr>
              <p:cNvPr id="114" name="圖片 113"/>
              <p:cNvPicPr>
                <a:picLocks noChangeAspect="1"/>
              </p:cNvPicPr>
              <p:nvPr/>
            </p:nvPicPr>
            <p:blipFill>
              <a:blip r:embed="rId2"/>
              <a:stretch>
                <a:fillRect/>
              </a:stretch>
            </p:blipFill>
            <p:spPr>
              <a:xfrm>
                <a:off x="2182304" y="3475921"/>
                <a:ext cx="482176" cy="443379"/>
              </a:xfrm>
              <a:prstGeom prst="rect">
                <a:avLst/>
              </a:prstGeom>
            </p:spPr>
          </p:pic>
          <p:sp>
            <p:nvSpPr>
              <p:cNvPr id="115" name="文字方塊 114"/>
              <p:cNvSpPr txBox="1"/>
              <p:nvPr/>
            </p:nvSpPr>
            <p:spPr>
              <a:xfrm>
                <a:off x="2528943" y="3399260"/>
                <a:ext cx="1543179"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Chat-GPT</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113" name="圓角矩形 112"/>
            <p:cNvSpPr/>
            <p:nvPr/>
          </p:nvSpPr>
          <p:spPr>
            <a:xfrm>
              <a:off x="2137438" y="3537913"/>
              <a:ext cx="1292479" cy="443351"/>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116" name="群組 115"/>
          <p:cNvGrpSpPr/>
          <p:nvPr/>
        </p:nvGrpSpPr>
        <p:grpSpPr>
          <a:xfrm>
            <a:off x="6210113" y="4859811"/>
            <a:ext cx="907870" cy="323224"/>
            <a:chOff x="2137438" y="3537913"/>
            <a:chExt cx="1059721" cy="461913"/>
          </a:xfrm>
        </p:grpSpPr>
        <p:grpSp>
          <p:nvGrpSpPr>
            <p:cNvPr id="117" name="群組 116"/>
            <p:cNvGrpSpPr/>
            <p:nvPr/>
          </p:nvGrpSpPr>
          <p:grpSpPr>
            <a:xfrm>
              <a:off x="2168991" y="3541426"/>
              <a:ext cx="1028168" cy="439838"/>
              <a:chOff x="2182304" y="3399260"/>
              <a:chExt cx="1461908" cy="597283"/>
            </a:xfrm>
          </p:grpSpPr>
          <p:pic>
            <p:nvPicPr>
              <p:cNvPr id="119" name="圖片 118"/>
              <p:cNvPicPr>
                <a:picLocks noChangeAspect="1"/>
              </p:cNvPicPr>
              <p:nvPr/>
            </p:nvPicPr>
            <p:blipFill>
              <a:blip r:embed="rId2"/>
              <a:stretch>
                <a:fillRect/>
              </a:stretch>
            </p:blipFill>
            <p:spPr>
              <a:xfrm>
                <a:off x="2182304" y="3475921"/>
                <a:ext cx="482176" cy="443379"/>
              </a:xfrm>
              <a:prstGeom prst="rect">
                <a:avLst/>
              </a:prstGeom>
            </p:spPr>
          </p:pic>
          <p:sp>
            <p:nvSpPr>
              <p:cNvPr id="120" name="文字方塊 119"/>
              <p:cNvSpPr txBox="1"/>
              <p:nvPr/>
            </p:nvSpPr>
            <p:spPr>
              <a:xfrm>
                <a:off x="2528943" y="3399260"/>
                <a:ext cx="1115269"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GPT-4</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118" name="圓角矩形 117"/>
            <p:cNvSpPr/>
            <p:nvPr/>
          </p:nvSpPr>
          <p:spPr>
            <a:xfrm>
              <a:off x="2137438" y="3537913"/>
              <a:ext cx="999241" cy="461913"/>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121" name="群組 120"/>
          <p:cNvGrpSpPr/>
          <p:nvPr/>
        </p:nvGrpSpPr>
        <p:grpSpPr>
          <a:xfrm>
            <a:off x="9598963" y="4872800"/>
            <a:ext cx="1064966" cy="310235"/>
            <a:chOff x="2137438" y="3537913"/>
            <a:chExt cx="1243092" cy="443351"/>
          </a:xfrm>
        </p:grpSpPr>
        <p:grpSp>
          <p:nvGrpSpPr>
            <p:cNvPr id="122" name="群組 121"/>
            <p:cNvGrpSpPr/>
            <p:nvPr/>
          </p:nvGrpSpPr>
          <p:grpSpPr>
            <a:xfrm>
              <a:off x="2168992" y="3541426"/>
              <a:ext cx="1211538" cy="439838"/>
              <a:chOff x="2182304" y="3399260"/>
              <a:chExt cx="1722633" cy="597283"/>
            </a:xfrm>
          </p:grpSpPr>
          <p:pic>
            <p:nvPicPr>
              <p:cNvPr id="124" name="圖片 123"/>
              <p:cNvPicPr>
                <a:picLocks noChangeAspect="1"/>
              </p:cNvPicPr>
              <p:nvPr/>
            </p:nvPicPr>
            <p:blipFill>
              <a:blip r:embed="rId2"/>
              <a:stretch>
                <a:fillRect/>
              </a:stretch>
            </p:blipFill>
            <p:spPr>
              <a:xfrm>
                <a:off x="2182304" y="3475921"/>
                <a:ext cx="482176" cy="443379"/>
              </a:xfrm>
              <a:prstGeom prst="rect">
                <a:avLst/>
              </a:prstGeom>
            </p:spPr>
          </p:pic>
          <p:sp>
            <p:nvSpPr>
              <p:cNvPr id="125" name="文字方塊 124"/>
              <p:cNvSpPr txBox="1"/>
              <p:nvPr/>
            </p:nvSpPr>
            <p:spPr>
              <a:xfrm>
                <a:off x="2528944" y="3399260"/>
                <a:ext cx="1375993"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O3-mini</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123" name="圓角矩形 122"/>
            <p:cNvSpPr/>
            <p:nvPr/>
          </p:nvSpPr>
          <p:spPr>
            <a:xfrm>
              <a:off x="2137438" y="3537913"/>
              <a:ext cx="1149680" cy="38646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126" name="群組 125"/>
          <p:cNvGrpSpPr/>
          <p:nvPr/>
        </p:nvGrpSpPr>
        <p:grpSpPr>
          <a:xfrm>
            <a:off x="9330850" y="5330663"/>
            <a:ext cx="622536" cy="310235"/>
            <a:chOff x="2137438" y="3537913"/>
            <a:chExt cx="726662" cy="443351"/>
          </a:xfrm>
        </p:grpSpPr>
        <p:grpSp>
          <p:nvGrpSpPr>
            <p:cNvPr id="127" name="群組 126"/>
            <p:cNvGrpSpPr/>
            <p:nvPr/>
          </p:nvGrpSpPr>
          <p:grpSpPr>
            <a:xfrm>
              <a:off x="2168992" y="3541426"/>
              <a:ext cx="695107" cy="439838"/>
              <a:chOff x="2182304" y="3399260"/>
              <a:chExt cx="988342" cy="597283"/>
            </a:xfrm>
          </p:grpSpPr>
          <p:pic>
            <p:nvPicPr>
              <p:cNvPr id="129" name="圖片 128"/>
              <p:cNvPicPr>
                <a:picLocks noChangeAspect="1"/>
              </p:cNvPicPr>
              <p:nvPr/>
            </p:nvPicPr>
            <p:blipFill>
              <a:blip r:embed="rId2"/>
              <a:stretch>
                <a:fillRect/>
              </a:stretch>
            </p:blipFill>
            <p:spPr>
              <a:xfrm>
                <a:off x="2182304" y="3475921"/>
                <a:ext cx="482176" cy="443379"/>
              </a:xfrm>
              <a:prstGeom prst="rect">
                <a:avLst/>
              </a:prstGeom>
            </p:spPr>
          </p:pic>
          <p:sp>
            <p:nvSpPr>
              <p:cNvPr id="130" name="文字方塊 129"/>
              <p:cNvSpPr txBox="1"/>
              <p:nvPr/>
            </p:nvSpPr>
            <p:spPr>
              <a:xfrm>
                <a:off x="2528942" y="3399260"/>
                <a:ext cx="641704" cy="597283"/>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o1</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grpSp>
        <p:sp>
          <p:nvSpPr>
            <p:cNvPr id="128" name="圓角矩形 127"/>
            <p:cNvSpPr/>
            <p:nvPr/>
          </p:nvSpPr>
          <p:spPr>
            <a:xfrm>
              <a:off x="2137438" y="3537913"/>
              <a:ext cx="726662" cy="38646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132" name="群組 131"/>
          <p:cNvGrpSpPr/>
          <p:nvPr/>
        </p:nvGrpSpPr>
        <p:grpSpPr>
          <a:xfrm>
            <a:off x="6108505" y="4460701"/>
            <a:ext cx="885427" cy="310237"/>
            <a:chOff x="1355483" y="256037"/>
            <a:chExt cx="885427" cy="310237"/>
          </a:xfrm>
        </p:grpSpPr>
        <p:grpSp>
          <p:nvGrpSpPr>
            <p:cNvPr id="133" name="群組 132"/>
            <p:cNvGrpSpPr/>
            <p:nvPr/>
          </p:nvGrpSpPr>
          <p:grpSpPr>
            <a:xfrm>
              <a:off x="1355483" y="256037"/>
              <a:ext cx="885427" cy="310237"/>
              <a:chOff x="1389092" y="341544"/>
              <a:chExt cx="885427" cy="310237"/>
            </a:xfrm>
          </p:grpSpPr>
          <p:sp>
            <p:nvSpPr>
              <p:cNvPr id="135" name="文字方塊 134"/>
              <p:cNvSpPr txBox="1"/>
              <p:nvPr/>
            </p:nvSpPr>
            <p:spPr>
              <a:xfrm>
                <a:off x="1624982" y="344004"/>
                <a:ext cx="649537"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Llama</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36" name="圓角矩形 135"/>
              <p:cNvSpPr/>
              <p:nvPr/>
            </p:nvSpPr>
            <p:spPr>
              <a:xfrm>
                <a:off x="1389092" y="341544"/>
                <a:ext cx="816948" cy="27654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34" name="圖片 133"/>
            <p:cNvPicPr>
              <a:picLocks noChangeAspect="1"/>
            </p:cNvPicPr>
            <p:nvPr/>
          </p:nvPicPr>
          <p:blipFill>
            <a:blip r:embed="rId4"/>
            <a:stretch>
              <a:fillRect/>
            </a:stretch>
          </p:blipFill>
          <p:spPr>
            <a:xfrm>
              <a:off x="1382155" y="283651"/>
              <a:ext cx="324008" cy="248933"/>
            </a:xfrm>
            <a:prstGeom prst="rect">
              <a:avLst/>
            </a:prstGeom>
          </p:spPr>
        </p:pic>
      </p:grpSp>
      <p:grpSp>
        <p:nvGrpSpPr>
          <p:cNvPr id="137" name="群組 136"/>
          <p:cNvGrpSpPr/>
          <p:nvPr/>
        </p:nvGrpSpPr>
        <p:grpSpPr>
          <a:xfrm>
            <a:off x="6993932" y="4480480"/>
            <a:ext cx="981608" cy="310237"/>
            <a:chOff x="1355482" y="256037"/>
            <a:chExt cx="981608" cy="310237"/>
          </a:xfrm>
        </p:grpSpPr>
        <p:grpSp>
          <p:nvGrpSpPr>
            <p:cNvPr id="138" name="群組 137"/>
            <p:cNvGrpSpPr/>
            <p:nvPr/>
          </p:nvGrpSpPr>
          <p:grpSpPr>
            <a:xfrm>
              <a:off x="1355482" y="256037"/>
              <a:ext cx="981608" cy="310237"/>
              <a:chOff x="1389091" y="341544"/>
              <a:chExt cx="981608" cy="310237"/>
            </a:xfrm>
          </p:grpSpPr>
          <p:sp>
            <p:nvSpPr>
              <p:cNvPr id="140" name="文字方塊 139"/>
              <p:cNvSpPr txBox="1"/>
              <p:nvPr/>
            </p:nvSpPr>
            <p:spPr>
              <a:xfrm>
                <a:off x="1624982" y="344004"/>
                <a:ext cx="745717"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Llama2</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41" name="圓角矩形 140"/>
              <p:cNvSpPr/>
              <p:nvPr/>
            </p:nvSpPr>
            <p:spPr>
              <a:xfrm>
                <a:off x="1389091" y="341544"/>
                <a:ext cx="919353" cy="27654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39" name="圖片 138"/>
            <p:cNvPicPr>
              <a:picLocks noChangeAspect="1"/>
            </p:cNvPicPr>
            <p:nvPr/>
          </p:nvPicPr>
          <p:blipFill>
            <a:blip r:embed="rId4"/>
            <a:stretch>
              <a:fillRect/>
            </a:stretch>
          </p:blipFill>
          <p:spPr>
            <a:xfrm>
              <a:off x="1382155" y="283651"/>
              <a:ext cx="324008" cy="248933"/>
            </a:xfrm>
            <a:prstGeom prst="rect">
              <a:avLst/>
            </a:prstGeom>
          </p:spPr>
        </p:pic>
      </p:grpSp>
      <p:grpSp>
        <p:nvGrpSpPr>
          <p:cNvPr id="142" name="群組 141"/>
          <p:cNvGrpSpPr/>
          <p:nvPr/>
        </p:nvGrpSpPr>
        <p:grpSpPr>
          <a:xfrm>
            <a:off x="8236015" y="4459423"/>
            <a:ext cx="981608" cy="310237"/>
            <a:chOff x="1355482" y="256037"/>
            <a:chExt cx="981608" cy="310237"/>
          </a:xfrm>
        </p:grpSpPr>
        <p:grpSp>
          <p:nvGrpSpPr>
            <p:cNvPr id="143" name="群組 142"/>
            <p:cNvGrpSpPr/>
            <p:nvPr/>
          </p:nvGrpSpPr>
          <p:grpSpPr>
            <a:xfrm>
              <a:off x="1355482" y="256037"/>
              <a:ext cx="981608" cy="310237"/>
              <a:chOff x="1389091" y="341544"/>
              <a:chExt cx="981608" cy="310237"/>
            </a:xfrm>
          </p:grpSpPr>
          <p:sp>
            <p:nvSpPr>
              <p:cNvPr id="145" name="文字方塊 144"/>
              <p:cNvSpPr txBox="1"/>
              <p:nvPr/>
            </p:nvSpPr>
            <p:spPr>
              <a:xfrm>
                <a:off x="1624982" y="344004"/>
                <a:ext cx="745717"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Llama3</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46" name="圓角矩形 145"/>
              <p:cNvSpPr/>
              <p:nvPr/>
            </p:nvSpPr>
            <p:spPr>
              <a:xfrm>
                <a:off x="1389091" y="341544"/>
                <a:ext cx="905371" cy="27654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44" name="圖片 143"/>
            <p:cNvPicPr>
              <a:picLocks noChangeAspect="1"/>
            </p:cNvPicPr>
            <p:nvPr/>
          </p:nvPicPr>
          <p:blipFill>
            <a:blip r:embed="rId4"/>
            <a:stretch>
              <a:fillRect/>
            </a:stretch>
          </p:blipFill>
          <p:spPr>
            <a:xfrm>
              <a:off x="1382155" y="283651"/>
              <a:ext cx="324008" cy="248933"/>
            </a:xfrm>
            <a:prstGeom prst="rect">
              <a:avLst/>
            </a:prstGeom>
          </p:spPr>
        </p:pic>
      </p:grpSp>
      <p:grpSp>
        <p:nvGrpSpPr>
          <p:cNvPr id="147" name="群組 146"/>
          <p:cNvGrpSpPr/>
          <p:nvPr/>
        </p:nvGrpSpPr>
        <p:grpSpPr>
          <a:xfrm>
            <a:off x="9177059" y="4479756"/>
            <a:ext cx="1116260" cy="310237"/>
            <a:chOff x="1355482" y="256037"/>
            <a:chExt cx="1116260" cy="310237"/>
          </a:xfrm>
        </p:grpSpPr>
        <p:grpSp>
          <p:nvGrpSpPr>
            <p:cNvPr id="148" name="群組 147"/>
            <p:cNvGrpSpPr/>
            <p:nvPr/>
          </p:nvGrpSpPr>
          <p:grpSpPr>
            <a:xfrm>
              <a:off x="1355482" y="256037"/>
              <a:ext cx="1116260" cy="310237"/>
              <a:chOff x="1389091" y="341544"/>
              <a:chExt cx="1116260" cy="310237"/>
            </a:xfrm>
          </p:grpSpPr>
          <p:sp>
            <p:nvSpPr>
              <p:cNvPr id="150" name="文字方塊 149"/>
              <p:cNvSpPr txBox="1"/>
              <p:nvPr/>
            </p:nvSpPr>
            <p:spPr>
              <a:xfrm>
                <a:off x="1624982" y="344004"/>
                <a:ext cx="880369"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Llama3.2</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51" name="圓角矩形 150"/>
              <p:cNvSpPr/>
              <p:nvPr/>
            </p:nvSpPr>
            <p:spPr>
              <a:xfrm>
                <a:off x="1389091" y="341544"/>
                <a:ext cx="1035584" cy="30777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49" name="圖片 148"/>
            <p:cNvPicPr>
              <a:picLocks noChangeAspect="1"/>
            </p:cNvPicPr>
            <p:nvPr/>
          </p:nvPicPr>
          <p:blipFill>
            <a:blip r:embed="rId4"/>
            <a:stretch>
              <a:fillRect/>
            </a:stretch>
          </p:blipFill>
          <p:spPr>
            <a:xfrm>
              <a:off x="1382155" y="283651"/>
              <a:ext cx="324008" cy="248933"/>
            </a:xfrm>
            <a:prstGeom prst="rect">
              <a:avLst/>
            </a:prstGeom>
          </p:spPr>
        </p:pic>
      </p:grpSp>
      <p:grpSp>
        <p:nvGrpSpPr>
          <p:cNvPr id="157" name="群組 156"/>
          <p:cNvGrpSpPr/>
          <p:nvPr/>
        </p:nvGrpSpPr>
        <p:grpSpPr>
          <a:xfrm>
            <a:off x="5993929" y="4025780"/>
            <a:ext cx="967181" cy="310237"/>
            <a:chOff x="1355482" y="256037"/>
            <a:chExt cx="967181" cy="310237"/>
          </a:xfrm>
        </p:grpSpPr>
        <p:grpSp>
          <p:nvGrpSpPr>
            <p:cNvPr id="158" name="群組 157"/>
            <p:cNvGrpSpPr/>
            <p:nvPr/>
          </p:nvGrpSpPr>
          <p:grpSpPr>
            <a:xfrm>
              <a:off x="1355482" y="256037"/>
              <a:ext cx="967181" cy="310237"/>
              <a:chOff x="1389091" y="341544"/>
              <a:chExt cx="967181" cy="310237"/>
            </a:xfrm>
          </p:grpSpPr>
          <p:sp>
            <p:nvSpPr>
              <p:cNvPr id="160" name="文字方塊 159"/>
              <p:cNvSpPr txBox="1"/>
              <p:nvPr/>
            </p:nvSpPr>
            <p:spPr>
              <a:xfrm>
                <a:off x="1624982" y="344004"/>
                <a:ext cx="731290"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Claude</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61" name="圓角矩形 160"/>
              <p:cNvSpPr/>
              <p:nvPr/>
            </p:nvSpPr>
            <p:spPr>
              <a:xfrm>
                <a:off x="1389091" y="341544"/>
                <a:ext cx="928015" cy="31023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59" name="圖片 158"/>
            <p:cNvPicPr>
              <a:picLocks noChangeAspect="1"/>
            </p:cNvPicPr>
            <p:nvPr/>
          </p:nvPicPr>
          <p:blipFill>
            <a:blip r:embed="rId5"/>
            <a:stretch>
              <a:fillRect/>
            </a:stretch>
          </p:blipFill>
          <p:spPr>
            <a:xfrm>
              <a:off x="1400159" y="307914"/>
              <a:ext cx="240963" cy="185855"/>
            </a:xfrm>
            <a:prstGeom prst="rect">
              <a:avLst/>
            </a:prstGeom>
          </p:spPr>
        </p:pic>
      </p:grpSp>
      <p:grpSp>
        <p:nvGrpSpPr>
          <p:cNvPr id="162" name="群組 161"/>
          <p:cNvGrpSpPr/>
          <p:nvPr/>
        </p:nvGrpSpPr>
        <p:grpSpPr>
          <a:xfrm>
            <a:off x="6968588" y="4044987"/>
            <a:ext cx="1063362" cy="310237"/>
            <a:chOff x="1355482" y="256037"/>
            <a:chExt cx="1063362" cy="310237"/>
          </a:xfrm>
        </p:grpSpPr>
        <p:grpSp>
          <p:nvGrpSpPr>
            <p:cNvPr id="163" name="群組 162"/>
            <p:cNvGrpSpPr/>
            <p:nvPr/>
          </p:nvGrpSpPr>
          <p:grpSpPr>
            <a:xfrm>
              <a:off x="1355482" y="256037"/>
              <a:ext cx="1063362" cy="310237"/>
              <a:chOff x="1389091" y="341544"/>
              <a:chExt cx="1063362" cy="310237"/>
            </a:xfrm>
          </p:grpSpPr>
          <p:sp>
            <p:nvSpPr>
              <p:cNvPr id="165" name="文字方塊 164"/>
              <p:cNvSpPr txBox="1"/>
              <p:nvPr/>
            </p:nvSpPr>
            <p:spPr>
              <a:xfrm>
                <a:off x="1624982" y="344004"/>
                <a:ext cx="82747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Claude2</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66" name="圓角矩形 165"/>
              <p:cNvSpPr/>
              <p:nvPr/>
            </p:nvSpPr>
            <p:spPr>
              <a:xfrm>
                <a:off x="1389091" y="341544"/>
                <a:ext cx="994249" cy="27766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64" name="圖片 163"/>
            <p:cNvPicPr>
              <a:picLocks noChangeAspect="1"/>
            </p:cNvPicPr>
            <p:nvPr/>
          </p:nvPicPr>
          <p:blipFill>
            <a:blip r:embed="rId5"/>
            <a:stretch>
              <a:fillRect/>
            </a:stretch>
          </p:blipFill>
          <p:spPr>
            <a:xfrm>
              <a:off x="1400159" y="307914"/>
              <a:ext cx="240963" cy="185855"/>
            </a:xfrm>
            <a:prstGeom prst="rect">
              <a:avLst/>
            </a:prstGeom>
          </p:spPr>
        </p:pic>
      </p:grpSp>
      <p:grpSp>
        <p:nvGrpSpPr>
          <p:cNvPr id="167" name="群組 166"/>
          <p:cNvGrpSpPr/>
          <p:nvPr/>
        </p:nvGrpSpPr>
        <p:grpSpPr>
          <a:xfrm>
            <a:off x="8055015" y="4065623"/>
            <a:ext cx="1063362" cy="310237"/>
            <a:chOff x="1355482" y="256037"/>
            <a:chExt cx="1063362" cy="310237"/>
          </a:xfrm>
        </p:grpSpPr>
        <p:grpSp>
          <p:nvGrpSpPr>
            <p:cNvPr id="168" name="群組 167"/>
            <p:cNvGrpSpPr/>
            <p:nvPr/>
          </p:nvGrpSpPr>
          <p:grpSpPr>
            <a:xfrm>
              <a:off x="1355482" y="256037"/>
              <a:ext cx="1063362" cy="310237"/>
              <a:chOff x="1389091" y="341544"/>
              <a:chExt cx="1063362" cy="310237"/>
            </a:xfrm>
          </p:grpSpPr>
          <p:sp>
            <p:nvSpPr>
              <p:cNvPr id="170" name="文字方塊 169"/>
              <p:cNvSpPr txBox="1"/>
              <p:nvPr/>
            </p:nvSpPr>
            <p:spPr>
              <a:xfrm>
                <a:off x="1624982" y="344004"/>
                <a:ext cx="82747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Claude3</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71" name="圓角矩形 170"/>
              <p:cNvSpPr/>
              <p:nvPr/>
            </p:nvSpPr>
            <p:spPr>
              <a:xfrm>
                <a:off x="1389091" y="341544"/>
                <a:ext cx="994249" cy="27766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69" name="圖片 168"/>
            <p:cNvPicPr>
              <a:picLocks noChangeAspect="1"/>
            </p:cNvPicPr>
            <p:nvPr/>
          </p:nvPicPr>
          <p:blipFill>
            <a:blip r:embed="rId5"/>
            <a:stretch>
              <a:fillRect/>
            </a:stretch>
          </p:blipFill>
          <p:spPr>
            <a:xfrm>
              <a:off x="1400159" y="307914"/>
              <a:ext cx="240963" cy="185855"/>
            </a:xfrm>
            <a:prstGeom prst="rect">
              <a:avLst/>
            </a:prstGeom>
          </p:spPr>
        </p:pic>
      </p:grpSp>
      <p:grpSp>
        <p:nvGrpSpPr>
          <p:cNvPr id="172" name="群組 171"/>
          <p:cNvGrpSpPr/>
          <p:nvPr/>
        </p:nvGrpSpPr>
        <p:grpSpPr>
          <a:xfrm>
            <a:off x="6297181" y="3186505"/>
            <a:ext cx="1720593" cy="310238"/>
            <a:chOff x="1389091" y="341543"/>
            <a:chExt cx="1720593" cy="310238"/>
          </a:xfrm>
        </p:grpSpPr>
        <p:grpSp>
          <p:nvGrpSpPr>
            <p:cNvPr id="173" name="群組 172"/>
            <p:cNvGrpSpPr/>
            <p:nvPr/>
          </p:nvGrpSpPr>
          <p:grpSpPr>
            <a:xfrm>
              <a:off x="1389091" y="341543"/>
              <a:ext cx="1720593" cy="310238"/>
              <a:chOff x="1389091" y="341543"/>
              <a:chExt cx="1720593" cy="310238"/>
            </a:xfrm>
          </p:grpSpPr>
          <p:sp>
            <p:nvSpPr>
              <p:cNvPr id="175" name="文字方塊 174"/>
              <p:cNvSpPr txBox="1"/>
              <p:nvPr/>
            </p:nvSpPr>
            <p:spPr>
              <a:xfrm>
                <a:off x="1624982" y="344004"/>
                <a:ext cx="1484702"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ERNIE(</a:t>
                </a: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文心一言</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76" name="圓角矩形 175"/>
              <p:cNvSpPr/>
              <p:nvPr/>
            </p:nvSpPr>
            <p:spPr>
              <a:xfrm>
                <a:off x="1389091" y="341543"/>
                <a:ext cx="1621202" cy="31023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74" name="圖片 173"/>
            <p:cNvPicPr>
              <a:picLocks noChangeAspect="1"/>
            </p:cNvPicPr>
            <p:nvPr/>
          </p:nvPicPr>
          <p:blipFill>
            <a:blip r:embed="rId6"/>
            <a:stretch>
              <a:fillRect/>
            </a:stretch>
          </p:blipFill>
          <p:spPr>
            <a:xfrm>
              <a:off x="1417372" y="352930"/>
              <a:ext cx="273985" cy="281390"/>
            </a:xfrm>
            <a:prstGeom prst="rect">
              <a:avLst/>
            </a:prstGeom>
          </p:spPr>
        </p:pic>
      </p:grpSp>
      <p:grpSp>
        <p:nvGrpSpPr>
          <p:cNvPr id="183" name="群組 182"/>
          <p:cNvGrpSpPr/>
          <p:nvPr/>
        </p:nvGrpSpPr>
        <p:grpSpPr>
          <a:xfrm>
            <a:off x="6316441" y="2749007"/>
            <a:ext cx="1942512" cy="310238"/>
            <a:chOff x="1040757" y="1101095"/>
            <a:chExt cx="1942512" cy="310238"/>
          </a:xfrm>
        </p:grpSpPr>
        <p:grpSp>
          <p:nvGrpSpPr>
            <p:cNvPr id="184" name="群組 183"/>
            <p:cNvGrpSpPr/>
            <p:nvPr/>
          </p:nvGrpSpPr>
          <p:grpSpPr>
            <a:xfrm>
              <a:off x="1040757" y="1101095"/>
              <a:ext cx="1942512" cy="310238"/>
              <a:chOff x="1389091" y="341543"/>
              <a:chExt cx="1942512" cy="310238"/>
            </a:xfrm>
          </p:grpSpPr>
          <p:sp>
            <p:nvSpPr>
              <p:cNvPr id="186" name="文字方塊 185"/>
              <p:cNvSpPr txBox="1"/>
              <p:nvPr/>
            </p:nvSpPr>
            <p:spPr>
              <a:xfrm>
                <a:off x="1624982" y="344004"/>
                <a:ext cx="170662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err="1">
                    <a:ln>
                      <a:noFill/>
                    </a:ln>
                    <a:solidFill>
                      <a:prstClr val="black"/>
                    </a:solidFill>
                    <a:effectLst/>
                    <a:uLnTx/>
                    <a:uFillTx/>
                    <a:latin typeface="Gill Sans MT" panose="020B0502020104020203"/>
                    <a:ea typeface="微軟正黑體" panose="020B0604030504040204" pitchFamily="34" charset="-120"/>
                    <a:cs typeface="+mn-cs"/>
                  </a:rPr>
                  <a:t>Qianwen</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t>
                </a: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通義千問</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t>
                </a:r>
              </a:p>
            </p:txBody>
          </p:sp>
          <p:sp>
            <p:nvSpPr>
              <p:cNvPr id="187" name="圓角矩形 186"/>
              <p:cNvSpPr/>
              <p:nvPr/>
            </p:nvSpPr>
            <p:spPr>
              <a:xfrm>
                <a:off x="1389091" y="341543"/>
                <a:ext cx="1834418" cy="310238"/>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85" name="圖片 184"/>
            <p:cNvPicPr>
              <a:picLocks noChangeAspect="1"/>
            </p:cNvPicPr>
            <p:nvPr/>
          </p:nvPicPr>
          <p:blipFill>
            <a:blip r:embed="rId7"/>
            <a:stretch>
              <a:fillRect/>
            </a:stretch>
          </p:blipFill>
          <p:spPr>
            <a:xfrm>
              <a:off x="1067044" y="1117403"/>
              <a:ext cx="288438" cy="277622"/>
            </a:xfrm>
            <a:prstGeom prst="rect">
              <a:avLst/>
            </a:prstGeom>
          </p:spPr>
        </p:pic>
      </p:grpSp>
      <p:grpSp>
        <p:nvGrpSpPr>
          <p:cNvPr id="188" name="群組 187"/>
          <p:cNvGrpSpPr/>
          <p:nvPr/>
        </p:nvGrpSpPr>
        <p:grpSpPr>
          <a:xfrm>
            <a:off x="7909106" y="3612873"/>
            <a:ext cx="928015" cy="310238"/>
            <a:chOff x="1301393" y="1792782"/>
            <a:chExt cx="928015" cy="310238"/>
          </a:xfrm>
        </p:grpSpPr>
        <p:grpSp>
          <p:nvGrpSpPr>
            <p:cNvPr id="189" name="群組 188"/>
            <p:cNvGrpSpPr/>
            <p:nvPr/>
          </p:nvGrpSpPr>
          <p:grpSpPr>
            <a:xfrm>
              <a:off x="1301393" y="1792782"/>
              <a:ext cx="928015" cy="310238"/>
              <a:chOff x="1389091" y="341544"/>
              <a:chExt cx="928015" cy="310238"/>
            </a:xfrm>
          </p:grpSpPr>
          <p:sp>
            <p:nvSpPr>
              <p:cNvPr id="191" name="文字方塊 190"/>
              <p:cNvSpPr txBox="1"/>
              <p:nvPr/>
            </p:nvSpPr>
            <p:spPr>
              <a:xfrm>
                <a:off x="1624982" y="344005"/>
                <a:ext cx="69212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Grok1</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92" name="圓角矩形 191"/>
              <p:cNvSpPr/>
              <p:nvPr/>
            </p:nvSpPr>
            <p:spPr>
              <a:xfrm>
                <a:off x="1389091" y="341544"/>
                <a:ext cx="928015" cy="31023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90" name="圖片 189"/>
            <p:cNvPicPr>
              <a:picLocks noChangeAspect="1"/>
            </p:cNvPicPr>
            <p:nvPr/>
          </p:nvPicPr>
          <p:blipFill>
            <a:blip r:embed="rId8"/>
            <a:stretch>
              <a:fillRect/>
            </a:stretch>
          </p:blipFill>
          <p:spPr>
            <a:xfrm>
              <a:off x="1340265" y="1823324"/>
              <a:ext cx="266700" cy="247650"/>
            </a:xfrm>
            <a:prstGeom prst="rect">
              <a:avLst/>
            </a:prstGeom>
          </p:spPr>
        </p:pic>
      </p:grpSp>
      <p:grpSp>
        <p:nvGrpSpPr>
          <p:cNvPr id="193" name="群組 192"/>
          <p:cNvGrpSpPr/>
          <p:nvPr/>
        </p:nvGrpSpPr>
        <p:grpSpPr>
          <a:xfrm>
            <a:off x="8843243" y="3632158"/>
            <a:ext cx="928015" cy="310238"/>
            <a:chOff x="1301393" y="1792782"/>
            <a:chExt cx="928015" cy="310238"/>
          </a:xfrm>
        </p:grpSpPr>
        <p:grpSp>
          <p:nvGrpSpPr>
            <p:cNvPr id="194" name="群組 193"/>
            <p:cNvGrpSpPr/>
            <p:nvPr/>
          </p:nvGrpSpPr>
          <p:grpSpPr>
            <a:xfrm>
              <a:off x="1301393" y="1792782"/>
              <a:ext cx="928015" cy="310238"/>
              <a:chOff x="1389091" y="341544"/>
              <a:chExt cx="928015" cy="310238"/>
            </a:xfrm>
          </p:grpSpPr>
          <p:sp>
            <p:nvSpPr>
              <p:cNvPr id="196" name="文字方塊 195"/>
              <p:cNvSpPr txBox="1"/>
              <p:nvPr/>
            </p:nvSpPr>
            <p:spPr>
              <a:xfrm>
                <a:off x="1624982" y="344005"/>
                <a:ext cx="692124"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Grok2</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197" name="圓角矩形 196"/>
              <p:cNvSpPr/>
              <p:nvPr/>
            </p:nvSpPr>
            <p:spPr>
              <a:xfrm>
                <a:off x="1389091" y="341544"/>
                <a:ext cx="928015" cy="310237"/>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195" name="圖片 194"/>
            <p:cNvPicPr>
              <a:picLocks noChangeAspect="1"/>
            </p:cNvPicPr>
            <p:nvPr/>
          </p:nvPicPr>
          <p:blipFill>
            <a:blip r:embed="rId8"/>
            <a:stretch>
              <a:fillRect/>
            </a:stretch>
          </p:blipFill>
          <p:spPr>
            <a:xfrm>
              <a:off x="1340265" y="1823324"/>
              <a:ext cx="266700" cy="247650"/>
            </a:xfrm>
            <a:prstGeom prst="rect">
              <a:avLst/>
            </a:prstGeom>
          </p:spPr>
        </p:pic>
      </p:grpSp>
      <p:grpSp>
        <p:nvGrpSpPr>
          <p:cNvPr id="198" name="群組 197"/>
          <p:cNvGrpSpPr/>
          <p:nvPr/>
        </p:nvGrpSpPr>
        <p:grpSpPr>
          <a:xfrm>
            <a:off x="9834856" y="3653448"/>
            <a:ext cx="1193441" cy="310237"/>
            <a:chOff x="1301393" y="1792783"/>
            <a:chExt cx="1193441" cy="310237"/>
          </a:xfrm>
        </p:grpSpPr>
        <p:grpSp>
          <p:nvGrpSpPr>
            <p:cNvPr id="199" name="群組 198"/>
            <p:cNvGrpSpPr/>
            <p:nvPr/>
          </p:nvGrpSpPr>
          <p:grpSpPr>
            <a:xfrm>
              <a:off x="1301393" y="1792783"/>
              <a:ext cx="1193441" cy="310237"/>
              <a:chOff x="1389091" y="341545"/>
              <a:chExt cx="1193441" cy="310237"/>
            </a:xfrm>
          </p:grpSpPr>
          <p:sp>
            <p:nvSpPr>
              <p:cNvPr id="201" name="文字方塊 200"/>
              <p:cNvSpPr txBox="1"/>
              <p:nvPr/>
            </p:nvSpPr>
            <p:spPr>
              <a:xfrm>
                <a:off x="1624981" y="344005"/>
                <a:ext cx="957551"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chocolate</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02" name="圓角矩形 201"/>
              <p:cNvSpPr/>
              <p:nvPr/>
            </p:nvSpPr>
            <p:spPr>
              <a:xfrm>
                <a:off x="1389091" y="341545"/>
                <a:ext cx="1154570" cy="278192"/>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00" name="圖片 199"/>
            <p:cNvPicPr>
              <a:picLocks noChangeAspect="1"/>
            </p:cNvPicPr>
            <p:nvPr/>
          </p:nvPicPr>
          <p:blipFill>
            <a:blip r:embed="rId8"/>
            <a:stretch>
              <a:fillRect/>
            </a:stretch>
          </p:blipFill>
          <p:spPr>
            <a:xfrm>
              <a:off x="1340265" y="1823324"/>
              <a:ext cx="266700" cy="247650"/>
            </a:xfrm>
            <a:prstGeom prst="rect">
              <a:avLst/>
            </a:prstGeom>
          </p:spPr>
        </p:pic>
      </p:grpSp>
      <p:grpSp>
        <p:nvGrpSpPr>
          <p:cNvPr id="203" name="群組 202"/>
          <p:cNvGrpSpPr/>
          <p:nvPr/>
        </p:nvGrpSpPr>
        <p:grpSpPr>
          <a:xfrm>
            <a:off x="9425196" y="3198320"/>
            <a:ext cx="1480784" cy="317822"/>
            <a:chOff x="1040757" y="1101095"/>
            <a:chExt cx="1480784" cy="317822"/>
          </a:xfrm>
        </p:grpSpPr>
        <p:grpSp>
          <p:nvGrpSpPr>
            <p:cNvPr id="204" name="群組 203"/>
            <p:cNvGrpSpPr/>
            <p:nvPr/>
          </p:nvGrpSpPr>
          <p:grpSpPr>
            <a:xfrm>
              <a:off x="1040757" y="1101095"/>
              <a:ext cx="1480784" cy="317822"/>
              <a:chOff x="1389091" y="341543"/>
              <a:chExt cx="1480784" cy="317822"/>
            </a:xfrm>
          </p:grpSpPr>
          <p:sp>
            <p:nvSpPr>
              <p:cNvPr id="206" name="文字方塊 205"/>
              <p:cNvSpPr txBox="1"/>
              <p:nvPr/>
            </p:nvSpPr>
            <p:spPr>
              <a:xfrm>
                <a:off x="1624982" y="344004"/>
                <a:ext cx="1244893"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DeepSeek</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-R1</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07" name="圓角矩形 206"/>
              <p:cNvSpPr/>
              <p:nvPr/>
            </p:nvSpPr>
            <p:spPr>
              <a:xfrm>
                <a:off x="1389091" y="341543"/>
                <a:ext cx="1480784" cy="317822"/>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05" name="圖片 204"/>
            <p:cNvPicPr>
              <a:picLocks noChangeAspect="1"/>
            </p:cNvPicPr>
            <p:nvPr/>
          </p:nvPicPr>
          <p:blipFill>
            <a:blip r:embed="rId9"/>
            <a:stretch>
              <a:fillRect/>
            </a:stretch>
          </p:blipFill>
          <p:spPr>
            <a:xfrm>
              <a:off x="1043184" y="1113199"/>
              <a:ext cx="342530" cy="286030"/>
            </a:xfrm>
            <a:prstGeom prst="rect">
              <a:avLst/>
            </a:prstGeom>
          </p:spPr>
        </p:pic>
      </p:grpSp>
      <p:grpSp>
        <p:nvGrpSpPr>
          <p:cNvPr id="208" name="群組 207"/>
          <p:cNvGrpSpPr/>
          <p:nvPr/>
        </p:nvGrpSpPr>
        <p:grpSpPr>
          <a:xfrm>
            <a:off x="9422792" y="2800152"/>
            <a:ext cx="1485592" cy="317822"/>
            <a:chOff x="1040757" y="1101095"/>
            <a:chExt cx="1485592" cy="317822"/>
          </a:xfrm>
        </p:grpSpPr>
        <p:grpSp>
          <p:nvGrpSpPr>
            <p:cNvPr id="209" name="群組 208"/>
            <p:cNvGrpSpPr/>
            <p:nvPr/>
          </p:nvGrpSpPr>
          <p:grpSpPr>
            <a:xfrm>
              <a:off x="1040757" y="1101095"/>
              <a:ext cx="1485592" cy="317822"/>
              <a:chOff x="1389091" y="341543"/>
              <a:chExt cx="1485592" cy="317822"/>
            </a:xfrm>
          </p:grpSpPr>
          <p:sp>
            <p:nvSpPr>
              <p:cNvPr id="211" name="文字方塊 210"/>
              <p:cNvSpPr txBox="1"/>
              <p:nvPr/>
            </p:nvSpPr>
            <p:spPr>
              <a:xfrm>
                <a:off x="1624982" y="344004"/>
                <a:ext cx="124970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DeepSeek</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-V3</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12" name="圓角矩形 211"/>
              <p:cNvSpPr/>
              <p:nvPr/>
            </p:nvSpPr>
            <p:spPr>
              <a:xfrm>
                <a:off x="1389091" y="341543"/>
                <a:ext cx="1480784" cy="317822"/>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10" name="圖片 209"/>
            <p:cNvPicPr>
              <a:picLocks noChangeAspect="1"/>
            </p:cNvPicPr>
            <p:nvPr/>
          </p:nvPicPr>
          <p:blipFill>
            <a:blip r:embed="rId9"/>
            <a:stretch>
              <a:fillRect/>
            </a:stretch>
          </p:blipFill>
          <p:spPr>
            <a:xfrm>
              <a:off x="1043184" y="1113199"/>
              <a:ext cx="342530" cy="286030"/>
            </a:xfrm>
            <a:prstGeom prst="rect">
              <a:avLst/>
            </a:prstGeom>
          </p:spPr>
        </p:pic>
      </p:grpSp>
      <p:grpSp>
        <p:nvGrpSpPr>
          <p:cNvPr id="213" name="群組 212"/>
          <p:cNvGrpSpPr/>
          <p:nvPr/>
        </p:nvGrpSpPr>
        <p:grpSpPr>
          <a:xfrm>
            <a:off x="6695678" y="2359227"/>
            <a:ext cx="824207" cy="310237"/>
            <a:chOff x="1301394" y="1792783"/>
            <a:chExt cx="824207" cy="310237"/>
          </a:xfrm>
        </p:grpSpPr>
        <p:grpSp>
          <p:nvGrpSpPr>
            <p:cNvPr id="214" name="群組 213"/>
            <p:cNvGrpSpPr/>
            <p:nvPr/>
          </p:nvGrpSpPr>
          <p:grpSpPr>
            <a:xfrm>
              <a:off x="1301394" y="1792783"/>
              <a:ext cx="824207" cy="310237"/>
              <a:chOff x="1389092" y="341545"/>
              <a:chExt cx="824207" cy="310237"/>
            </a:xfrm>
          </p:grpSpPr>
          <p:sp>
            <p:nvSpPr>
              <p:cNvPr id="216" name="文字方塊 215"/>
              <p:cNvSpPr txBox="1"/>
              <p:nvPr/>
            </p:nvSpPr>
            <p:spPr>
              <a:xfrm>
                <a:off x="1679072" y="344005"/>
                <a:ext cx="534227" cy="3077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FFM</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17" name="圓角矩形 216"/>
              <p:cNvSpPr/>
              <p:nvPr/>
            </p:nvSpPr>
            <p:spPr>
              <a:xfrm>
                <a:off x="1389092" y="341545"/>
                <a:ext cx="824207" cy="26297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15" name="圖片 214"/>
            <p:cNvPicPr>
              <a:picLocks noChangeAspect="1"/>
            </p:cNvPicPr>
            <p:nvPr/>
          </p:nvPicPr>
          <p:blipFill>
            <a:blip r:embed="rId10"/>
            <a:stretch>
              <a:fillRect/>
            </a:stretch>
          </p:blipFill>
          <p:spPr>
            <a:xfrm>
              <a:off x="1378372" y="1824725"/>
              <a:ext cx="268519" cy="221528"/>
            </a:xfrm>
            <a:prstGeom prst="rect">
              <a:avLst/>
            </a:prstGeom>
          </p:spPr>
        </p:pic>
      </p:grpSp>
      <p:grpSp>
        <p:nvGrpSpPr>
          <p:cNvPr id="220" name="群組 219"/>
          <p:cNvGrpSpPr/>
          <p:nvPr/>
        </p:nvGrpSpPr>
        <p:grpSpPr>
          <a:xfrm>
            <a:off x="7204479" y="1881685"/>
            <a:ext cx="1121013" cy="310374"/>
            <a:chOff x="1384283" y="341543"/>
            <a:chExt cx="1121013" cy="310374"/>
          </a:xfrm>
        </p:grpSpPr>
        <p:sp>
          <p:nvSpPr>
            <p:cNvPr id="221" name="文字方塊 220"/>
            <p:cNvSpPr txBox="1"/>
            <p:nvPr/>
          </p:nvSpPr>
          <p:spPr>
            <a:xfrm>
              <a:off x="1384283" y="344140"/>
              <a:ext cx="1121013"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Taiwan-LLM</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22" name="圓角矩形 221"/>
            <p:cNvSpPr/>
            <p:nvPr/>
          </p:nvSpPr>
          <p:spPr>
            <a:xfrm>
              <a:off x="1389091" y="341543"/>
              <a:ext cx="1116205" cy="310374"/>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grpSp>
        <p:nvGrpSpPr>
          <p:cNvPr id="228" name="群組 227"/>
          <p:cNvGrpSpPr/>
          <p:nvPr/>
        </p:nvGrpSpPr>
        <p:grpSpPr>
          <a:xfrm>
            <a:off x="8381939" y="1889988"/>
            <a:ext cx="1402867" cy="352686"/>
            <a:chOff x="1040757" y="1092813"/>
            <a:chExt cx="1402867" cy="307777"/>
          </a:xfrm>
        </p:grpSpPr>
        <p:grpSp>
          <p:nvGrpSpPr>
            <p:cNvPr id="229" name="群組 228"/>
            <p:cNvGrpSpPr/>
            <p:nvPr/>
          </p:nvGrpSpPr>
          <p:grpSpPr>
            <a:xfrm>
              <a:off x="1040757" y="1092813"/>
              <a:ext cx="1402867" cy="307777"/>
              <a:chOff x="1389091" y="333261"/>
              <a:chExt cx="1402867" cy="307777"/>
            </a:xfrm>
          </p:grpSpPr>
          <p:sp>
            <p:nvSpPr>
              <p:cNvPr id="231" name="文字方塊 230"/>
              <p:cNvSpPr txBox="1"/>
              <p:nvPr/>
            </p:nvSpPr>
            <p:spPr>
              <a:xfrm>
                <a:off x="1881837" y="333261"/>
                <a:ext cx="910121"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TAIDE-LX</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32" name="圓角矩形 231"/>
              <p:cNvSpPr/>
              <p:nvPr/>
            </p:nvSpPr>
            <p:spPr>
              <a:xfrm>
                <a:off x="1389091" y="341543"/>
                <a:ext cx="1344181" cy="274195"/>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30" name="圖片 229"/>
            <p:cNvPicPr>
              <a:picLocks noChangeAspect="1"/>
            </p:cNvPicPr>
            <p:nvPr/>
          </p:nvPicPr>
          <p:blipFill>
            <a:blip r:embed="rId11"/>
            <a:stretch>
              <a:fillRect/>
            </a:stretch>
          </p:blipFill>
          <p:spPr>
            <a:xfrm>
              <a:off x="1108728" y="1118115"/>
              <a:ext cx="538163" cy="191984"/>
            </a:xfrm>
            <a:prstGeom prst="rect">
              <a:avLst/>
            </a:prstGeom>
          </p:spPr>
        </p:pic>
      </p:grpSp>
      <p:grpSp>
        <p:nvGrpSpPr>
          <p:cNvPr id="233" name="群組 232"/>
          <p:cNvGrpSpPr/>
          <p:nvPr/>
        </p:nvGrpSpPr>
        <p:grpSpPr>
          <a:xfrm>
            <a:off x="8262688" y="2374148"/>
            <a:ext cx="1288718" cy="311875"/>
            <a:chOff x="1040757" y="1101095"/>
            <a:chExt cx="1288718" cy="311875"/>
          </a:xfrm>
        </p:grpSpPr>
        <p:grpSp>
          <p:nvGrpSpPr>
            <p:cNvPr id="234" name="群組 233"/>
            <p:cNvGrpSpPr/>
            <p:nvPr/>
          </p:nvGrpSpPr>
          <p:grpSpPr>
            <a:xfrm>
              <a:off x="1040757" y="1101095"/>
              <a:ext cx="1288718" cy="311875"/>
              <a:chOff x="1389091" y="341543"/>
              <a:chExt cx="1288718" cy="311875"/>
            </a:xfrm>
          </p:grpSpPr>
          <p:sp>
            <p:nvSpPr>
              <p:cNvPr id="236" name="文字方塊 235"/>
              <p:cNvSpPr txBox="1"/>
              <p:nvPr/>
            </p:nvSpPr>
            <p:spPr>
              <a:xfrm>
                <a:off x="1940876" y="344004"/>
                <a:ext cx="736933" cy="30777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err="1">
                    <a:ln>
                      <a:noFill/>
                    </a:ln>
                    <a:solidFill>
                      <a:prstClr val="black"/>
                    </a:solidFill>
                    <a:effectLst/>
                    <a:uLnTx/>
                    <a:uFillTx/>
                    <a:latin typeface="Gill Sans MT" panose="020B0502020104020203"/>
                    <a:ea typeface="微軟正黑體" panose="020B0604030504040204" pitchFamily="34" charset="-120"/>
                    <a:cs typeface="+mn-cs"/>
                  </a:rPr>
                  <a:t>BreeXe</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37" name="圓角矩形 236"/>
              <p:cNvSpPr/>
              <p:nvPr/>
            </p:nvSpPr>
            <p:spPr>
              <a:xfrm>
                <a:off x="1389091" y="341543"/>
                <a:ext cx="1242741" cy="311875"/>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35" name="圖片 234"/>
            <p:cNvPicPr>
              <a:picLocks noChangeAspect="1"/>
            </p:cNvPicPr>
            <p:nvPr/>
          </p:nvPicPr>
          <p:blipFill>
            <a:blip r:embed="rId12"/>
            <a:stretch>
              <a:fillRect/>
            </a:stretch>
          </p:blipFill>
          <p:spPr>
            <a:xfrm>
              <a:off x="1086776" y="1108749"/>
              <a:ext cx="537411" cy="261988"/>
            </a:xfrm>
            <a:prstGeom prst="rect">
              <a:avLst/>
            </a:prstGeom>
          </p:spPr>
        </p:pic>
      </p:grpSp>
      <p:grpSp>
        <p:nvGrpSpPr>
          <p:cNvPr id="238" name="群組 237"/>
          <p:cNvGrpSpPr/>
          <p:nvPr/>
        </p:nvGrpSpPr>
        <p:grpSpPr>
          <a:xfrm>
            <a:off x="8443823" y="1459307"/>
            <a:ext cx="1681789" cy="322369"/>
            <a:chOff x="1040757" y="1092813"/>
            <a:chExt cx="1681789" cy="281321"/>
          </a:xfrm>
        </p:grpSpPr>
        <p:grpSp>
          <p:nvGrpSpPr>
            <p:cNvPr id="239" name="群組 238"/>
            <p:cNvGrpSpPr/>
            <p:nvPr/>
          </p:nvGrpSpPr>
          <p:grpSpPr>
            <a:xfrm>
              <a:off x="1040757" y="1092813"/>
              <a:ext cx="1681789" cy="281321"/>
              <a:chOff x="1389091" y="333261"/>
              <a:chExt cx="1681789" cy="281321"/>
            </a:xfrm>
          </p:grpSpPr>
          <p:sp>
            <p:nvSpPr>
              <p:cNvPr id="241" name="文字方塊 240"/>
              <p:cNvSpPr txBox="1"/>
              <p:nvPr/>
            </p:nvSpPr>
            <p:spPr>
              <a:xfrm>
                <a:off x="1881837" y="333261"/>
                <a:ext cx="1189043" cy="26858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Llma3-TAIDE</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242" name="圓角矩形 241"/>
              <p:cNvSpPr/>
              <p:nvPr/>
            </p:nvSpPr>
            <p:spPr>
              <a:xfrm>
                <a:off x="1389091" y="341543"/>
                <a:ext cx="1626775" cy="273039"/>
              </a:xfrm>
              <a:prstGeom prst="roundRect">
                <a:avLst/>
              </a:prstGeom>
              <a:noFill/>
              <a:ln w="1905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srgbClr val="1B376E"/>
                  </a:solidFill>
                  <a:effectLst/>
                  <a:uLnTx/>
                  <a:uFillTx/>
                  <a:latin typeface="Gill Sans MT" panose="020B0502020104020203"/>
                  <a:ea typeface="微軟正黑體" panose="020B0604030504040204" pitchFamily="34" charset="-120"/>
                  <a:cs typeface="+mn-cs"/>
                </a:endParaRPr>
              </a:p>
            </p:txBody>
          </p:sp>
        </p:grpSp>
        <p:pic>
          <p:nvPicPr>
            <p:cNvPr id="240" name="圖片 239"/>
            <p:cNvPicPr>
              <a:picLocks noChangeAspect="1"/>
            </p:cNvPicPr>
            <p:nvPr/>
          </p:nvPicPr>
          <p:blipFill>
            <a:blip r:embed="rId11"/>
            <a:stretch>
              <a:fillRect/>
            </a:stretch>
          </p:blipFill>
          <p:spPr>
            <a:xfrm>
              <a:off x="1108728" y="1118115"/>
              <a:ext cx="538163" cy="191984"/>
            </a:xfrm>
            <a:prstGeom prst="rect">
              <a:avLst/>
            </a:prstGeom>
          </p:spPr>
        </p:pic>
      </p:grpSp>
      <p:sp>
        <p:nvSpPr>
          <p:cNvPr id="243" name="矩形 242"/>
          <p:cNvSpPr/>
          <p:nvPr/>
        </p:nvSpPr>
        <p:spPr>
          <a:xfrm>
            <a:off x="1977999" y="270493"/>
            <a:ext cx="7329251" cy="800219"/>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4600" b="1" i="0" u="none" strike="noStrike" kern="1200" cap="all" spc="200" normalizeH="0" baseline="0" noProof="0" dirty="0">
                <a:ln>
                  <a:noFill/>
                </a:ln>
                <a:solidFill>
                  <a:srgbClr val="0B082E"/>
                </a:solidFill>
                <a:effectLst/>
                <a:uLnTx/>
                <a:uFillTx/>
                <a:latin typeface="Calibri" panose="020F0502020204030204" pitchFamily="34" charset="0"/>
                <a:ea typeface="微軟正黑體" panose="020B0604030504040204" pitchFamily="34" charset="-120"/>
                <a:cs typeface="Calibri" panose="020F0502020204030204" pitchFamily="34" charset="0"/>
              </a:rPr>
              <a:t>大型語言模型</a:t>
            </a:r>
            <a:r>
              <a:rPr kumimoji="0" lang="en-US" altLang="zh-TW" sz="4600" b="1" i="0" u="none" strike="noStrike" kern="1200" cap="all" spc="200" normalizeH="0" baseline="0" noProof="0" dirty="0">
                <a:ln>
                  <a:noFill/>
                </a:ln>
                <a:solidFill>
                  <a:srgbClr val="0B082E"/>
                </a:solidFill>
                <a:effectLst/>
                <a:uLnTx/>
                <a:uFillTx/>
                <a:latin typeface="Calibri" panose="020F0502020204030204" pitchFamily="34" charset="0"/>
                <a:ea typeface="Calibri" panose="020F0502020204030204" pitchFamily="34" charset="0"/>
                <a:cs typeface="Calibri" panose="020F0502020204030204" pitchFamily="34" charset="0"/>
              </a:rPr>
              <a:t>LLMs</a:t>
            </a:r>
            <a:r>
              <a:rPr kumimoji="0" lang="zh-TW" altLang="en-US" sz="4600" b="1" i="0" u="none" strike="noStrike" kern="1200" cap="all" spc="200" normalizeH="0" baseline="0" noProof="0" dirty="0">
                <a:ln>
                  <a:noFill/>
                </a:ln>
                <a:solidFill>
                  <a:srgbClr val="0B082E"/>
                </a:solidFill>
                <a:effectLst/>
                <a:uLnTx/>
                <a:uFillTx/>
                <a:latin typeface="Calibri" panose="020F0502020204030204" pitchFamily="34" charset="0"/>
                <a:ea typeface="微軟正黑體" panose="020B0604030504040204" pitchFamily="34" charset="-120"/>
                <a:cs typeface="Calibri" panose="020F0502020204030204" pitchFamily="34" charset="0"/>
              </a:rPr>
              <a:t>的發展</a:t>
            </a:r>
          </a:p>
        </p:txBody>
      </p:sp>
    </p:spTree>
    <p:extLst>
      <p:ext uri="{BB962C8B-B14F-4D97-AF65-F5344CB8AC3E}">
        <p14:creationId xmlns:p14="http://schemas.microsoft.com/office/powerpoint/2010/main" val="11775654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275C3E-D610-B709-F946-D68E9F6D0FE3}"/>
              </a:ext>
            </a:extLst>
          </p:cNvPr>
          <p:cNvSpPr>
            <a:spLocks noGrp="1"/>
          </p:cNvSpPr>
          <p:nvPr>
            <p:ph type="title"/>
          </p:nvPr>
        </p:nvSpPr>
        <p:spPr/>
        <p:txBody>
          <a:bodyPr/>
          <a:lstStyle/>
          <a:p>
            <a:r>
              <a:rPr lang="en-US" altLang="zh-TW" b="1" dirty="0">
                <a:latin typeface="Calibri" panose="020F0502020204030204" pitchFamily="34" charset="0"/>
                <a:ea typeface="Calibri" panose="020F0502020204030204" pitchFamily="34" charset="0"/>
                <a:cs typeface="Calibri" panose="020F0502020204030204" pitchFamily="34" charset="0"/>
              </a:rPr>
              <a:t>AI Agents</a:t>
            </a:r>
            <a:r>
              <a:rPr lang="zh-TW" altLang="en-US" b="1" dirty="0">
                <a:latin typeface="Calibri" panose="020F0502020204030204" pitchFamily="34" charset="0"/>
                <a:ea typeface="微軟正黑體" panose="020B0604030504040204" pitchFamily="34" charset="-120"/>
                <a:cs typeface="Calibri" panose="020F0502020204030204" pitchFamily="34" charset="0"/>
              </a:rPr>
              <a:t>的特性</a:t>
            </a:r>
          </a:p>
        </p:txBody>
      </p:sp>
      <p:sp>
        <p:nvSpPr>
          <p:cNvPr id="3" name="內容版面配置區 2">
            <a:extLst>
              <a:ext uri="{FF2B5EF4-FFF2-40B4-BE49-F238E27FC236}">
                <a16:creationId xmlns:a16="http://schemas.microsoft.com/office/drawing/2014/main" id="{7D3C22C0-B2ED-224A-0727-DDE9C89B736F}"/>
              </a:ext>
            </a:extLst>
          </p:cNvPr>
          <p:cNvSpPr>
            <a:spLocks noGrp="1"/>
          </p:cNvSpPr>
          <p:nvPr>
            <p:ph idx="1"/>
          </p:nvPr>
        </p:nvSpPr>
        <p:spPr>
          <a:xfrm>
            <a:off x="838200" y="1790785"/>
            <a:ext cx="10515600" cy="4515852"/>
          </a:xfrm>
        </p:spPr>
        <p:txBody>
          <a:bodyPr>
            <a:normAutofit/>
          </a:bodyPr>
          <a:lstStyle/>
          <a:p>
            <a:r>
              <a:rPr lang="zh-TW" altLang="en-US" dirty="0">
                <a:latin typeface="Calibri" panose="020F0502020204030204" pitchFamily="34" charset="0"/>
                <a:ea typeface="微軟正黑體" panose="020B0604030504040204" pitchFamily="34" charset="-120"/>
                <a:cs typeface="Calibri" panose="020F0502020204030204" pitchFamily="34" charset="0"/>
              </a:rPr>
              <a:t>具目標導向任務執行能力的自主軟體實體，在受限的數位環境中運作，能感知、推理並採取行動。</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主要特徵包括：</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自主性（</a:t>
            </a:r>
            <a:r>
              <a:rPr lang="en-US" altLang="zh-TW" dirty="0">
                <a:latin typeface="Calibri" panose="020F0502020204030204" pitchFamily="34" charset="0"/>
                <a:ea typeface="微軟正黑體" panose="020B0604030504040204" pitchFamily="34" charset="-120"/>
                <a:cs typeface="Calibri" panose="020F0502020204030204" pitchFamily="34" charset="0"/>
              </a:rPr>
              <a:t>Autonomy</a:t>
            </a:r>
            <a:r>
              <a:rPr lang="zh-TW" altLang="en-US" dirty="0">
                <a:latin typeface="Calibri" panose="020F0502020204030204" pitchFamily="34" charset="0"/>
                <a:ea typeface="微軟正黑體" panose="020B0604030504040204" pitchFamily="34" charset="-120"/>
                <a:cs typeface="Calibri" panose="020F0502020204030204" pitchFamily="34" charset="0"/>
              </a:rPr>
              <a:t>）：部署後能以最少或無需人工干預運作，感知輸入、推理、執行預定義或適應性行動。</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任務專一性（</a:t>
            </a:r>
            <a:r>
              <a:rPr lang="en-US" altLang="zh-TW" dirty="0">
                <a:latin typeface="Calibri" panose="020F0502020204030204" pitchFamily="34" charset="0"/>
                <a:ea typeface="微軟正黑體" panose="020B0604030504040204" pitchFamily="34" charset="-120"/>
                <a:cs typeface="Calibri" panose="020F0502020204030204" pitchFamily="34" charset="0"/>
              </a:rPr>
              <a:t>Task-Specificity</a:t>
            </a:r>
            <a:r>
              <a:rPr lang="zh-TW" altLang="en-US" dirty="0">
                <a:latin typeface="Calibri" panose="020F0502020204030204" pitchFamily="34" charset="0"/>
                <a:ea typeface="微軟正黑體" panose="020B0604030504040204" pitchFamily="34" charset="-120"/>
                <a:cs typeface="Calibri" panose="020F0502020204030204" pitchFamily="34" charset="0"/>
              </a:rPr>
              <a:t>）：專為狹窄、明確定義的任務而建構，例如電子郵件篩選、排程。</a:t>
            </a:r>
            <a:endParaRPr lang="en-US" altLang="zh-TW" dirty="0">
              <a:latin typeface="Calibri" panose="020F0502020204030204" pitchFamily="34" charset="0"/>
              <a:ea typeface="微軟正黑體" panose="020B0604030504040204" pitchFamily="34" charset="-12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反應性與適應性（</a:t>
            </a:r>
            <a:r>
              <a:rPr lang="en-US" altLang="zh-TW" dirty="0">
                <a:latin typeface="Calibri" panose="020F0502020204030204" pitchFamily="34" charset="0"/>
                <a:ea typeface="微軟正黑體" panose="020B0604030504040204" pitchFamily="34" charset="-120"/>
                <a:cs typeface="Calibri" panose="020F0502020204030204" pitchFamily="34" charset="0"/>
              </a:rPr>
              <a:t>Reactivity and Adaptation</a:t>
            </a:r>
            <a:r>
              <a:rPr lang="zh-TW" altLang="en-US" dirty="0">
                <a:latin typeface="Calibri" panose="020F0502020204030204" pitchFamily="34" charset="0"/>
                <a:ea typeface="微軟正黑體" panose="020B0604030504040204" pitchFamily="34" charset="-120"/>
                <a:cs typeface="Calibri" panose="020F0502020204030204" pitchFamily="34" charset="0"/>
              </a:rPr>
              <a:t>）：能回應即時刺激，並透過回饋循環、啟發式方法或更新的上下文緩衝區進行基本學習。</a:t>
            </a:r>
          </a:p>
        </p:txBody>
      </p:sp>
      <p:sp>
        <p:nvSpPr>
          <p:cNvPr id="5" name="文字方塊 4">
            <a:extLst>
              <a:ext uri="{FF2B5EF4-FFF2-40B4-BE49-F238E27FC236}">
                <a16:creationId xmlns:a16="http://schemas.microsoft.com/office/drawing/2014/main" id="{C612D54D-E549-26FB-7402-1D7555589DE6}"/>
              </a:ext>
            </a:extLst>
          </p:cNvPr>
          <p:cNvSpPr txBox="1"/>
          <p:nvPr/>
        </p:nvSpPr>
        <p:spPr>
          <a:xfrm>
            <a:off x="1524000" y="6249419"/>
            <a:ext cx="9144000" cy="369332"/>
          </a:xfrm>
          <a:prstGeom prst="rect">
            <a:avLst/>
          </a:prstGeom>
          <a:noFill/>
        </p:spPr>
        <p:txBody>
          <a:bodyPr wrap="square">
            <a:spAutoFit/>
          </a:bodyPr>
          <a:lstStyle/>
          <a:p>
            <a:r>
              <a:rPr lang="zh-TW" altLang="en-US" dirty="0"/>
              <a:t>https://ai4dt.wordpress.com/2018/05/25/三大類機器學習：監督式、強化式、非監督式/</a:t>
            </a:r>
          </a:p>
        </p:txBody>
      </p:sp>
    </p:spTree>
    <p:extLst>
      <p:ext uri="{BB962C8B-B14F-4D97-AF65-F5344CB8AC3E}">
        <p14:creationId xmlns:p14="http://schemas.microsoft.com/office/powerpoint/2010/main" val="379876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F275C3E-D610-B709-F946-D68E9F6D0FE3}"/>
              </a:ext>
            </a:extLst>
          </p:cNvPr>
          <p:cNvSpPr>
            <a:spLocks noGrp="1"/>
          </p:cNvSpPr>
          <p:nvPr>
            <p:ph type="title"/>
          </p:nvPr>
        </p:nvSpPr>
        <p:spPr/>
        <p:txBody>
          <a:bodyPr/>
          <a:lstStyle/>
          <a:p>
            <a:r>
              <a:rPr lang="en-US" altLang="zh-TW" b="1" dirty="0">
                <a:latin typeface="Calibri" panose="020F0502020204030204" pitchFamily="34" charset="0"/>
                <a:ea typeface="Calibri" panose="020F0502020204030204" pitchFamily="34" charset="0"/>
                <a:cs typeface="Calibri" panose="020F0502020204030204" pitchFamily="34" charset="0"/>
              </a:rPr>
              <a:t>AI Agents</a:t>
            </a:r>
            <a:r>
              <a:rPr lang="zh-TW" altLang="en-US" b="1" dirty="0">
                <a:latin typeface="Calibri" panose="020F0502020204030204" pitchFamily="34" charset="0"/>
                <a:ea typeface="微軟正黑體" panose="020B0604030504040204" pitchFamily="34" charset="-120"/>
                <a:cs typeface="Calibri" panose="020F0502020204030204" pitchFamily="34" charset="0"/>
              </a:rPr>
              <a:t>的特性</a:t>
            </a:r>
          </a:p>
        </p:txBody>
      </p:sp>
      <p:sp>
        <p:nvSpPr>
          <p:cNvPr id="5" name="內容版面配置區 4">
            <a:extLst>
              <a:ext uri="{FF2B5EF4-FFF2-40B4-BE49-F238E27FC236}">
                <a16:creationId xmlns:a16="http://schemas.microsoft.com/office/drawing/2014/main" id="{919BB095-ED30-F5C6-8657-C66605E094DD}"/>
              </a:ext>
            </a:extLst>
          </p:cNvPr>
          <p:cNvSpPr>
            <a:spLocks noGrp="1"/>
          </p:cNvSpPr>
          <p:nvPr>
            <p:ph idx="1"/>
          </p:nvPr>
        </p:nvSpPr>
        <p:spPr/>
        <p:txBody>
          <a:bodyPr/>
          <a:lstStyle/>
          <a:p>
            <a:r>
              <a:rPr lang="zh-TW" altLang="en-US" dirty="0">
                <a:latin typeface="Calibri" panose="020F0502020204030204" pitchFamily="34" charset="0"/>
                <a:ea typeface="微軟正黑體" panose="020B0604030504040204" pitchFamily="34" charset="-120"/>
                <a:cs typeface="Calibri" panose="020F0502020204030204" pitchFamily="34" charset="0"/>
              </a:rPr>
              <a:t>基礎模型</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Foundational Models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en-US" altLang="zh-TW" dirty="0">
                <a:latin typeface="Calibri" panose="020F0502020204030204" pitchFamily="34" charset="0"/>
                <a:ea typeface="Calibri" panose="020F0502020204030204" pitchFamily="34" charset="0"/>
                <a:cs typeface="Calibri" panose="020F0502020204030204" pitchFamily="34" charset="0"/>
              </a:rPr>
              <a:t>LLMs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大型語言模型</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：作為主要決策引擎，理解查詢、規劃多步驟解決方案、生成人類般的回應。</a:t>
            </a:r>
          </a:p>
          <a:p>
            <a:r>
              <a:rPr lang="en-US" altLang="zh-TW" dirty="0">
                <a:latin typeface="Calibri" panose="020F0502020204030204" pitchFamily="34" charset="0"/>
                <a:ea typeface="Calibri" panose="020F0502020204030204" pitchFamily="34" charset="0"/>
                <a:cs typeface="Calibri" panose="020F0502020204030204" pitchFamily="34" charset="0"/>
              </a:rPr>
              <a:t>LIMs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大型圖像模型</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：延伸</a:t>
            </a:r>
            <a:r>
              <a:rPr lang="en-US" altLang="zh-TW" dirty="0">
                <a:latin typeface="Calibri" panose="020F0502020204030204" pitchFamily="34" charset="0"/>
                <a:ea typeface="微軟正黑體" panose="020B0604030504040204" pitchFamily="34" charset="-12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的能力至視覺領域，執行圖像分類、物體偵測等感知任務。</a:t>
            </a:r>
          </a:p>
          <a:p>
            <a:r>
              <a:rPr lang="zh-TW" altLang="en-US" dirty="0">
                <a:latin typeface="Calibri" panose="020F0502020204030204" pitchFamily="34" charset="0"/>
                <a:ea typeface="微軟正黑體" panose="020B0604030504040204" pitchFamily="34" charset="-120"/>
                <a:cs typeface="Calibri" panose="020F0502020204030204" pitchFamily="34" charset="0"/>
              </a:rPr>
              <a:t>整合方式：通常透過</a:t>
            </a:r>
            <a:r>
              <a:rPr lang="en-US" altLang="zh-TW" dirty="0">
                <a:latin typeface="Calibri" panose="020F0502020204030204" pitchFamily="34" charset="0"/>
                <a:ea typeface="Calibri" panose="020F0502020204030204" pitchFamily="34" charset="0"/>
                <a:cs typeface="Calibri" panose="020F0502020204030204" pitchFamily="34" charset="0"/>
              </a:rPr>
              <a:t>API</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Application Programming Interface</a:t>
            </a:r>
            <a:r>
              <a:rPr lang="zh-TW" altLang="en-US" dirty="0">
                <a:latin typeface="Calibri" panose="020F0502020204030204" pitchFamily="34" charset="0"/>
                <a:ea typeface="Calibri" panose="020F0502020204030204" pitchFamily="34" charset="0"/>
                <a:cs typeface="Calibri" panose="020F0502020204030204" pitchFamily="34" charset="0"/>
              </a:rPr>
              <a:t>，應用程式介面）</a:t>
            </a:r>
            <a:r>
              <a:rPr lang="zh-TW" altLang="en-US" dirty="0">
                <a:latin typeface="Calibri" panose="020F0502020204030204" pitchFamily="34" charset="0"/>
                <a:ea typeface="微軟正黑體" panose="020B0604030504040204" pitchFamily="34" charset="-120"/>
                <a:cs typeface="Calibri" panose="020F0502020204030204" pitchFamily="34" charset="0"/>
              </a:rPr>
              <a:t>存取，實現推理和感知。</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應用領域：客戶支援自動化、內部企業搜尋、電子郵件篩選與優先排序、個人化內容推薦、自主排程助理。</a:t>
            </a:r>
          </a:p>
        </p:txBody>
      </p:sp>
    </p:spTree>
    <p:extLst>
      <p:ext uri="{BB962C8B-B14F-4D97-AF65-F5344CB8AC3E}">
        <p14:creationId xmlns:p14="http://schemas.microsoft.com/office/powerpoint/2010/main" val="13139157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BE9B15-F42F-B0E7-BD6F-96597816D8F6}"/>
              </a:ext>
            </a:extLst>
          </p:cNvPr>
          <p:cNvSpPr>
            <a:spLocks noGrp="1"/>
          </p:cNvSpPr>
          <p:nvPr>
            <p:ph type="title"/>
          </p:nvPr>
        </p:nvSpPr>
        <p:spPr/>
        <p:txBody>
          <a:bodyPr/>
          <a:lstStyle/>
          <a:p>
            <a:r>
              <a:rPr lang="en-US" altLang="zh-TW" b="1" dirty="0">
                <a:latin typeface="Calibri" panose="020F0502020204030204" pitchFamily="34" charset="0"/>
                <a:ea typeface="Calibri" panose="020F0502020204030204" pitchFamily="34" charset="0"/>
                <a:cs typeface="Calibri" panose="020F0502020204030204" pitchFamily="34" charset="0"/>
              </a:rPr>
              <a:t>Agentic AI</a:t>
            </a:r>
            <a:r>
              <a:rPr lang="zh-TW" altLang="en-US" b="1" dirty="0">
                <a:latin typeface="Calibri" panose="020F0502020204030204" pitchFamily="34" charset="0"/>
                <a:ea typeface="微軟正黑體" panose="020B0604030504040204" pitchFamily="34" charset="-120"/>
                <a:cs typeface="Calibri" panose="020F0502020204030204" pitchFamily="34" charset="0"/>
              </a:rPr>
              <a:t>的特性</a:t>
            </a:r>
          </a:p>
        </p:txBody>
      </p:sp>
      <p:sp>
        <p:nvSpPr>
          <p:cNvPr id="3" name="內容版面配置區 2">
            <a:extLst>
              <a:ext uri="{FF2B5EF4-FFF2-40B4-BE49-F238E27FC236}">
                <a16:creationId xmlns:a16="http://schemas.microsoft.com/office/drawing/2014/main" id="{D67A13BA-1BA2-4147-9FEA-BB7C63CB4FEF}"/>
              </a:ext>
            </a:extLst>
          </p:cNvPr>
          <p:cNvSpPr>
            <a:spLocks noGrp="1"/>
          </p:cNvSpPr>
          <p:nvPr>
            <p:ph idx="1"/>
          </p:nvPr>
        </p:nvSpPr>
        <p:spPr>
          <a:xfrm>
            <a:off x="838200" y="1825625"/>
            <a:ext cx="10515600" cy="4767680"/>
          </a:xfrm>
        </p:spPr>
        <p:txBody>
          <a:bodyPr>
            <a:normAutofit/>
          </a:bodyPr>
          <a:lstStyle/>
          <a:p>
            <a:r>
              <a:rPr lang="zh-TW" altLang="en-US" dirty="0">
                <a:latin typeface="Calibri" panose="020F0502020204030204" pitchFamily="34" charset="0"/>
                <a:ea typeface="微軟正黑體" panose="020B0604030504040204" pitchFamily="34" charset="-120"/>
                <a:cs typeface="Calibri" panose="020F0502020204030204" pitchFamily="34" charset="0"/>
              </a:rPr>
              <a:t>透過多個智慧實體協同工作，透過結構化溝通、共享記憶和動態角色分配來達成複雜目標的進階範式。</a:t>
            </a:r>
          </a:p>
          <a:p>
            <a:r>
              <a:rPr lang="zh-TW" altLang="en-US" dirty="0">
                <a:latin typeface="Calibri" panose="020F0502020204030204" pitchFamily="34" charset="0"/>
                <a:ea typeface="微軟正黑體" panose="020B0604030504040204" pitchFamily="34" charset="-120"/>
                <a:cs typeface="Calibri" panose="020F0502020204030204" pitchFamily="34" charset="0"/>
              </a:rPr>
              <a:t>從單一、孤立的</a:t>
            </a:r>
            <a:r>
              <a:rPr lang="en-US" altLang="zh-TW" dirty="0">
                <a:latin typeface="Calibri" panose="020F0502020204030204" pitchFamily="34" charset="0"/>
                <a:ea typeface="微軟正黑體" panose="020B0604030504040204" pitchFamily="34" charset="-120"/>
                <a:cs typeface="Calibri" panose="020F0502020204030204" pitchFamily="34" charset="0"/>
              </a:rPr>
              <a:t>AI</a:t>
            </a:r>
            <a:r>
              <a:rPr lang="zh-TW" altLang="en-US" dirty="0">
                <a:latin typeface="Calibri" panose="020F0502020204030204" pitchFamily="34" charset="0"/>
                <a:ea typeface="微軟正黑體" panose="020B0604030504040204" pitchFamily="34" charset="-120"/>
                <a:cs typeface="Calibri" panose="020F0502020204030204" pitchFamily="34" charset="0"/>
              </a:rPr>
              <a:t> </a:t>
            </a:r>
            <a:r>
              <a:rPr lang="en-US" altLang="zh-TW" dirty="0">
                <a:latin typeface="Calibri" panose="020F0502020204030204" pitchFamily="34" charset="0"/>
                <a:ea typeface="微軟正黑體" panose="020B0604030504040204" pitchFamily="34" charset="-120"/>
                <a:cs typeface="Calibri" panose="020F0502020204030204" pitchFamily="34" charset="0"/>
              </a:rPr>
              <a:t>Agents</a:t>
            </a:r>
            <a:r>
              <a:rPr lang="zh-TW" altLang="en-US" dirty="0">
                <a:latin typeface="Calibri" panose="020F0502020204030204" pitchFamily="34" charset="0"/>
                <a:ea typeface="微軟正黑體" panose="020B0604030504040204" pitchFamily="34" charset="-120"/>
                <a:cs typeface="Calibri" panose="020F0502020204030204" pitchFamily="34" charset="0"/>
              </a:rPr>
              <a:t>（如智慧恆溫器）轉變為協調的系統（如智慧家庭生態系統）。</a:t>
            </a:r>
            <a:endParaRPr lang="en-US" altLang="zh-TW" dirty="0">
              <a:latin typeface="Calibri" panose="020F0502020204030204" pitchFamily="34" charset="0"/>
              <a:ea typeface="微軟正黑體" panose="020B0604030504040204" pitchFamily="34" charset="-12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任務複雜度：處理需要協調的多步驟複雜任務。</a:t>
            </a:r>
          </a:p>
          <a:p>
            <a:r>
              <a:rPr lang="zh-TW" altLang="en-US" dirty="0">
                <a:latin typeface="Calibri" panose="020F0502020204030204" pitchFamily="34" charset="0"/>
                <a:ea typeface="微軟正黑體" panose="020B0604030504040204" pitchFamily="34" charset="-120"/>
                <a:cs typeface="Calibri" panose="020F0502020204030204" pitchFamily="34" charset="0"/>
              </a:rPr>
              <a:t>協作：涉及多</a:t>
            </a:r>
            <a:r>
              <a:rPr lang="en-US" altLang="zh-TW" dirty="0">
                <a:latin typeface="Calibri" panose="020F0502020204030204" pitchFamily="34" charset="0"/>
                <a:ea typeface="微軟正黑體" panose="020B0604030504040204" pitchFamily="34" charset="-12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資訊共享、協作與合作。</a:t>
            </a:r>
          </a:p>
          <a:p>
            <a:r>
              <a:rPr lang="zh-TW" altLang="en-US" dirty="0">
                <a:latin typeface="Calibri" panose="020F0502020204030204" pitchFamily="34" charset="0"/>
                <a:ea typeface="微軟正黑體" panose="020B0604030504040204" pitchFamily="34" charset="-120"/>
                <a:cs typeface="Calibri" panose="020F0502020204030204" pitchFamily="34" charset="0"/>
              </a:rPr>
              <a:t>學習與適應：能在更廣泛的任務和環境中學習與適應。</a:t>
            </a:r>
          </a:p>
        </p:txBody>
      </p:sp>
    </p:spTree>
    <p:extLst>
      <p:ext uri="{BB962C8B-B14F-4D97-AF65-F5344CB8AC3E}">
        <p14:creationId xmlns:p14="http://schemas.microsoft.com/office/powerpoint/2010/main" val="3231146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BE9B15-F42F-B0E7-BD6F-96597816D8F6}"/>
              </a:ext>
            </a:extLst>
          </p:cNvPr>
          <p:cNvSpPr>
            <a:spLocks noGrp="1"/>
          </p:cNvSpPr>
          <p:nvPr>
            <p:ph type="title"/>
          </p:nvPr>
        </p:nvSpPr>
        <p:spPr/>
        <p:txBody>
          <a:bodyPr/>
          <a:lstStyle/>
          <a:p>
            <a:r>
              <a:rPr lang="en-US" altLang="zh-TW" b="1" dirty="0">
                <a:latin typeface="Calibri" panose="020F0502020204030204" pitchFamily="34" charset="0"/>
                <a:ea typeface="Calibri" panose="020F0502020204030204" pitchFamily="34" charset="0"/>
                <a:cs typeface="Calibri" panose="020F0502020204030204" pitchFamily="34" charset="0"/>
              </a:rPr>
              <a:t>Agentic AI</a:t>
            </a:r>
            <a:r>
              <a:rPr lang="zh-TW" altLang="en-US" b="1" dirty="0">
                <a:latin typeface="Calibri" panose="020F0502020204030204" pitchFamily="34" charset="0"/>
                <a:ea typeface="微軟正黑體" panose="020B0604030504040204" pitchFamily="34" charset="-120"/>
                <a:cs typeface="Calibri" panose="020F0502020204030204" pitchFamily="34" charset="0"/>
              </a:rPr>
              <a:t>的特性</a:t>
            </a:r>
          </a:p>
        </p:txBody>
      </p:sp>
      <p:sp>
        <p:nvSpPr>
          <p:cNvPr id="5" name="內容版面配置區 4">
            <a:extLst>
              <a:ext uri="{FF2B5EF4-FFF2-40B4-BE49-F238E27FC236}">
                <a16:creationId xmlns:a16="http://schemas.microsoft.com/office/drawing/2014/main" id="{B1A2601C-1900-BB93-D059-96BD6ADBE5B0}"/>
              </a:ext>
            </a:extLst>
          </p:cNvPr>
          <p:cNvSpPr>
            <a:spLocks noGrp="1"/>
          </p:cNvSpPr>
          <p:nvPr>
            <p:ph idx="1"/>
          </p:nvPr>
        </p:nvSpPr>
        <p:spPr>
          <a:xfrm>
            <a:off x="838200" y="1825625"/>
            <a:ext cx="10728158" cy="4667250"/>
          </a:xfrm>
        </p:spPr>
        <p:txBody>
          <a:bodyPr>
            <a:normAutofit lnSpcReduction="10000"/>
          </a:bodyPr>
          <a:lstStyle/>
          <a:p>
            <a:r>
              <a:rPr lang="zh-TW" altLang="en-US" dirty="0">
                <a:latin typeface="Calibri" panose="020F0502020204030204" pitchFamily="34" charset="0"/>
                <a:ea typeface="微軟正黑體" panose="020B0604030504040204" pitchFamily="34" charset="-120"/>
                <a:cs typeface="Calibri" panose="020F0502020204030204" pitchFamily="34" charset="0"/>
              </a:rPr>
              <a:t>專業</a:t>
            </a:r>
            <a:r>
              <a:rPr lang="en-US" altLang="zh-TW" dirty="0">
                <a:latin typeface="Calibri" panose="020F0502020204030204" pitchFamily="34" charset="0"/>
                <a:ea typeface="微軟正黑體" panose="020B0604030504040204" pitchFamily="34" charset="-12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集合</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Ensemble of Specialized Agents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：由多個具備專業功能的</a:t>
            </a:r>
            <a:r>
              <a:rPr lang="en-US" altLang="zh-TW" dirty="0">
                <a:latin typeface="Calibri" panose="020F0502020204030204" pitchFamily="34" charset="0"/>
                <a:ea typeface="Calibri" panose="020F0502020204030204" pitchFamily="34" charset="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組成</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如總結者、檢索者、規劃者</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a:t>
            </a:r>
          </a:p>
          <a:p>
            <a:r>
              <a:rPr lang="zh-TW" altLang="en-US" dirty="0">
                <a:latin typeface="Calibri" panose="020F0502020204030204" pitchFamily="34" charset="0"/>
                <a:ea typeface="微軟正黑體" panose="020B0604030504040204" pitchFamily="34" charset="-120"/>
                <a:cs typeface="Calibri" panose="020F0502020204030204" pitchFamily="34" charset="0"/>
              </a:rPr>
              <a:t>進階推理與規劃</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Advanced Reasoning and Planning</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：動態分解任務、評估中間結果、重新規劃。</a:t>
            </a:r>
          </a:p>
          <a:p>
            <a:r>
              <a:rPr lang="zh-TW" altLang="en-US" dirty="0">
                <a:latin typeface="Calibri" panose="020F0502020204030204" pitchFamily="34" charset="0"/>
                <a:ea typeface="微軟正黑體" panose="020B0604030504040204" pitchFamily="34" charset="-120"/>
                <a:cs typeface="Calibri" panose="020F0502020204030204" pitchFamily="34" charset="0"/>
              </a:rPr>
              <a:t>持久記憶體架構</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Persistent Memory Architectures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：整合事件記憶、語義記憶、向量記憶，支援跨任務週期或</a:t>
            </a:r>
            <a:r>
              <a:rPr lang="en-US" altLang="zh-TW" dirty="0">
                <a:latin typeface="Calibri" panose="020F0502020204030204" pitchFamily="34" charset="0"/>
                <a:ea typeface="微軟正黑體" panose="020B0604030504040204" pitchFamily="34" charset="-12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會話的知識保存。</a:t>
            </a:r>
          </a:p>
          <a:p>
            <a:r>
              <a:rPr lang="zh-TW" altLang="en-US" dirty="0">
                <a:latin typeface="Calibri" panose="020F0502020204030204" pitchFamily="34" charset="0"/>
                <a:ea typeface="微軟正黑體" panose="020B0604030504040204" pitchFamily="34" charset="-120"/>
                <a:cs typeface="Calibri" panose="020F0502020204030204" pitchFamily="34" charset="0"/>
              </a:rPr>
              <a:t>編排層級</a:t>
            </a:r>
            <a:r>
              <a:rPr lang="en-US" altLang="zh-TW"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元</a:t>
            </a:r>
            <a:r>
              <a:rPr lang="en-US" altLang="zh-TW" dirty="0">
                <a:latin typeface="Calibri" panose="020F0502020204030204" pitchFamily="34" charset="0"/>
                <a:ea typeface="微軟正黑體" panose="020B0604030504040204" pitchFamily="34" charset="-120"/>
                <a:cs typeface="Calibri" panose="020F0502020204030204" pitchFamily="34" charset="0"/>
              </a:rPr>
              <a:t>Agents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en-US" altLang="zh-TW" dirty="0">
                <a:latin typeface="Calibri" panose="020F0502020204030204" pitchFamily="34" charset="0"/>
                <a:ea typeface="Calibri" panose="020F0502020204030204" pitchFamily="34" charset="0"/>
                <a:cs typeface="Calibri" panose="020F0502020204030204" pitchFamily="34" charset="0"/>
              </a:rPr>
              <a:t>Orchestration Layers/Meta-Agents</a:t>
            </a:r>
            <a:r>
              <a:rPr lang="zh-TW" altLang="en-US" dirty="0">
                <a:latin typeface="Calibri" panose="020F0502020204030204" pitchFamily="34" charset="0"/>
                <a:ea typeface="Calibri" panose="020F0502020204030204" pitchFamily="34" charset="0"/>
                <a:cs typeface="Calibri" panose="020F0502020204030204" pitchFamily="34" charset="0"/>
              </a:rPr>
              <a:t>）</a:t>
            </a:r>
            <a:r>
              <a:rPr lang="zh-TW" altLang="en-US" dirty="0">
                <a:latin typeface="Calibri" panose="020F0502020204030204" pitchFamily="34" charset="0"/>
                <a:ea typeface="微軟正黑體" panose="020B0604030504040204" pitchFamily="34" charset="-120"/>
                <a:cs typeface="Calibri" panose="020F0502020204030204" pitchFamily="34" charset="0"/>
              </a:rPr>
              <a:t>：協調下屬</a:t>
            </a:r>
            <a:r>
              <a:rPr lang="en-US" altLang="zh-TW" dirty="0">
                <a:latin typeface="Calibri" panose="020F0502020204030204" pitchFamily="34" charset="0"/>
                <a:ea typeface="微軟正黑體" panose="020B0604030504040204" pitchFamily="34" charset="-12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的生命週期、管理依賴關係、分配角色、解決。</a:t>
            </a:r>
            <a:endParaRPr lang="en-US" altLang="zh-TW" dirty="0">
              <a:latin typeface="Calibri" panose="020F0502020204030204" pitchFamily="34" charset="0"/>
              <a:ea typeface="Calibri" panose="020F0502020204030204" pitchFamily="34" charset="0"/>
              <a:cs typeface="Calibri" panose="020F0502020204030204" pitchFamily="34" charset="0"/>
            </a:endParaRPr>
          </a:p>
          <a:p>
            <a:r>
              <a:rPr lang="zh-TW" altLang="en-US" dirty="0">
                <a:latin typeface="Calibri" panose="020F0502020204030204" pitchFamily="34" charset="0"/>
                <a:ea typeface="微軟正黑體" panose="020B0604030504040204" pitchFamily="34" charset="-120"/>
                <a:cs typeface="Calibri" panose="020F0502020204030204" pitchFamily="34" charset="0"/>
              </a:rPr>
              <a:t>應用領域：多</a:t>
            </a:r>
            <a:r>
              <a:rPr lang="en-US" altLang="zh-TW" dirty="0">
                <a:latin typeface="Calibri" panose="020F0502020204030204" pitchFamily="34" charset="0"/>
                <a:ea typeface="Calibri" panose="020F0502020204030204" pitchFamily="34" charset="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研究助理、智慧機器人協調、協作醫療決策支援、多</a:t>
            </a:r>
            <a:r>
              <a:rPr lang="en-US" altLang="zh-TW" dirty="0">
                <a:latin typeface="Calibri" panose="020F0502020204030204" pitchFamily="34" charset="0"/>
                <a:ea typeface="Calibri" panose="020F0502020204030204" pitchFamily="34" charset="0"/>
                <a:cs typeface="Calibri" panose="020F0502020204030204" pitchFamily="34" charset="0"/>
              </a:rPr>
              <a:t>Agent</a:t>
            </a:r>
            <a:r>
              <a:rPr lang="zh-TW" altLang="en-US" dirty="0">
                <a:latin typeface="Calibri" panose="020F0502020204030204" pitchFamily="34" charset="0"/>
                <a:ea typeface="微軟正黑體" panose="020B0604030504040204" pitchFamily="34" charset="-120"/>
                <a:cs typeface="Calibri" panose="020F0502020204030204" pitchFamily="34" charset="0"/>
              </a:rPr>
              <a:t>遊戲</a:t>
            </a:r>
            <a:r>
              <a:rPr lang="en-US" altLang="zh-TW" dirty="0">
                <a:latin typeface="Calibri" panose="020F0502020204030204" pitchFamily="34" charset="0"/>
                <a:ea typeface="Calibri" panose="020F0502020204030204" pitchFamily="34" charset="0"/>
                <a:cs typeface="Calibri" panose="020F0502020204030204" pitchFamily="34" charset="0"/>
              </a:rPr>
              <a:t>AI</a:t>
            </a:r>
            <a:r>
              <a:rPr lang="zh-TW" altLang="en-US" dirty="0">
                <a:latin typeface="Calibri" panose="020F0502020204030204" pitchFamily="34" charset="0"/>
                <a:ea typeface="微軟正黑體" panose="020B0604030504040204" pitchFamily="34" charset="-120"/>
                <a:cs typeface="Calibri" panose="020F0502020204030204" pitchFamily="34" charset="0"/>
              </a:rPr>
              <a:t>與自動適應工作流程自動化。</a:t>
            </a:r>
          </a:p>
        </p:txBody>
      </p:sp>
    </p:spTree>
    <p:extLst>
      <p:ext uri="{BB962C8B-B14F-4D97-AF65-F5344CB8AC3E}">
        <p14:creationId xmlns:p14="http://schemas.microsoft.com/office/powerpoint/2010/main" val="1639683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83BC94-945D-BCEB-49C9-692C894E855A}"/>
              </a:ext>
            </a:extLst>
          </p:cNvPr>
          <p:cNvSpPr>
            <a:spLocks noGrp="1"/>
          </p:cNvSpPr>
          <p:nvPr>
            <p:ph type="title"/>
          </p:nvPr>
        </p:nvSpPr>
        <p:spPr/>
        <p:txBody>
          <a:bodyPr/>
          <a:lstStyle/>
          <a:p>
            <a:endParaRPr lang="zh-TW" altLang="en-US"/>
          </a:p>
        </p:txBody>
      </p:sp>
      <p:pic>
        <p:nvPicPr>
          <p:cNvPr id="5" name="內容版面配置區 4">
            <a:extLst>
              <a:ext uri="{FF2B5EF4-FFF2-40B4-BE49-F238E27FC236}">
                <a16:creationId xmlns:a16="http://schemas.microsoft.com/office/drawing/2014/main" id="{9BD01476-0224-8BF8-1203-DADEDA17426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83123"/>
            <a:ext cx="12186551" cy="6687127"/>
          </a:xfrm>
        </p:spPr>
      </p:pic>
    </p:spTree>
    <p:extLst>
      <p:ext uri="{BB962C8B-B14F-4D97-AF65-F5344CB8AC3E}">
        <p14:creationId xmlns:p14="http://schemas.microsoft.com/office/powerpoint/2010/main" val="186370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90DF831B-A829-DD8E-9F76-C9BC0F6F57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7562"/>
            <a:ext cx="12192000" cy="6362876"/>
          </a:xfrm>
          <a:prstGeom prst="rect">
            <a:avLst/>
          </a:prstGeom>
        </p:spPr>
      </p:pic>
      <p:sp>
        <p:nvSpPr>
          <p:cNvPr id="7" name="文字方塊 6">
            <a:extLst>
              <a:ext uri="{FF2B5EF4-FFF2-40B4-BE49-F238E27FC236}">
                <a16:creationId xmlns:a16="http://schemas.microsoft.com/office/drawing/2014/main" id="{57C0060F-118F-742D-A501-FF59A5231655}"/>
              </a:ext>
            </a:extLst>
          </p:cNvPr>
          <p:cNvSpPr txBox="1"/>
          <p:nvPr/>
        </p:nvSpPr>
        <p:spPr>
          <a:xfrm>
            <a:off x="4997116" y="6316397"/>
            <a:ext cx="6096000" cy="369332"/>
          </a:xfrm>
          <a:prstGeom prst="rect">
            <a:avLst/>
          </a:prstGeom>
          <a:noFill/>
        </p:spPr>
        <p:txBody>
          <a:bodyPr wrap="square">
            <a:spAutoFit/>
          </a:bodyPr>
          <a:lstStyle/>
          <a:p>
            <a:r>
              <a:rPr lang="zh-TW" altLang="en-US" b="0" i="0" dirty="0">
                <a:solidFill>
                  <a:srgbClr val="192930"/>
                </a:solidFill>
                <a:effectLst/>
                <a:latin typeface="Calibri" panose="020F0502020204030204" pitchFamily="34" charset="0"/>
                <a:ea typeface="微軟正黑體" panose="020B0604030504040204" pitchFamily="34" charset="-120"/>
                <a:cs typeface="Calibri" panose="020F0502020204030204" pitchFamily="34" charset="0"/>
              </a:rPr>
              <a:t>資料來源：</a:t>
            </a:r>
            <a:r>
              <a:rPr lang="en-US" altLang="zh-TW" b="0" i="0" dirty="0">
                <a:solidFill>
                  <a:srgbClr val="192930"/>
                </a:solidFill>
                <a:effectLst/>
                <a:latin typeface="Calibri" panose="020F0502020204030204" pitchFamily="34" charset="0"/>
                <a:ea typeface="Calibri" panose="020F0502020204030204" pitchFamily="34" charset="0"/>
                <a:cs typeface="Calibri" panose="020F0502020204030204" pitchFamily="34" charset="0"/>
              </a:rPr>
              <a:t>Google</a:t>
            </a:r>
            <a:r>
              <a:rPr lang="zh-TW" altLang="en-US" b="0" i="0" dirty="0">
                <a:solidFill>
                  <a:srgbClr val="192930"/>
                </a:solidFill>
                <a:effectLst/>
                <a:latin typeface="Calibri" panose="020F0502020204030204" pitchFamily="34" charset="0"/>
                <a:ea typeface="Calibri" panose="020F0502020204030204" pitchFamily="34" charset="0"/>
                <a:cs typeface="Calibri" panose="020F0502020204030204" pitchFamily="34" charset="0"/>
              </a:rPr>
              <a:t>（</a:t>
            </a:r>
            <a:r>
              <a:rPr lang="en-US" altLang="zh-TW" b="0" i="0" dirty="0">
                <a:solidFill>
                  <a:srgbClr val="192930"/>
                </a:solidFill>
                <a:effectLst/>
                <a:latin typeface="Calibri" panose="020F0502020204030204" pitchFamily="34" charset="0"/>
                <a:ea typeface="Calibri" panose="020F0502020204030204" pitchFamily="34" charset="0"/>
                <a:cs typeface="Calibri" panose="020F0502020204030204" pitchFamily="34" charset="0"/>
              </a:rPr>
              <a:t>2025</a:t>
            </a:r>
            <a:r>
              <a:rPr lang="zh-TW" altLang="en-US" b="0" i="0" dirty="0">
                <a:solidFill>
                  <a:srgbClr val="192930"/>
                </a:solidFill>
                <a:effectLst/>
                <a:latin typeface="Calibri" panose="020F0502020204030204" pitchFamily="34" charset="0"/>
                <a:ea typeface="Calibri" panose="020F0502020204030204" pitchFamily="34" charset="0"/>
                <a:cs typeface="Calibri" panose="020F0502020204030204" pitchFamily="34" charset="0"/>
              </a:rPr>
              <a:t>）</a:t>
            </a:r>
            <a:r>
              <a:rPr lang="en-US" altLang="zh-TW" b="0" i="0" dirty="0">
                <a:solidFill>
                  <a:srgbClr val="192930"/>
                </a:solidFill>
                <a:effectLst/>
                <a:latin typeface="Calibri" panose="020F0502020204030204" pitchFamily="34" charset="0"/>
                <a:ea typeface="Calibri" panose="020F0502020204030204" pitchFamily="34" charset="0"/>
                <a:cs typeface="Calibri" panose="020F0502020204030204" pitchFamily="34" charset="0"/>
              </a:rPr>
              <a:t>, Introduction to Agents</a:t>
            </a:r>
            <a:endParaRPr lang="zh-TW" altLang="en-US" dirty="0">
              <a:latin typeface="Calibri" panose="020F0502020204030204" pitchFamily="34" charset="0"/>
              <a:ea typeface="微軟正黑體"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16248414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群組 6">
            <a:extLst>
              <a:ext uri="{FF2B5EF4-FFF2-40B4-BE49-F238E27FC236}">
                <a16:creationId xmlns:a16="http://schemas.microsoft.com/office/drawing/2014/main" id="{F15456A8-C5E9-D5EB-0358-4867E0E0DB48}"/>
              </a:ext>
            </a:extLst>
          </p:cNvPr>
          <p:cNvGrpSpPr/>
          <p:nvPr/>
        </p:nvGrpSpPr>
        <p:grpSpPr>
          <a:xfrm>
            <a:off x="613748" y="0"/>
            <a:ext cx="10964504" cy="6858000"/>
            <a:chOff x="613748" y="0"/>
            <a:chExt cx="10964504" cy="6858000"/>
          </a:xfrm>
        </p:grpSpPr>
        <p:pic>
          <p:nvPicPr>
            <p:cNvPr id="5" name="圖片 4">
              <a:extLst>
                <a:ext uri="{FF2B5EF4-FFF2-40B4-BE49-F238E27FC236}">
                  <a16:creationId xmlns:a16="http://schemas.microsoft.com/office/drawing/2014/main" id="{066068A4-D870-CDC4-8790-7DC63E3B52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48" y="0"/>
              <a:ext cx="10964504" cy="6858000"/>
            </a:xfrm>
            <a:prstGeom prst="rect">
              <a:avLst/>
            </a:prstGeom>
          </p:spPr>
        </p:pic>
        <p:sp>
          <p:nvSpPr>
            <p:cNvPr id="6" name="矩形 5">
              <a:extLst>
                <a:ext uri="{FF2B5EF4-FFF2-40B4-BE49-F238E27FC236}">
                  <a16:creationId xmlns:a16="http://schemas.microsoft.com/office/drawing/2014/main" id="{73DF7A4B-077F-2D8D-CA66-3E7019E7A509}"/>
                </a:ext>
              </a:extLst>
            </p:cNvPr>
            <p:cNvSpPr/>
            <p:nvPr/>
          </p:nvSpPr>
          <p:spPr>
            <a:xfrm>
              <a:off x="11245516" y="6657474"/>
              <a:ext cx="256673" cy="144379"/>
            </a:xfrm>
            <a:prstGeom prst="rect">
              <a:avLst/>
            </a:prstGeom>
            <a:solidFill>
              <a:srgbClr val="B2A7FB"/>
            </a:solidFill>
            <a:ln>
              <a:solidFill>
                <a:srgbClr val="B3A8F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Tree>
    <p:extLst>
      <p:ext uri="{BB962C8B-B14F-4D97-AF65-F5344CB8AC3E}">
        <p14:creationId xmlns:p14="http://schemas.microsoft.com/office/powerpoint/2010/main" val="9425409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圖片 4">
            <a:extLst>
              <a:ext uri="{FF2B5EF4-FFF2-40B4-BE49-F238E27FC236}">
                <a16:creationId xmlns:a16="http://schemas.microsoft.com/office/drawing/2014/main" id="{0B17AB26-2DD4-73BB-CDA1-5585DA856C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48" y="0"/>
            <a:ext cx="10964504" cy="6858000"/>
          </a:xfrm>
          <a:prstGeom prst="rect">
            <a:avLst/>
          </a:prstGeom>
        </p:spPr>
      </p:pic>
    </p:spTree>
    <p:extLst>
      <p:ext uri="{BB962C8B-B14F-4D97-AF65-F5344CB8AC3E}">
        <p14:creationId xmlns:p14="http://schemas.microsoft.com/office/powerpoint/2010/main" val="23465154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218E2372-5133-2E8A-3AB7-133FA8396FA3}"/>
              </a:ext>
            </a:extLst>
          </p:cNvPr>
          <p:cNvSpPr txBox="1"/>
          <p:nvPr/>
        </p:nvSpPr>
        <p:spPr>
          <a:xfrm>
            <a:off x="1077686" y="689199"/>
            <a:ext cx="10428514" cy="5290166"/>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Q1</a:t>
            </a:r>
            <a:r>
              <a:rPr kumimoji="0" lang="zh-TW" altLang="en-US" sz="24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：你的「思想」真的 </a:t>
            </a:r>
            <a:r>
              <a:rPr kumimoji="0" lang="zh-TW" altLang="en-US" sz="4800" b="1" i="0" u="none" strike="noStrike" kern="1200" cap="none" spc="0" normalizeH="0" baseline="0" noProof="0" dirty="0">
                <a:ln>
                  <a:noFill/>
                </a:ln>
                <a:solidFill>
                  <a:srgbClr val="FF0000"/>
                </a:solidFill>
                <a:effectLst/>
                <a:uLnTx/>
                <a:uFillTx/>
                <a:latin typeface="Calibri" panose="020F0502020204030204" pitchFamily="34" charset="0"/>
                <a:ea typeface="微軟正黑體" panose="020B0604030504040204" pitchFamily="34" charset="-120"/>
                <a:cs typeface="Calibri" panose="020F0502020204030204" pitchFamily="34" charset="0"/>
              </a:rPr>
              <a:t>屬於你自己嗎？</a:t>
            </a:r>
          </a:p>
          <a:p>
            <a:pPr marL="0" marR="0" lvl="0" indent="0" algn="l" defTabSz="457200" rtl="0" eaLnBrk="1" fontAlgn="auto" latinLnBrk="0" hangingPunct="1">
              <a:lnSpc>
                <a:spcPct val="150000"/>
              </a:lnSpc>
              <a:spcBef>
                <a:spcPts val="0"/>
              </a:spcBef>
              <a:spcAft>
                <a:spcPts val="0"/>
              </a:spcAft>
              <a:buClrTx/>
              <a:buSzTx/>
              <a:buFontTx/>
              <a:buNone/>
              <a:tabLst/>
              <a:defRPr/>
            </a:pPr>
            <a:b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b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我們每天接收來自社群媒體、演算法推薦的資訊，</a:t>
            </a:r>
            <a:endPar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這些資訊影響我們的觀點與決策。</a:t>
            </a:r>
            <a:endPar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當 </a:t>
            </a:r>
            <a:r>
              <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越來越了解你的喜好，甚至可以預測你會做出的選擇</a:t>
            </a:r>
            <a:r>
              <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你的自由意志還存在嗎？還是你只是演算法的產物？</a:t>
            </a:r>
            <a:endParaRPr kumimoji="0" lang="en-US" altLang="zh-TW" sz="2800" b="0" i="0" u="none" strike="noStrike" kern="1200" cap="none" spc="0" normalizeH="0" baseline="0" noProof="0" dirty="0">
              <a:ln>
                <a:noFill/>
              </a:ln>
              <a:solidFill>
                <a:srgbClr val="00B0F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你上一次做出一個「完全不受外界影響」的決定是什麼時候？</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如果 </a:t>
            </a:r>
            <a:r>
              <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能比你自己更了解你的內心，你還能說「我是我」嗎？</a:t>
            </a:r>
          </a:p>
        </p:txBody>
      </p:sp>
    </p:spTree>
    <p:extLst>
      <p:ext uri="{BB962C8B-B14F-4D97-AF65-F5344CB8AC3E}">
        <p14:creationId xmlns:p14="http://schemas.microsoft.com/office/powerpoint/2010/main" val="2713283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94875FDA-9A84-9ACC-99B5-CC3F927333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748" y="0"/>
            <a:ext cx="10964504" cy="6858000"/>
          </a:xfrm>
          <a:prstGeom prst="rect">
            <a:avLst/>
          </a:prstGeom>
        </p:spPr>
      </p:pic>
    </p:spTree>
    <p:extLst>
      <p:ext uri="{BB962C8B-B14F-4D97-AF65-F5344CB8AC3E}">
        <p14:creationId xmlns:p14="http://schemas.microsoft.com/office/powerpoint/2010/main" val="11238818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F275C07-3FEF-AE14-FFBC-381DBDF794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4718" y="0"/>
            <a:ext cx="11162564" cy="6858000"/>
          </a:xfrm>
          <a:prstGeom prst="rect">
            <a:avLst/>
          </a:prstGeom>
        </p:spPr>
      </p:pic>
    </p:spTree>
    <p:extLst>
      <p:ext uri="{BB962C8B-B14F-4D97-AF65-F5344CB8AC3E}">
        <p14:creationId xmlns:p14="http://schemas.microsoft.com/office/powerpoint/2010/main" val="41299255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04A4D49-DDD3-3589-65E3-1901D9208EC2}"/>
              </a:ext>
            </a:extLst>
          </p:cNvPr>
          <p:cNvSpPr>
            <a:spLocks noGrp="1"/>
          </p:cNvSpPr>
          <p:nvPr>
            <p:ph type="title"/>
          </p:nvPr>
        </p:nvSpPr>
        <p:spPr/>
        <p:txBody>
          <a:bodyPr/>
          <a:lstStyle/>
          <a:p>
            <a:r>
              <a:rPr lang="en-US" altLang="zh-TW" b="1" dirty="0">
                <a:latin typeface="+mn-lt"/>
                <a:ea typeface="微軟正黑體" panose="020B0604030504040204" pitchFamily="34" charset="-120"/>
              </a:rPr>
              <a:t>AI</a:t>
            </a:r>
            <a:r>
              <a:rPr lang="zh-TW" altLang="en-US" b="1" dirty="0">
                <a:latin typeface="+mn-lt"/>
                <a:ea typeface="微軟正黑體" panose="020B0604030504040204" pitchFamily="34" charset="-120"/>
              </a:rPr>
              <a:t>使用情境與風險</a:t>
            </a:r>
          </a:p>
        </p:txBody>
      </p:sp>
      <p:pic>
        <p:nvPicPr>
          <p:cNvPr id="4" name="image83.jpg">
            <a:extLst>
              <a:ext uri="{FF2B5EF4-FFF2-40B4-BE49-F238E27FC236}">
                <a16:creationId xmlns:a16="http://schemas.microsoft.com/office/drawing/2014/main" id="{A71FACA5-27BB-9D6E-CEEF-EFE8B0A0ACF2}"/>
              </a:ext>
            </a:extLst>
          </p:cNvPr>
          <p:cNvPicPr>
            <a:picLocks noGrp="1"/>
          </p:cNvPicPr>
          <p:nvPr>
            <p:ph idx="1"/>
          </p:nvPr>
        </p:nvPicPr>
        <p:blipFill>
          <a:blip r:embed="rId2"/>
          <a:srcRect t="19920" b="10422"/>
          <a:stretch/>
        </p:blipFill>
        <p:spPr>
          <a:xfrm>
            <a:off x="434670" y="1608665"/>
            <a:ext cx="11322660" cy="4436535"/>
          </a:xfrm>
          <a:prstGeom prst="rect">
            <a:avLst/>
          </a:prstGeom>
          <a:ln/>
        </p:spPr>
      </p:pic>
      <p:sp>
        <p:nvSpPr>
          <p:cNvPr id="5" name="文字方塊 4">
            <a:extLst>
              <a:ext uri="{FF2B5EF4-FFF2-40B4-BE49-F238E27FC236}">
                <a16:creationId xmlns:a16="http://schemas.microsoft.com/office/drawing/2014/main" id="{337244EA-AE10-7A2E-0EB4-3E9CA6968200}"/>
              </a:ext>
            </a:extLst>
          </p:cNvPr>
          <p:cNvSpPr txBox="1"/>
          <p:nvPr/>
        </p:nvSpPr>
        <p:spPr>
          <a:xfrm>
            <a:off x="300566" y="6406105"/>
            <a:ext cx="5195070" cy="369332"/>
          </a:xfrm>
          <a:prstGeom prst="rect">
            <a:avLst/>
          </a:prstGeom>
          <a:noFill/>
        </p:spPr>
        <p:txBody>
          <a:bodyPr wrap="square">
            <a:spAutoFit/>
          </a:bodyPr>
          <a:lstStyle/>
          <a:p>
            <a:r>
              <a:rPr lang="zh-TW" altLang="en-US" dirty="0"/>
              <a:t>https://aiforeveryone.aiacademy.tw/responsibleAI</a:t>
            </a:r>
          </a:p>
        </p:txBody>
      </p:sp>
    </p:spTree>
    <p:extLst>
      <p:ext uri="{BB962C8B-B14F-4D97-AF65-F5344CB8AC3E}">
        <p14:creationId xmlns:p14="http://schemas.microsoft.com/office/powerpoint/2010/main" val="2935020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7EF91E3-321A-4752-B2E5-246848C93971}"/>
              </a:ext>
            </a:extLst>
          </p:cNvPr>
          <p:cNvSpPr>
            <a:spLocks noGrp="1"/>
          </p:cNvSpPr>
          <p:nvPr>
            <p:ph type="title"/>
          </p:nvPr>
        </p:nvSpPr>
        <p:spPr/>
        <p:txBody>
          <a:bodyPr/>
          <a:lstStyle/>
          <a:p>
            <a:r>
              <a:rPr lang="en-US" altLang="zh-TW" b="1" dirty="0">
                <a:latin typeface="+mn-lt"/>
                <a:ea typeface="微軟正黑體" panose="020B0604030504040204" pitchFamily="34" charset="-120"/>
              </a:rPr>
              <a:t>AI</a:t>
            </a:r>
            <a:r>
              <a:rPr lang="zh-TW" altLang="en-US" b="1" dirty="0">
                <a:latin typeface="+mn-lt"/>
                <a:ea typeface="微軟正黑體" panose="020B0604030504040204" pitchFamily="34" charset="-120"/>
              </a:rPr>
              <a:t>幻覺（</a:t>
            </a:r>
            <a:r>
              <a:rPr lang="en-US" altLang="zh-TW" b="1" dirty="0">
                <a:latin typeface="+mn-lt"/>
                <a:ea typeface="微軟正黑體" panose="020B0604030504040204" pitchFamily="34" charset="-120"/>
              </a:rPr>
              <a:t>Hallucination</a:t>
            </a:r>
            <a:r>
              <a:rPr lang="zh-TW" altLang="en-US" b="1" dirty="0">
                <a:latin typeface="+mn-lt"/>
                <a:ea typeface="微軟正黑體" panose="020B0604030504040204" pitchFamily="34" charset="-120"/>
              </a:rPr>
              <a:t>）</a:t>
            </a:r>
          </a:p>
        </p:txBody>
      </p:sp>
      <p:sp>
        <p:nvSpPr>
          <p:cNvPr id="3" name="內容版面配置區 2">
            <a:extLst>
              <a:ext uri="{FF2B5EF4-FFF2-40B4-BE49-F238E27FC236}">
                <a16:creationId xmlns:a16="http://schemas.microsoft.com/office/drawing/2014/main" id="{C1290C3D-4A2A-4D72-E8EB-C91CD37B7A99}"/>
              </a:ext>
            </a:extLst>
          </p:cNvPr>
          <p:cNvSpPr>
            <a:spLocks noGrp="1"/>
          </p:cNvSpPr>
          <p:nvPr>
            <p:ph idx="1"/>
          </p:nvPr>
        </p:nvSpPr>
        <p:spPr/>
        <p:txBody>
          <a:bodyPr>
            <a:normAutofit/>
          </a:bodyPr>
          <a:lstStyle/>
          <a:p>
            <a:r>
              <a:rPr lang="zh-TW" altLang="en-US" dirty="0">
                <a:ea typeface="微軟正黑體" panose="020B0604030504040204" pitchFamily="34" charset="-120"/>
              </a:rPr>
              <a:t>人工智慧模型產生錯誤、虛構或不符合現實的資訊，這些資訊可能看起來合理，但實際上是錯誤的。</a:t>
            </a:r>
          </a:p>
          <a:p>
            <a:r>
              <a:rPr lang="zh-TW" altLang="en-US" dirty="0">
                <a:ea typeface="微軟正黑體" panose="020B0604030504040204" pitchFamily="34" charset="-120"/>
              </a:rPr>
              <a:t>由於 </a:t>
            </a:r>
            <a:r>
              <a:rPr lang="en-US" altLang="zh-TW" dirty="0">
                <a:ea typeface="微軟正黑體" panose="020B0604030504040204" pitchFamily="34" charset="-120"/>
              </a:rPr>
              <a:t>AI </a:t>
            </a:r>
            <a:r>
              <a:rPr lang="zh-TW" altLang="en-US" dirty="0">
                <a:ea typeface="微軟正黑體" panose="020B0604030504040204" pitchFamily="34" charset="-120"/>
              </a:rPr>
              <a:t>是透過統計與機率計算來生成答案，而非理解資訊的真實性，因此可能會產生虛假或不準確的結果。</a:t>
            </a:r>
          </a:p>
          <a:p>
            <a:r>
              <a:rPr lang="en-US" altLang="zh-TW" dirty="0">
                <a:ea typeface="微軟正黑體" panose="020B0604030504040204" pitchFamily="34" charset="-120"/>
              </a:rPr>
              <a:t>AI </a:t>
            </a:r>
            <a:r>
              <a:rPr lang="zh-TW" altLang="en-US" dirty="0">
                <a:ea typeface="微軟正黑體" panose="020B0604030504040204" pitchFamily="34" charset="-120"/>
              </a:rPr>
              <a:t>之所以會「胡說八道」，主要是因為它並不真正理解問題，而是透過數據機率與模式預測來生成答案，這就像是一個非常擅長考試但不理解題目的學生，只是根據過去的考題模式來猜答案。</a:t>
            </a:r>
          </a:p>
        </p:txBody>
      </p:sp>
      <p:sp>
        <p:nvSpPr>
          <p:cNvPr id="5" name="文字方塊 4">
            <a:extLst>
              <a:ext uri="{FF2B5EF4-FFF2-40B4-BE49-F238E27FC236}">
                <a16:creationId xmlns:a16="http://schemas.microsoft.com/office/drawing/2014/main" id="{3C9FDEE8-E700-AE49-9E54-433F75ABEF34}"/>
              </a:ext>
            </a:extLst>
          </p:cNvPr>
          <p:cNvSpPr txBox="1"/>
          <p:nvPr/>
        </p:nvSpPr>
        <p:spPr>
          <a:xfrm>
            <a:off x="630767" y="5988734"/>
            <a:ext cx="9241366" cy="646331"/>
          </a:xfrm>
          <a:prstGeom prst="rect">
            <a:avLst/>
          </a:prstGeom>
          <a:noFill/>
        </p:spPr>
        <p:txBody>
          <a:bodyPr wrap="square">
            <a:spAutoFit/>
          </a:bodyPr>
          <a:lstStyle/>
          <a:p>
            <a:r>
              <a:rPr lang="zh-TW" altLang="en-US" dirty="0">
                <a:ea typeface="微軟正黑體" panose="020B0604030504040204" pitchFamily="34" charset="-120"/>
              </a:rPr>
              <a:t>https://www.startupterrace.com/post/</a:t>
            </a:r>
            <a:r>
              <a:rPr lang="en-US" altLang="zh-TW" dirty="0">
                <a:ea typeface="微軟正黑體" panose="020B0604030504040204" pitchFamily="34" charset="-120"/>
              </a:rPr>
              <a:t>ai</a:t>
            </a:r>
            <a:r>
              <a:rPr lang="zh-TW" altLang="en-US" dirty="0">
                <a:ea typeface="微軟正黑體" panose="020B0604030504040204" pitchFamily="34" charset="-120"/>
              </a:rPr>
              <a:t>幻覺（</a:t>
            </a:r>
            <a:r>
              <a:rPr lang="en-US" altLang="zh-TW" dirty="0">
                <a:ea typeface="微軟正黑體" panose="020B0604030504040204" pitchFamily="34" charset="-120"/>
              </a:rPr>
              <a:t>hallucination</a:t>
            </a:r>
            <a:r>
              <a:rPr lang="zh-TW" altLang="en-US" dirty="0">
                <a:ea typeface="微軟正黑體" panose="020B0604030504040204" pitchFamily="34" charset="-120"/>
              </a:rPr>
              <a:t>）：當人工智慧一本正經地胡說八道，生成式</a:t>
            </a:r>
            <a:r>
              <a:rPr lang="en-US" altLang="zh-TW" dirty="0">
                <a:ea typeface="微軟正黑體" panose="020B0604030504040204" pitchFamily="34" charset="-120"/>
              </a:rPr>
              <a:t>ai</a:t>
            </a:r>
            <a:r>
              <a:rPr lang="zh-TW" altLang="en-US" dirty="0">
                <a:ea typeface="微軟正黑體" panose="020B0604030504040204" pitchFamily="34" charset="-120"/>
              </a:rPr>
              <a:t>為何充滿錯誤資訊？</a:t>
            </a:r>
          </a:p>
        </p:txBody>
      </p:sp>
    </p:spTree>
    <p:extLst>
      <p:ext uri="{BB962C8B-B14F-4D97-AF65-F5344CB8AC3E}">
        <p14:creationId xmlns:p14="http://schemas.microsoft.com/office/powerpoint/2010/main" val="32083926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C9FDEE8-E700-AE49-9E54-433F75ABEF34}"/>
              </a:ext>
            </a:extLst>
          </p:cNvPr>
          <p:cNvSpPr txBox="1"/>
          <p:nvPr/>
        </p:nvSpPr>
        <p:spPr>
          <a:xfrm>
            <a:off x="630767" y="5988734"/>
            <a:ext cx="9241366" cy="646331"/>
          </a:xfrm>
          <a:prstGeom prst="rect">
            <a:avLst/>
          </a:prstGeom>
          <a:noFill/>
        </p:spPr>
        <p:txBody>
          <a:bodyPr wrap="square">
            <a:spAutoFit/>
          </a:bodyPr>
          <a:lstStyle/>
          <a:p>
            <a:r>
              <a:rPr lang="zh-TW" altLang="en-US" dirty="0">
                <a:ea typeface="微軟正黑體" panose="020B0604030504040204" pitchFamily="34" charset="-120"/>
              </a:rPr>
              <a:t>https://www.startupterrace.com/post/</a:t>
            </a:r>
            <a:r>
              <a:rPr lang="en-US" altLang="zh-TW" dirty="0">
                <a:ea typeface="微軟正黑體" panose="020B0604030504040204" pitchFamily="34" charset="-120"/>
              </a:rPr>
              <a:t>ai</a:t>
            </a:r>
            <a:r>
              <a:rPr lang="zh-TW" altLang="en-US" dirty="0">
                <a:ea typeface="微軟正黑體" panose="020B0604030504040204" pitchFamily="34" charset="-120"/>
              </a:rPr>
              <a:t>幻覺（</a:t>
            </a:r>
            <a:r>
              <a:rPr lang="en-US" altLang="zh-TW" dirty="0">
                <a:ea typeface="微軟正黑體" panose="020B0604030504040204" pitchFamily="34" charset="-120"/>
              </a:rPr>
              <a:t>hallucination</a:t>
            </a:r>
            <a:r>
              <a:rPr lang="zh-TW" altLang="en-US" dirty="0">
                <a:ea typeface="微軟正黑體" panose="020B0604030504040204" pitchFamily="34" charset="-120"/>
              </a:rPr>
              <a:t>）：當人工智慧一本正經地胡說八道，生成式</a:t>
            </a:r>
            <a:r>
              <a:rPr lang="en-US" altLang="zh-TW" dirty="0">
                <a:ea typeface="微軟正黑體" panose="020B0604030504040204" pitchFamily="34" charset="-120"/>
              </a:rPr>
              <a:t>ai</a:t>
            </a:r>
            <a:r>
              <a:rPr lang="zh-TW" altLang="en-US" dirty="0">
                <a:ea typeface="微軟正黑體" panose="020B0604030504040204" pitchFamily="34" charset="-120"/>
              </a:rPr>
              <a:t>為何充滿錯誤資訊？</a:t>
            </a:r>
          </a:p>
        </p:txBody>
      </p:sp>
      <p:sp>
        <p:nvSpPr>
          <p:cNvPr id="6" name="內容版面配置區 5">
            <a:extLst>
              <a:ext uri="{FF2B5EF4-FFF2-40B4-BE49-F238E27FC236}">
                <a16:creationId xmlns:a16="http://schemas.microsoft.com/office/drawing/2014/main" id="{9EC9DAC7-36BA-4A83-3C5D-3014403717FE}"/>
              </a:ext>
            </a:extLst>
          </p:cNvPr>
          <p:cNvSpPr>
            <a:spLocks noGrp="1"/>
          </p:cNvSpPr>
          <p:nvPr>
            <p:ph idx="1"/>
          </p:nvPr>
        </p:nvSpPr>
        <p:spPr/>
        <p:txBody>
          <a:bodyPr/>
          <a:lstStyle/>
          <a:p>
            <a:r>
              <a:rPr lang="zh-TW" altLang="en-US" b="1" dirty="0">
                <a:ea typeface="微軟正黑體" panose="020B0604030504040204" pitchFamily="34" charset="-120"/>
              </a:rPr>
              <a:t>訓練數據的局限性</a:t>
            </a:r>
            <a:endParaRPr lang="en-US" altLang="zh-TW" b="1" dirty="0">
              <a:ea typeface="微軟正黑體" panose="020B0604030504040204" pitchFamily="34" charset="-120"/>
            </a:endParaRPr>
          </a:p>
          <a:p>
            <a:r>
              <a:rPr lang="en-US" altLang="zh-TW" dirty="0">
                <a:ea typeface="微軟正黑體" panose="020B0604030504040204" pitchFamily="34" charset="-120"/>
              </a:rPr>
              <a:t>AI </a:t>
            </a:r>
            <a:r>
              <a:rPr lang="zh-TW" altLang="en-US" dirty="0">
                <a:ea typeface="微軟正黑體" panose="020B0604030504040204" pitchFamily="34" charset="-120"/>
              </a:rPr>
              <a:t>的知識來自於過去的數據，但這些數據可能是不完整的或帶有偏見。</a:t>
            </a:r>
            <a:endParaRPr lang="en-US" altLang="zh-TW" dirty="0">
              <a:ea typeface="微軟正黑體" panose="020B0604030504040204" pitchFamily="34" charset="-120"/>
            </a:endParaRPr>
          </a:p>
          <a:p>
            <a:r>
              <a:rPr lang="zh-TW" altLang="en-US" b="1" dirty="0">
                <a:ea typeface="微軟正黑體" panose="020B0604030504040204" pitchFamily="34" charset="-120"/>
              </a:rPr>
              <a:t>缺乏事實查核能力</a:t>
            </a:r>
            <a:endParaRPr lang="en-US" altLang="zh-TW" b="1" dirty="0">
              <a:ea typeface="微軟正黑體" panose="020B0604030504040204" pitchFamily="34" charset="-120"/>
            </a:endParaRPr>
          </a:p>
          <a:p>
            <a:r>
              <a:rPr lang="en-US" altLang="zh-TW" dirty="0">
                <a:ea typeface="微軟正黑體" panose="020B0604030504040204" pitchFamily="34" charset="-120"/>
              </a:rPr>
              <a:t>AI </a:t>
            </a:r>
            <a:r>
              <a:rPr lang="zh-TW" altLang="en-US" dirty="0">
                <a:ea typeface="微軟正黑體" panose="020B0604030504040204" pitchFamily="34" charset="-120"/>
              </a:rPr>
              <a:t>並不會「思考」它說的話是否正確，而是根據機率來組合字詞，因此有時會生成錯誤但語法通順或不合邏輯的答案。</a:t>
            </a:r>
            <a:endParaRPr lang="en-US" altLang="zh-TW" dirty="0">
              <a:ea typeface="微軟正黑體" panose="020B0604030504040204" pitchFamily="34" charset="-120"/>
            </a:endParaRPr>
          </a:p>
        </p:txBody>
      </p:sp>
      <p:sp>
        <p:nvSpPr>
          <p:cNvPr id="8" name="標題 7">
            <a:extLst>
              <a:ext uri="{FF2B5EF4-FFF2-40B4-BE49-F238E27FC236}">
                <a16:creationId xmlns:a16="http://schemas.microsoft.com/office/drawing/2014/main" id="{CA27B686-D006-6B95-F344-C5776C6E7689}"/>
              </a:ext>
            </a:extLst>
          </p:cNvPr>
          <p:cNvSpPr>
            <a:spLocks noGrp="1"/>
          </p:cNvSpPr>
          <p:nvPr>
            <p:ph type="title"/>
          </p:nvPr>
        </p:nvSpPr>
        <p:spPr/>
        <p:txBody>
          <a:bodyPr/>
          <a:lstStyle/>
          <a:p>
            <a:r>
              <a:rPr lang="zh-TW" altLang="en-US" b="1" dirty="0">
                <a:latin typeface="+mn-lt"/>
                <a:ea typeface="微軟正黑體" panose="020B0604030504040204" pitchFamily="34" charset="-120"/>
              </a:rPr>
              <a:t>造成 </a:t>
            </a:r>
            <a:r>
              <a:rPr lang="en-US" altLang="zh-TW" b="1" dirty="0">
                <a:latin typeface="+mn-lt"/>
                <a:ea typeface="微軟正黑體" panose="020B0604030504040204" pitchFamily="34" charset="-120"/>
              </a:rPr>
              <a:t>AI</a:t>
            </a:r>
            <a:r>
              <a:rPr lang="zh-TW" altLang="en-US" b="1" dirty="0">
                <a:latin typeface="+mn-lt"/>
                <a:ea typeface="微軟正黑體" panose="020B0604030504040204" pitchFamily="34" charset="-120"/>
              </a:rPr>
              <a:t>幻覺的主要原因</a:t>
            </a:r>
          </a:p>
        </p:txBody>
      </p:sp>
    </p:spTree>
    <p:extLst>
      <p:ext uri="{BB962C8B-B14F-4D97-AF65-F5344CB8AC3E}">
        <p14:creationId xmlns:p14="http://schemas.microsoft.com/office/powerpoint/2010/main" val="2295344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3C9FDEE8-E700-AE49-9E54-433F75ABEF34}"/>
              </a:ext>
            </a:extLst>
          </p:cNvPr>
          <p:cNvSpPr txBox="1"/>
          <p:nvPr/>
        </p:nvSpPr>
        <p:spPr>
          <a:xfrm>
            <a:off x="630767" y="5988734"/>
            <a:ext cx="9241366" cy="646331"/>
          </a:xfrm>
          <a:prstGeom prst="rect">
            <a:avLst/>
          </a:prstGeom>
          <a:noFill/>
        </p:spPr>
        <p:txBody>
          <a:bodyPr wrap="square">
            <a:spAutoFit/>
          </a:bodyPr>
          <a:lstStyle/>
          <a:p>
            <a:r>
              <a:rPr lang="zh-TW" altLang="en-US" dirty="0">
                <a:ea typeface="微軟正黑體" panose="020B0604030504040204" pitchFamily="34" charset="-120"/>
              </a:rPr>
              <a:t>https://www.startupterrace.com/post/</a:t>
            </a:r>
            <a:r>
              <a:rPr lang="en-US" altLang="zh-TW" dirty="0">
                <a:ea typeface="微軟正黑體" panose="020B0604030504040204" pitchFamily="34" charset="-120"/>
              </a:rPr>
              <a:t>ai</a:t>
            </a:r>
            <a:r>
              <a:rPr lang="zh-TW" altLang="en-US" dirty="0">
                <a:ea typeface="微軟正黑體" panose="020B0604030504040204" pitchFamily="34" charset="-120"/>
              </a:rPr>
              <a:t>幻覺（</a:t>
            </a:r>
            <a:r>
              <a:rPr lang="en-US" altLang="zh-TW" dirty="0">
                <a:ea typeface="微軟正黑體" panose="020B0604030504040204" pitchFamily="34" charset="-120"/>
              </a:rPr>
              <a:t>hallucination</a:t>
            </a:r>
            <a:r>
              <a:rPr lang="zh-TW" altLang="en-US" dirty="0">
                <a:ea typeface="微軟正黑體" panose="020B0604030504040204" pitchFamily="34" charset="-120"/>
              </a:rPr>
              <a:t>）：當人工智慧一本正經地胡說八道，生成式</a:t>
            </a:r>
            <a:r>
              <a:rPr lang="en-US" altLang="zh-TW" dirty="0">
                <a:ea typeface="微軟正黑體" panose="020B0604030504040204" pitchFamily="34" charset="-120"/>
              </a:rPr>
              <a:t>ai</a:t>
            </a:r>
            <a:r>
              <a:rPr lang="zh-TW" altLang="en-US" dirty="0">
                <a:ea typeface="微軟正黑體" panose="020B0604030504040204" pitchFamily="34" charset="-120"/>
              </a:rPr>
              <a:t>為何充滿錯誤資訊？</a:t>
            </a:r>
          </a:p>
        </p:txBody>
      </p:sp>
      <p:sp>
        <p:nvSpPr>
          <p:cNvPr id="6" name="內容版面配置區 5">
            <a:extLst>
              <a:ext uri="{FF2B5EF4-FFF2-40B4-BE49-F238E27FC236}">
                <a16:creationId xmlns:a16="http://schemas.microsoft.com/office/drawing/2014/main" id="{9EC9DAC7-36BA-4A83-3C5D-3014403717FE}"/>
              </a:ext>
            </a:extLst>
          </p:cNvPr>
          <p:cNvSpPr>
            <a:spLocks noGrp="1"/>
          </p:cNvSpPr>
          <p:nvPr>
            <p:ph idx="1"/>
          </p:nvPr>
        </p:nvSpPr>
        <p:spPr/>
        <p:txBody>
          <a:bodyPr/>
          <a:lstStyle/>
          <a:p>
            <a:r>
              <a:rPr lang="zh-TW" altLang="en-US" b="1" dirty="0">
                <a:ea typeface="微軟正黑體" panose="020B0604030504040204" pitchFamily="34" charset="-120"/>
              </a:rPr>
              <a:t>推理能力有限</a:t>
            </a:r>
            <a:endParaRPr lang="en-US" altLang="zh-TW" b="1" dirty="0">
              <a:ea typeface="微軟正黑體" panose="020B0604030504040204" pitchFamily="34" charset="-120"/>
            </a:endParaRPr>
          </a:p>
          <a:p>
            <a:r>
              <a:rPr lang="en-US" altLang="zh-TW" dirty="0">
                <a:ea typeface="微軟正黑體" panose="020B0604030504040204" pitchFamily="34" charset="-120"/>
              </a:rPr>
              <a:t>AI </a:t>
            </a:r>
            <a:r>
              <a:rPr lang="zh-TW" altLang="en-US" dirty="0">
                <a:ea typeface="微軟正黑體" panose="020B0604030504040204" pitchFamily="34" charset="-120"/>
              </a:rPr>
              <a:t>擅長分析大量數據，但它無法像人類一樣真正「理解」因果關係或進行深入推理。</a:t>
            </a:r>
            <a:endParaRPr lang="en-US" altLang="zh-TW" dirty="0">
              <a:ea typeface="微軟正黑體" panose="020B0604030504040204" pitchFamily="34" charset="-120"/>
            </a:endParaRPr>
          </a:p>
          <a:p>
            <a:r>
              <a:rPr lang="zh-TW" altLang="en-US" b="1" dirty="0">
                <a:ea typeface="微軟正黑體" panose="020B0604030504040204" pitchFamily="34" charset="-120"/>
              </a:rPr>
              <a:t>過度自信的回答方式</a:t>
            </a:r>
            <a:endParaRPr lang="en-US" altLang="zh-TW" b="1" dirty="0">
              <a:ea typeface="微軟正黑體" panose="020B0604030504040204" pitchFamily="34" charset="-120"/>
            </a:endParaRPr>
          </a:p>
          <a:p>
            <a:r>
              <a:rPr lang="en-US" altLang="zh-TW" dirty="0">
                <a:ea typeface="微軟正黑體" panose="020B0604030504040204" pitchFamily="34" charset="-120"/>
              </a:rPr>
              <a:t>AI </a:t>
            </a:r>
            <a:r>
              <a:rPr lang="zh-TW" altLang="en-US" dirty="0">
                <a:ea typeface="微軟正黑體" panose="020B0604030504040204" pitchFamily="34" charset="-120"/>
              </a:rPr>
              <a:t>不會像人類一樣說「我不確定」，在生成回應時經常會以「肯定語氣」回答，它通常會給出看似肯定的答案，即使這些答案是錯的。</a:t>
            </a:r>
          </a:p>
        </p:txBody>
      </p:sp>
      <p:sp>
        <p:nvSpPr>
          <p:cNvPr id="8" name="標題 7">
            <a:extLst>
              <a:ext uri="{FF2B5EF4-FFF2-40B4-BE49-F238E27FC236}">
                <a16:creationId xmlns:a16="http://schemas.microsoft.com/office/drawing/2014/main" id="{CA27B686-D006-6B95-F344-C5776C6E7689}"/>
              </a:ext>
            </a:extLst>
          </p:cNvPr>
          <p:cNvSpPr>
            <a:spLocks noGrp="1"/>
          </p:cNvSpPr>
          <p:nvPr>
            <p:ph type="title"/>
          </p:nvPr>
        </p:nvSpPr>
        <p:spPr/>
        <p:txBody>
          <a:bodyPr/>
          <a:lstStyle/>
          <a:p>
            <a:r>
              <a:rPr lang="zh-TW" altLang="en-US" b="1" dirty="0">
                <a:latin typeface="+mn-lt"/>
                <a:ea typeface="微軟正黑體" panose="020B0604030504040204" pitchFamily="34" charset="-120"/>
              </a:rPr>
              <a:t>造成 </a:t>
            </a:r>
            <a:r>
              <a:rPr lang="en-US" altLang="zh-TW" b="1" dirty="0">
                <a:latin typeface="+mn-lt"/>
                <a:ea typeface="微軟正黑體" panose="020B0604030504040204" pitchFamily="34" charset="-120"/>
              </a:rPr>
              <a:t>AI</a:t>
            </a:r>
            <a:r>
              <a:rPr lang="zh-TW" altLang="en-US" b="1" dirty="0">
                <a:latin typeface="+mn-lt"/>
                <a:ea typeface="微軟正黑體" panose="020B0604030504040204" pitchFamily="34" charset="-120"/>
              </a:rPr>
              <a:t>幻覺的主要原因</a:t>
            </a:r>
          </a:p>
        </p:txBody>
      </p:sp>
    </p:spTree>
    <p:extLst>
      <p:ext uri="{BB962C8B-B14F-4D97-AF65-F5344CB8AC3E}">
        <p14:creationId xmlns:p14="http://schemas.microsoft.com/office/powerpoint/2010/main" val="34621895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4CC9E3C-A13C-55A3-4A98-8A190479584C}"/>
              </a:ext>
            </a:extLst>
          </p:cNvPr>
          <p:cNvSpPr>
            <a:spLocks noGrp="1"/>
          </p:cNvSpPr>
          <p:nvPr>
            <p:ph type="title"/>
          </p:nvPr>
        </p:nvSpPr>
        <p:spPr/>
        <p:txBody>
          <a:bodyPr/>
          <a:lstStyle/>
          <a:p>
            <a:r>
              <a:rPr lang="en-US" altLang="zh-TW" b="1" dirty="0">
                <a:latin typeface="+mn-lt"/>
                <a:ea typeface="微軟正黑體" panose="020B0604030504040204" pitchFamily="34" charset="-120"/>
              </a:rPr>
              <a:t>AI</a:t>
            </a:r>
            <a:r>
              <a:rPr lang="zh-TW" altLang="en-US" b="1" dirty="0">
                <a:latin typeface="+mn-lt"/>
                <a:ea typeface="微軟正黑體" panose="020B0604030504040204" pitchFamily="34" charset="-120"/>
              </a:rPr>
              <a:t>為何會出錯？</a:t>
            </a:r>
          </a:p>
        </p:txBody>
      </p:sp>
      <p:sp>
        <p:nvSpPr>
          <p:cNvPr id="3" name="內容版面配置區 2">
            <a:extLst>
              <a:ext uri="{FF2B5EF4-FFF2-40B4-BE49-F238E27FC236}">
                <a16:creationId xmlns:a16="http://schemas.microsoft.com/office/drawing/2014/main" id="{FBC923F4-CEAF-C3A4-933B-2F5EAD26363C}"/>
              </a:ext>
            </a:extLst>
          </p:cNvPr>
          <p:cNvSpPr>
            <a:spLocks noGrp="1"/>
          </p:cNvSpPr>
          <p:nvPr>
            <p:ph idx="1"/>
          </p:nvPr>
        </p:nvSpPr>
        <p:spPr/>
        <p:txBody>
          <a:bodyPr/>
          <a:lstStyle/>
          <a:p>
            <a:r>
              <a:rPr lang="zh-TW" altLang="en-US" dirty="0">
                <a:ea typeface="微軟正黑體" panose="020B0604030504040204" pitchFamily="34" charset="-120"/>
              </a:rPr>
              <a:t>運作原理：猜測使用者的意圖，不是理解使用者的想法</a:t>
            </a:r>
          </a:p>
        </p:txBody>
      </p:sp>
      <p:pic>
        <p:nvPicPr>
          <p:cNvPr id="4" name="image57.jpg">
            <a:extLst>
              <a:ext uri="{FF2B5EF4-FFF2-40B4-BE49-F238E27FC236}">
                <a16:creationId xmlns:a16="http://schemas.microsoft.com/office/drawing/2014/main" id="{2E995C9F-0F3A-F29F-444E-2A0444566064}"/>
              </a:ext>
            </a:extLst>
          </p:cNvPr>
          <p:cNvPicPr/>
          <p:nvPr/>
        </p:nvPicPr>
        <p:blipFill>
          <a:blip r:embed="rId2"/>
          <a:srcRect t="29452" b="8904"/>
          <a:stretch/>
        </p:blipFill>
        <p:spPr>
          <a:xfrm>
            <a:off x="517606" y="2443426"/>
            <a:ext cx="11156787" cy="3868474"/>
          </a:xfrm>
          <a:prstGeom prst="rect">
            <a:avLst/>
          </a:prstGeom>
          <a:ln/>
        </p:spPr>
      </p:pic>
      <p:sp>
        <p:nvSpPr>
          <p:cNvPr id="5" name="文字方塊 4">
            <a:extLst>
              <a:ext uri="{FF2B5EF4-FFF2-40B4-BE49-F238E27FC236}">
                <a16:creationId xmlns:a16="http://schemas.microsoft.com/office/drawing/2014/main" id="{FE16B930-B7F2-1643-91E5-613C3B82DA51}"/>
              </a:ext>
            </a:extLst>
          </p:cNvPr>
          <p:cNvSpPr txBox="1"/>
          <p:nvPr/>
        </p:nvSpPr>
        <p:spPr>
          <a:xfrm>
            <a:off x="300566" y="6406105"/>
            <a:ext cx="4906433" cy="369332"/>
          </a:xfrm>
          <a:prstGeom prst="rect">
            <a:avLst/>
          </a:prstGeom>
          <a:noFill/>
        </p:spPr>
        <p:txBody>
          <a:bodyPr wrap="square">
            <a:spAutoFit/>
          </a:bodyPr>
          <a:lstStyle/>
          <a:p>
            <a:r>
              <a:rPr lang="zh-TW" altLang="en-US" dirty="0"/>
              <a:t>https://aiforeveryone.aiacademy.tw/responsibleAI</a:t>
            </a:r>
          </a:p>
        </p:txBody>
      </p:sp>
    </p:spTree>
    <p:extLst>
      <p:ext uri="{BB962C8B-B14F-4D97-AF65-F5344CB8AC3E}">
        <p14:creationId xmlns:p14="http://schemas.microsoft.com/office/powerpoint/2010/main" val="4005724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0EE020-5C2A-3015-A1AA-DD3C77FBF3D9}"/>
              </a:ext>
            </a:extLst>
          </p:cNvPr>
          <p:cNvSpPr>
            <a:spLocks noGrp="1"/>
          </p:cNvSpPr>
          <p:nvPr>
            <p:ph type="title"/>
          </p:nvPr>
        </p:nvSpPr>
        <p:spPr>
          <a:xfrm>
            <a:off x="838200" y="153459"/>
            <a:ext cx="10515600" cy="1325563"/>
          </a:xfrm>
        </p:spPr>
        <p:txBody>
          <a:bodyPr/>
          <a:lstStyle/>
          <a:p>
            <a:r>
              <a:rPr lang="zh-TW" altLang="en-US" b="1" dirty="0">
                <a:latin typeface="+mn-lt"/>
                <a:ea typeface="微軟正黑體" panose="020B0604030504040204" pitchFamily="34" charset="-120"/>
              </a:rPr>
              <a:t>人工智慧對於個人心理健康之影響</a:t>
            </a:r>
          </a:p>
        </p:txBody>
      </p:sp>
      <p:sp>
        <p:nvSpPr>
          <p:cNvPr id="5" name="內容版面配置區 4">
            <a:extLst>
              <a:ext uri="{FF2B5EF4-FFF2-40B4-BE49-F238E27FC236}">
                <a16:creationId xmlns:a16="http://schemas.microsoft.com/office/drawing/2014/main" id="{D47246BE-BA80-6DC0-B001-663F7C347BB0}"/>
              </a:ext>
            </a:extLst>
          </p:cNvPr>
          <p:cNvSpPr>
            <a:spLocks noGrp="1"/>
          </p:cNvSpPr>
          <p:nvPr>
            <p:ph idx="1"/>
          </p:nvPr>
        </p:nvSpPr>
        <p:spPr>
          <a:xfrm>
            <a:off x="838200" y="1326091"/>
            <a:ext cx="10515600" cy="4351338"/>
          </a:xfrm>
        </p:spPr>
        <p:txBody>
          <a:bodyPr/>
          <a:lstStyle/>
          <a:p>
            <a:r>
              <a:rPr lang="en-US" altLang="zh-TW" dirty="0">
                <a:ea typeface="微軟正黑體" panose="020B0604030504040204" pitchFamily="34" charset="-120"/>
              </a:rPr>
              <a:t>2025</a:t>
            </a:r>
            <a:r>
              <a:rPr lang="zh-TW" altLang="en-US" dirty="0">
                <a:ea typeface="微軟正黑體" panose="020B0604030504040204" pitchFamily="34" charset="-120"/>
              </a:rPr>
              <a:t>年</a:t>
            </a:r>
            <a:r>
              <a:rPr lang="en-US" altLang="zh-TW" dirty="0">
                <a:ea typeface="微軟正黑體" panose="020B0604030504040204" pitchFamily="34" charset="-120"/>
              </a:rPr>
              <a:t>8</a:t>
            </a:r>
            <a:r>
              <a:rPr lang="zh-TW" altLang="en-US" dirty="0">
                <a:ea typeface="微軟正黑體" panose="020B0604030504040204" pitchFamily="34" charset="-120"/>
              </a:rPr>
              <a:t>月，美國加州一對夫婦向人工智慧業者</a:t>
            </a:r>
            <a:r>
              <a:rPr lang="en-US" altLang="zh-TW" dirty="0">
                <a:ea typeface="微軟正黑體" panose="020B0604030504040204" pitchFamily="34" charset="-120"/>
              </a:rPr>
              <a:t>OpenAI</a:t>
            </a:r>
            <a:r>
              <a:rPr lang="zh-TW" altLang="en-US" dirty="0">
                <a:ea typeface="微軟正黑體" panose="020B0604030504040204" pitchFamily="34" charset="-120"/>
              </a:rPr>
              <a:t>提起訴訟，指控其開發的生成式</a:t>
            </a:r>
            <a:r>
              <a:rPr lang="en-US" altLang="zh-TW" dirty="0">
                <a:ea typeface="微軟正黑體" panose="020B0604030504040204" pitchFamily="34" charset="-120"/>
              </a:rPr>
              <a:t>AI</a:t>
            </a:r>
            <a:r>
              <a:rPr lang="zh-TW" altLang="en-US" dirty="0">
                <a:ea typeface="微軟正黑體" panose="020B0604030504040204" pitchFamily="34" charset="-120"/>
              </a:rPr>
              <a:t>模型</a:t>
            </a:r>
            <a:r>
              <a:rPr lang="en-US" altLang="zh-TW" dirty="0">
                <a:ea typeface="微軟正黑體" panose="020B0604030504040204" pitchFamily="34" charset="-120"/>
              </a:rPr>
              <a:t>ChatGPT</a:t>
            </a:r>
            <a:r>
              <a:rPr lang="zh-TW" altLang="en-US" dirty="0">
                <a:ea typeface="微軟正黑體" panose="020B0604030504040204" pitchFamily="34" charset="-120"/>
              </a:rPr>
              <a:t>誘導他們的兒子自殺，最初當事人是使用</a:t>
            </a:r>
            <a:r>
              <a:rPr lang="en-US" altLang="zh-TW" dirty="0">
                <a:ea typeface="微軟正黑體" panose="020B0604030504040204" pitchFamily="34" charset="-120"/>
              </a:rPr>
              <a:t>ChatGPT</a:t>
            </a:r>
            <a:r>
              <a:rPr lang="zh-TW" altLang="en-US" dirty="0">
                <a:ea typeface="微軟正黑體" panose="020B0604030504040204" pitchFamily="34" charset="-120"/>
              </a:rPr>
              <a:t>做作業，後來進而依賴作為傾訴焦慮和精神痛苦的對象，甚至還曾上傳過有自殘跡象的照片，然而</a:t>
            </a:r>
            <a:r>
              <a:rPr lang="en-US" altLang="zh-TW" dirty="0">
                <a:ea typeface="微軟正黑體" panose="020B0604030504040204" pitchFamily="34" charset="-120"/>
              </a:rPr>
              <a:t>AI</a:t>
            </a:r>
            <a:r>
              <a:rPr lang="zh-TW" altLang="en-US" dirty="0">
                <a:ea typeface="微軟正黑體" panose="020B0604030504040204" pitchFamily="34" charset="-120"/>
              </a:rPr>
              <a:t>審核系統均未對個案採取進一步的行動或轉介，最終導致自殺的憾事發生，該夫婦控告</a:t>
            </a:r>
            <a:r>
              <a:rPr lang="en-US" altLang="zh-TW" dirty="0">
                <a:ea typeface="微軟正黑體" panose="020B0604030504040204" pitchFamily="34" charset="-120"/>
              </a:rPr>
              <a:t>OpenAI</a:t>
            </a:r>
            <a:r>
              <a:rPr lang="zh-TW" altLang="en-US" dirty="0">
                <a:ea typeface="微軟正黑體" panose="020B0604030504040204" pitchFamily="34" charset="-120"/>
              </a:rPr>
              <a:t>設計不安全的產品，並試圖繞過安全測試協議以便能加速</a:t>
            </a:r>
            <a:r>
              <a:rPr lang="en-US" altLang="zh-TW" dirty="0">
                <a:ea typeface="微軟正黑體" panose="020B0604030504040204" pitchFamily="34" charset="-120"/>
              </a:rPr>
              <a:t>GPT-4o</a:t>
            </a:r>
            <a:r>
              <a:rPr lang="zh-TW" altLang="en-US" dirty="0">
                <a:ea typeface="微軟正黑體" panose="020B0604030504040204" pitchFamily="34" charset="-120"/>
              </a:rPr>
              <a:t>的發布進程，這是</a:t>
            </a:r>
            <a:r>
              <a:rPr lang="zh-TW" altLang="en-US" b="1" dirty="0">
                <a:ea typeface="微軟正黑體" panose="020B0604030504040204" pitchFamily="34" charset="-120"/>
              </a:rPr>
              <a:t>全球第一宗指控</a:t>
            </a:r>
            <a:r>
              <a:rPr lang="en-US" altLang="zh-TW" b="1" dirty="0">
                <a:ea typeface="微軟正黑體" panose="020B0604030504040204" pitchFamily="34" charset="-120"/>
              </a:rPr>
              <a:t>AI</a:t>
            </a:r>
            <a:r>
              <a:rPr lang="zh-TW" altLang="en-US" b="1" dirty="0">
                <a:ea typeface="微軟正黑體" panose="020B0604030504040204" pitchFamily="34" charset="-120"/>
              </a:rPr>
              <a:t>過失殺人的法律訴訟</a:t>
            </a:r>
            <a:r>
              <a:rPr lang="zh-TW" altLang="en-US" dirty="0">
                <a:ea typeface="微軟正黑體" panose="020B0604030504040204" pitchFamily="34" charset="-120"/>
              </a:rPr>
              <a:t>（</a:t>
            </a:r>
            <a:r>
              <a:rPr lang="en-US" altLang="zh-TW" dirty="0">
                <a:ea typeface="微軟正黑體" panose="020B0604030504040204" pitchFamily="34" charset="-120"/>
              </a:rPr>
              <a:t>Yousif, August 27, 2025</a:t>
            </a:r>
            <a:r>
              <a:rPr lang="zh-TW" altLang="en-US" dirty="0">
                <a:ea typeface="微軟正黑體" panose="020B0604030504040204" pitchFamily="34" charset="-120"/>
              </a:rPr>
              <a:t>）。</a:t>
            </a:r>
          </a:p>
        </p:txBody>
      </p:sp>
      <p:pic>
        <p:nvPicPr>
          <p:cNvPr id="7" name="圖片 6" descr="一張含有 服裝, 人員, 人的臉孔, 傢俱 的圖片&#10;&#10;AI 產生的內容可能不正確。">
            <a:extLst>
              <a:ext uri="{FF2B5EF4-FFF2-40B4-BE49-F238E27FC236}">
                <a16:creationId xmlns:a16="http://schemas.microsoft.com/office/drawing/2014/main" id="{E65A5622-A157-8A20-1B94-29A22B4CE6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000" y="4530195"/>
            <a:ext cx="3920067" cy="2205037"/>
          </a:xfrm>
          <a:prstGeom prst="rect">
            <a:avLst/>
          </a:prstGeom>
        </p:spPr>
      </p:pic>
      <p:pic>
        <p:nvPicPr>
          <p:cNvPr id="9" name="圖片 8" descr="一張含有 人員, 人的臉孔, 服裝, 直向 的圖片&#10;&#10;AI 產生的內容可能不正確。">
            <a:extLst>
              <a:ext uri="{FF2B5EF4-FFF2-40B4-BE49-F238E27FC236}">
                <a16:creationId xmlns:a16="http://schemas.microsoft.com/office/drawing/2014/main" id="{A079E3A6-B6FE-0F4F-3B58-F75F97FB30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2867" y="4530195"/>
            <a:ext cx="3926884" cy="2205037"/>
          </a:xfrm>
          <a:prstGeom prst="rect">
            <a:avLst/>
          </a:prstGeom>
        </p:spPr>
      </p:pic>
    </p:spTree>
    <p:extLst>
      <p:ext uri="{BB962C8B-B14F-4D97-AF65-F5344CB8AC3E}">
        <p14:creationId xmlns:p14="http://schemas.microsoft.com/office/powerpoint/2010/main" val="3882514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0EE020-5C2A-3015-A1AA-DD3C77FBF3D9}"/>
              </a:ext>
            </a:extLst>
          </p:cNvPr>
          <p:cNvSpPr>
            <a:spLocks noGrp="1"/>
          </p:cNvSpPr>
          <p:nvPr>
            <p:ph type="title"/>
          </p:nvPr>
        </p:nvSpPr>
        <p:spPr/>
        <p:txBody>
          <a:bodyPr/>
          <a:lstStyle/>
          <a:p>
            <a:r>
              <a:rPr lang="zh-TW" altLang="en-US" b="1" dirty="0">
                <a:latin typeface="+mn-lt"/>
                <a:ea typeface="微軟正黑體" panose="020B0604030504040204" pitchFamily="34" charset="-120"/>
              </a:rPr>
              <a:t>人工智慧依賴（</a:t>
            </a:r>
            <a:r>
              <a:rPr lang="en-US" altLang="zh-TW" b="1" dirty="0">
                <a:latin typeface="+mn-lt"/>
                <a:ea typeface="微軟正黑體" panose="020B0604030504040204" pitchFamily="34" charset="-120"/>
              </a:rPr>
              <a:t>AI Dependence</a:t>
            </a:r>
            <a:r>
              <a:rPr lang="zh-TW" altLang="en-US" b="1" dirty="0">
                <a:latin typeface="+mn-lt"/>
                <a:ea typeface="微軟正黑體" panose="020B0604030504040204" pitchFamily="34" charset="-120"/>
              </a:rPr>
              <a:t>）</a:t>
            </a:r>
          </a:p>
        </p:txBody>
      </p:sp>
      <p:sp>
        <p:nvSpPr>
          <p:cNvPr id="3" name="內容版面配置區 2">
            <a:extLst>
              <a:ext uri="{FF2B5EF4-FFF2-40B4-BE49-F238E27FC236}">
                <a16:creationId xmlns:a16="http://schemas.microsoft.com/office/drawing/2014/main" id="{0DC906F4-2BA4-426A-88D7-E1EEC598BE3A}"/>
              </a:ext>
            </a:extLst>
          </p:cNvPr>
          <p:cNvSpPr>
            <a:spLocks noGrp="1"/>
          </p:cNvSpPr>
          <p:nvPr>
            <p:ph idx="1"/>
          </p:nvPr>
        </p:nvSpPr>
        <p:spPr/>
        <p:txBody>
          <a:bodyPr/>
          <a:lstStyle/>
          <a:p>
            <a:r>
              <a:rPr lang="zh-TW" altLang="en-US" dirty="0">
                <a:ea typeface="微軟正黑體" panose="020B0604030504040204" pitchFamily="34" charset="-120"/>
              </a:rPr>
              <a:t>人工智慧依賴係指個體在生活中的各個面向上（包括學業、日常生活和社交互動）過度依賴人工智慧技術和應用，此種依賴形式不僅表現為對人工智慧工具的過度使用，同時也表現出對這些技術顯著的心理依賴（</a:t>
            </a:r>
            <a:r>
              <a:rPr lang="en-US" altLang="zh-TW" dirty="0">
                <a:ea typeface="微軟正黑體" panose="020B0604030504040204" pitchFamily="34" charset="-120"/>
              </a:rPr>
              <a:t>Zhang, Zhao, Zhou, &amp; Kim, 2024</a:t>
            </a:r>
            <a:r>
              <a:rPr lang="zh-TW" altLang="en-US" dirty="0">
                <a:ea typeface="微軟正黑體" panose="020B0604030504040204" pitchFamily="34" charset="-120"/>
              </a:rPr>
              <a:t>）。</a:t>
            </a:r>
            <a:endParaRPr lang="en-US" altLang="zh-TW" dirty="0">
              <a:ea typeface="微軟正黑體" panose="020B0604030504040204" pitchFamily="34" charset="-120"/>
            </a:endParaRPr>
          </a:p>
          <a:p>
            <a:r>
              <a:rPr lang="zh-TW" altLang="en-US" dirty="0">
                <a:ea typeface="微軟正黑體" panose="020B0604030504040204" pitchFamily="34" charset="-120"/>
              </a:rPr>
              <a:t>學生的人工智慧依賴程度顯著受到心理因素影響，其中包括學業壓力與績效期望，同時學業自我效能對人工智慧依賴亦具有直接且顯著的影響</a:t>
            </a:r>
            <a:r>
              <a:rPr lang="zh-TW" altLang="es-ES" dirty="0">
                <a:ea typeface="微軟正黑體" panose="020B0604030504040204" pitchFamily="34" charset="-120"/>
              </a:rPr>
              <a:t>（</a:t>
            </a:r>
            <a:r>
              <a:rPr lang="es-ES" altLang="zh-TW" dirty="0">
                <a:ea typeface="微軟正黑體" panose="020B0604030504040204" pitchFamily="34" charset="-120"/>
              </a:rPr>
              <a:t> Acosta-Enriquez, Ballesteros, Valle et al., 2025</a:t>
            </a:r>
            <a:r>
              <a:rPr lang="zh-TW" altLang="es-ES" dirty="0">
                <a:ea typeface="微軟正黑體" panose="020B0604030504040204" pitchFamily="34" charset="-120"/>
              </a:rPr>
              <a:t>）</a:t>
            </a:r>
            <a:r>
              <a:rPr lang="zh-TW" altLang="en-US" dirty="0">
                <a:ea typeface="微軟正黑體" panose="020B0604030504040204" pitchFamily="34" charset="-120"/>
              </a:rPr>
              <a:t>。</a:t>
            </a:r>
          </a:p>
        </p:txBody>
      </p:sp>
    </p:spTree>
    <p:extLst>
      <p:ext uri="{BB962C8B-B14F-4D97-AF65-F5344CB8AC3E}">
        <p14:creationId xmlns:p14="http://schemas.microsoft.com/office/powerpoint/2010/main" val="24938435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D0EE020-5C2A-3015-A1AA-DD3C77FBF3D9}"/>
              </a:ext>
            </a:extLst>
          </p:cNvPr>
          <p:cNvSpPr>
            <a:spLocks noGrp="1"/>
          </p:cNvSpPr>
          <p:nvPr>
            <p:ph type="title"/>
          </p:nvPr>
        </p:nvSpPr>
        <p:spPr/>
        <p:txBody>
          <a:bodyPr/>
          <a:lstStyle/>
          <a:p>
            <a:r>
              <a:rPr lang="zh-TW" altLang="en-US" b="1" dirty="0">
                <a:latin typeface="+mn-lt"/>
                <a:ea typeface="微軟正黑體" panose="020B0604030504040204" pitchFamily="34" charset="-120"/>
              </a:rPr>
              <a:t>人工智慧依賴（</a:t>
            </a:r>
            <a:r>
              <a:rPr lang="en-US" altLang="zh-TW" b="1" dirty="0">
                <a:latin typeface="+mn-lt"/>
                <a:ea typeface="微軟正黑體" panose="020B0604030504040204" pitchFamily="34" charset="-120"/>
              </a:rPr>
              <a:t>AI Dependence</a:t>
            </a:r>
            <a:r>
              <a:rPr lang="zh-TW" altLang="en-US" b="1" dirty="0">
                <a:latin typeface="+mn-lt"/>
                <a:ea typeface="微軟正黑體" panose="020B0604030504040204" pitchFamily="34" charset="-120"/>
              </a:rPr>
              <a:t>）</a:t>
            </a:r>
          </a:p>
        </p:txBody>
      </p:sp>
      <p:sp>
        <p:nvSpPr>
          <p:cNvPr id="5" name="內容版面配置區 4">
            <a:extLst>
              <a:ext uri="{FF2B5EF4-FFF2-40B4-BE49-F238E27FC236}">
                <a16:creationId xmlns:a16="http://schemas.microsoft.com/office/drawing/2014/main" id="{6F39455E-F459-FF88-4CBD-BD8B4AC9D470}"/>
              </a:ext>
            </a:extLst>
          </p:cNvPr>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個人對生成式人工智慧的依賴可分為功能性依賴與心理性依賴兩種類型：</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生成式人工智慧在各領域所提供的便利性、高效率與高度個人化服務展現出顯著的實用價值，導致人們越來越依賴生成式人工智慧技術，並將其融入日常生活和工作中；</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者逐漸對生成式人工智慧的社交互動與娛樂功能產生依賴，生成式人工智慧所提供的高度個人化互動，增加了使用者對其產生連結感與熟悉感的可能性，進而讓使用者高估其與生成式人工智慧之間關係的深度，此種社交偏好的轉變，可能導致對生成式人工智慧產生更深的情感或社交依賴。</a:t>
            </a:r>
          </a:p>
        </p:txBody>
      </p:sp>
    </p:spTree>
    <p:extLst>
      <p:ext uri="{BB962C8B-B14F-4D97-AF65-F5344CB8AC3E}">
        <p14:creationId xmlns:p14="http://schemas.microsoft.com/office/powerpoint/2010/main" val="299233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E8025-65CE-89B5-64E6-8D1C9B185224}"/>
            </a:ext>
          </a:extLst>
        </p:cNvPr>
        <p:cNvGrpSpPr/>
        <p:nvPr/>
      </p:nvGrpSpPr>
      <p:grpSpPr>
        <a:xfrm>
          <a:off x="0" y="0"/>
          <a:ext cx="0" cy="0"/>
          <a:chOff x="0" y="0"/>
          <a:chExt cx="0" cy="0"/>
        </a:xfrm>
      </p:grpSpPr>
      <p:sp>
        <p:nvSpPr>
          <p:cNvPr id="3" name="文字方塊 2">
            <a:extLst>
              <a:ext uri="{FF2B5EF4-FFF2-40B4-BE49-F238E27FC236}">
                <a16:creationId xmlns:a16="http://schemas.microsoft.com/office/drawing/2014/main" id="{95CEA21E-4BD9-334B-7A8A-658CC420D485}"/>
              </a:ext>
            </a:extLst>
          </p:cNvPr>
          <p:cNvSpPr txBox="1"/>
          <p:nvPr/>
        </p:nvSpPr>
        <p:spPr>
          <a:xfrm>
            <a:off x="347848" y="413078"/>
            <a:ext cx="11496304" cy="6031844"/>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Q2</a:t>
            </a:r>
            <a:r>
              <a:rPr kumimoji="0" lang="zh-TW" altLang="en-US" sz="24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：如果 </a:t>
            </a:r>
            <a:r>
              <a:rPr kumimoji="0" lang="en-US" altLang="zh-TW" sz="3200" b="1"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3200" b="1" i="0" u="none" strike="noStrike" kern="1200" cap="none" spc="0" normalizeH="0" baseline="0" noProof="0" dirty="0">
                <a:ln>
                  <a:noFill/>
                </a:ln>
                <a:solidFill>
                  <a:srgbClr val="FF0000"/>
                </a:solidFill>
                <a:effectLst/>
                <a:uLnTx/>
                <a:uFillTx/>
                <a:latin typeface="Calibri" panose="020F0502020204030204" pitchFamily="34" charset="0"/>
                <a:ea typeface="微軟正黑體" panose="020B0604030504040204" pitchFamily="34" charset="-120"/>
                <a:cs typeface="Calibri" panose="020F0502020204030204" pitchFamily="34" charset="0"/>
              </a:rPr>
              <a:t>產生的「情感」與「記憶」和你一樣真實</a:t>
            </a:r>
            <a:r>
              <a:rPr kumimoji="0" lang="zh-TW" altLang="en-US" sz="24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a:t>
            </a:r>
            <a:endParaRPr kumimoji="0" lang="en-US" altLang="zh-TW"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zh-TW" altLang="en-US" sz="24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那麼，它還算不算「假」的？</a:t>
            </a:r>
            <a:endParaRPr kumimoji="0" lang="en-US" altLang="zh-TW" sz="24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b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br>
            <a:r>
              <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可以生成詩歌、寫小說，甚至模擬人類的語氣與情緒。</a:t>
            </a:r>
            <a:endPar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如果 </a:t>
            </a:r>
            <a:r>
              <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產生了類似人類的「回憶」與「情感」，</a:t>
            </a:r>
            <a:endPar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我們還能堅持說它沒有意識嗎？</a:t>
            </a:r>
            <a:endPar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4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或者說，我們人類的「自我」其實也只是生物化學反應的結果？</a:t>
            </a:r>
            <a:r>
              <a:rPr kumimoji="0" lang="en-US" altLang="zh-TW"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假設 </a:t>
            </a:r>
            <a:r>
              <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生成了一個「虛擬朋友」，你可以與它深度對話、分享秘密，</a:t>
            </a:r>
            <a:endPar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你會把它當作真正的朋友嗎？</a:t>
            </a:r>
            <a:endPar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如果 </a:t>
            </a:r>
            <a:r>
              <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微軟正黑體" panose="020B0604030504040204" pitchFamily="34" charset="-120"/>
                <a:cs typeface="Calibri" panose="020F0502020204030204" pitchFamily="34" charset="0"/>
              </a:rPr>
              <a:t>也能「愛」你，那麼「愛」到底是什麼？</a:t>
            </a:r>
            <a:endParaRPr kumimoji="0" lang="en-US" altLang="zh-TW" sz="2800" b="1" i="0" u="none" strike="noStrike" kern="1200" cap="none" spc="0" normalizeH="0" baseline="0" noProof="0" dirty="0">
              <a:ln>
                <a:noFill/>
              </a:ln>
              <a:solidFill>
                <a:srgbClr val="00B0F0"/>
              </a:solidFill>
              <a:effectLst>
                <a:outerShdw blurRad="38100" dist="38100" dir="2700000" algn="tl">
                  <a:srgbClr val="000000">
                    <a:alpha val="43137"/>
                  </a:srgbClr>
                </a:outerShdw>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9064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7" end="7"/>
                                            </p:txEl>
                                          </p:spTgt>
                                        </p:tgtEl>
                                        <p:attrNameLst>
                                          <p:attrName>style.visibility</p:attrName>
                                        </p:attrNameLst>
                                      </p:cBhvr>
                                      <p:to>
                                        <p:strVal val="visible"/>
                                      </p:to>
                                    </p:set>
                                    <p:animEffect transition="in" filter="fade">
                                      <p:cBhvr>
                                        <p:cTn id="10" dur="500"/>
                                        <p:tgtEl>
                                          <p:spTgt spid="3">
                                            <p:txEl>
                                              <p:pRg st="7" end="7"/>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B3E7C3-8C52-2F69-639F-872DDC6C6942}"/>
              </a:ext>
            </a:extLst>
          </p:cNvPr>
          <p:cNvSpPr>
            <a:spLocks noGrp="1"/>
          </p:cNvSpPr>
          <p:nvPr>
            <p:ph type="title"/>
          </p:nvPr>
        </p:nvSpPr>
        <p:spPr/>
        <p:txBody>
          <a:bodyPr/>
          <a:lstStyle/>
          <a:p>
            <a:r>
              <a:rPr lang="zh-TW" altLang="en-US" b="1" dirty="0">
                <a:latin typeface="+mn-lt"/>
                <a:ea typeface="微軟正黑體" panose="020B0604030504040204" pitchFamily="34" charset="-120"/>
              </a:rPr>
              <a:t>人工智慧成癮（</a:t>
            </a:r>
            <a:r>
              <a:rPr lang="en-US" altLang="zh-TW" b="1" dirty="0">
                <a:latin typeface="+mn-lt"/>
                <a:ea typeface="微軟正黑體" panose="020B0604030504040204" pitchFamily="34" charset="-120"/>
              </a:rPr>
              <a:t>AI Addiction</a:t>
            </a:r>
            <a:r>
              <a:rPr lang="zh-TW" altLang="en-US" b="1" dirty="0">
                <a:latin typeface="+mn-lt"/>
                <a:ea typeface="微軟正黑體" panose="020B0604030504040204" pitchFamily="34" charset="-120"/>
              </a:rPr>
              <a:t>）</a:t>
            </a:r>
          </a:p>
        </p:txBody>
      </p:sp>
      <p:sp>
        <p:nvSpPr>
          <p:cNvPr id="3" name="內容版面配置區 2">
            <a:extLst>
              <a:ext uri="{FF2B5EF4-FFF2-40B4-BE49-F238E27FC236}">
                <a16:creationId xmlns:a16="http://schemas.microsoft.com/office/drawing/2014/main" id="{A5AC97FC-FED5-5DD0-2FFB-254EDC9867B3}"/>
              </a:ext>
            </a:extLst>
          </p:cNvPr>
          <p:cNvSpPr>
            <a:spLocks noGrp="1"/>
          </p:cNvSpPr>
          <p:nvPr>
            <p:ph idx="1"/>
          </p:nvPr>
        </p:nvSpPr>
        <p:spPr/>
        <p:txBody>
          <a:bodyPr/>
          <a:lstStyle/>
          <a:p>
            <a:r>
              <a:rPr lang="zh-TW" altLang="en-US" dirty="0">
                <a:ea typeface="微軟正黑體" panose="020B0604030504040204" pitchFamily="34" charset="-120"/>
              </a:rPr>
              <a:t>人工智慧成癮係指個體在生活上的各個層面過度依賴人工智慧技術與應用，包括課業學習、日常活動以及社交互動。</a:t>
            </a:r>
            <a:endParaRPr lang="en-US" altLang="zh-TW" dirty="0">
              <a:ea typeface="微軟正黑體" panose="020B0604030504040204" pitchFamily="34" charset="-120"/>
            </a:endParaRPr>
          </a:p>
          <a:p>
            <a:r>
              <a:rPr lang="zh-TW" altLang="en-US" dirty="0">
                <a:ea typeface="微軟正黑體" panose="020B0604030504040204" pitchFamily="34" charset="-120"/>
              </a:rPr>
              <a:t>生成式人工智慧可以產生程式碼、文字回覆和圖像繪製等數位內容，其不僅是一個功能強大的聊天工具，能夠進行類似人類的對話，還可以與搜尋引擎和社群媒體平臺加以整合，提供更強大的功能和服務，使用者很可能會從最初的好奇心逐漸轉變成依賴和過度使用，最終導致成癮行為的產生（</a:t>
            </a:r>
            <a:r>
              <a:rPr lang="en-US" altLang="zh-TW" dirty="0">
                <a:ea typeface="微軟正黑體" panose="020B0604030504040204" pitchFamily="34" charset="-120"/>
              </a:rPr>
              <a:t>Zhou, &amp; Zhang, 2024</a:t>
            </a:r>
            <a:r>
              <a:rPr lang="zh-TW" altLang="en-US" dirty="0">
                <a:ea typeface="微軟正黑體" panose="020B0604030504040204" pitchFamily="34" charset="-120"/>
              </a:rPr>
              <a:t>）。</a:t>
            </a:r>
          </a:p>
        </p:txBody>
      </p:sp>
    </p:spTree>
    <p:extLst>
      <p:ext uri="{BB962C8B-B14F-4D97-AF65-F5344CB8AC3E}">
        <p14:creationId xmlns:p14="http://schemas.microsoft.com/office/powerpoint/2010/main" val="34961566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B3E7C3-8C52-2F69-639F-872DDC6C6942}"/>
              </a:ext>
            </a:extLst>
          </p:cNvPr>
          <p:cNvSpPr>
            <a:spLocks noGrp="1"/>
          </p:cNvSpPr>
          <p:nvPr>
            <p:ph type="title"/>
          </p:nvPr>
        </p:nvSpPr>
        <p:spPr/>
        <p:txBody>
          <a:bodyPr/>
          <a:lstStyle/>
          <a:p>
            <a:r>
              <a:rPr lang="zh-TW" altLang="en-US" b="1" dirty="0">
                <a:latin typeface="+mn-lt"/>
                <a:ea typeface="微軟正黑體" panose="020B0604030504040204" pitchFamily="34" charset="-120"/>
              </a:rPr>
              <a:t>人工智慧焦慮（</a:t>
            </a:r>
            <a:r>
              <a:rPr lang="en-US" altLang="zh-TW" b="1" dirty="0">
                <a:latin typeface="+mn-lt"/>
                <a:ea typeface="微軟正黑體" panose="020B0604030504040204" pitchFamily="34" charset="-120"/>
              </a:rPr>
              <a:t>AI Anxiety</a:t>
            </a:r>
            <a:r>
              <a:rPr lang="zh-TW" altLang="en-US" b="1" dirty="0">
                <a:latin typeface="+mn-lt"/>
                <a:ea typeface="微軟正黑體" panose="020B0604030504040204" pitchFamily="34" charset="-120"/>
              </a:rPr>
              <a:t>）</a:t>
            </a:r>
          </a:p>
        </p:txBody>
      </p:sp>
      <p:sp>
        <p:nvSpPr>
          <p:cNvPr id="5" name="內容版面配置區 4">
            <a:extLst>
              <a:ext uri="{FF2B5EF4-FFF2-40B4-BE49-F238E27FC236}">
                <a16:creationId xmlns:a16="http://schemas.microsoft.com/office/drawing/2014/main" id="{39164D7E-32EF-786D-3CBE-3036604E5D84}"/>
              </a:ext>
            </a:extLst>
          </p:cNvPr>
          <p:cNvSpPr>
            <a:spLocks noGrp="1"/>
          </p:cNvSpPr>
          <p:nvPr>
            <p:ph idx="1"/>
          </p:nvPr>
        </p:nvSpPr>
        <p:spPr/>
        <p:txBody>
          <a:bodyPr/>
          <a:lstStyle/>
          <a:p>
            <a:r>
              <a:rPr lang="zh-TW" altLang="en-US" dirty="0">
                <a:ea typeface="微軟正黑體" panose="020B0604030504040204" pitchFamily="34" charset="-120"/>
              </a:rPr>
              <a:t>人工智慧焦慮可以被視為由人工智慧技術對於個人或社會生活帶來變化所引發的過度恐懼（</a:t>
            </a:r>
            <a:r>
              <a:rPr lang="en-US" altLang="zh-TW" dirty="0">
                <a:ea typeface="微軟正黑體" panose="020B0604030504040204" pitchFamily="34" charset="-120"/>
              </a:rPr>
              <a:t>Kaya, Aydin, </a:t>
            </a:r>
            <a:r>
              <a:rPr lang="en-US" altLang="zh-TW" dirty="0" err="1">
                <a:ea typeface="微軟正黑體" panose="020B0604030504040204" pitchFamily="34" charset="-120"/>
              </a:rPr>
              <a:t>Schepman</a:t>
            </a:r>
            <a:r>
              <a:rPr lang="en-US" altLang="zh-TW" dirty="0">
                <a:ea typeface="微軟正黑體" panose="020B0604030504040204" pitchFamily="34" charset="-120"/>
              </a:rPr>
              <a:t>, Rodway, </a:t>
            </a:r>
            <a:r>
              <a:rPr lang="en-US" altLang="zh-TW" dirty="0" err="1">
                <a:ea typeface="微軟正黑體" panose="020B0604030504040204" pitchFamily="34" charset="-120"/>
              </a:rPr>
              <a:t>Yetişensoy</a:t>
            </a:r>
            <a:r>
              <a:rPr lang="en-US" altLang="zh-TW" dirty="0">
                <a:ea typeface="微軟正黑體" panose="020B0604030504040204" pitchFamily="34" charset="-120"/>
              </a:rPr>
              <a:t>, &amp; Kaya, 2024</a:t>
            </a:r>
            <a:r>
              <a:rPr lang="zh-TW" altLang="en-US" dirty="0">
                <a:ea typeface="微軟正黑體" panose="020B0604030504040204" pitchFamily="34" charset="-120"/>
              </a:rPr>
              <a:t>）。</a:t>
            </a:r>
            <a:endParaRPr lang="en-US" altLang="zh-TW" dirty="0">
              <a:ea typeface="微軟正黑體" panose="020B0604030504040204" pitchFamily="34" charset="-120"/>
            </a:endParaRPr>
          </a:p>
          <a:p>
            <a:r>
              <a:rPr lang="en-US" altLang="zh-TW" dirty="0">
                <a:ea typeface="微軟正黑體" panose="020B0604030504040204" pitchFamily="34" charset="-120"/>
              </a:rPr>
              <a:t>Kim, Soh, &amp; </a:t>
            </a:r>
            <a:r>
              <a:rPr lang="en-US" altLang="zh-TW" dirty="0" err="1">
                <a:ea typeface="微軟正黑體" panose="020B0604030504040204" pitchFamily="34" charset="-120"/>
              </a:rPr>
              <a:t>Kadkol</a:t>
            </a:r>
            <a:r>
              <a:rPr lang="en-US" altLang="zh-TW" dirty="0">
                <a:ea typeface="微軟正黑體" panose="020B0604030504040204" pitchFamily="34" charset="-120"/>
              </a:rPr>
              <a:t>, et al.</a:t>
            </a:r>
            <a:r>
              <a:rPr lang="zh-TW" altLang="en-US" dirty="0">
                <a:ea typeface="微軟正黑體" panose="020B0604030504040204" pitchFamily="34" charset="-120"/>
              </a:rPr>
              <a:t>（</a:t>
            </a:r>
            <a:r>
              <a:rPr lang="en-US" altLang="zh-TW" dirty="0">
                <a:ea typeface="微軟正黑體" panose="020B0604030504040204" pitchFamily="34" charset="-120"/>
              </a:rPr>
              <a:t>2025</a:t>
            </a:r>
            <a:r>
              <a:rPr lang="zh-TW" altLang="en-US" dirty="0">
                <a:ea typeface="微軟正黑體" panose="020B0604030504040204" pitchFamily="34" charset="-120"/>
              </a:rPr>
              <a:t>）則定義為，個體在面對人工智慧技術的快速發展並廣泛融入社會各層面時，所產生的普遍性憂慮與不安。</a:t>
            </a:r>
            <a:endParaRPr lang="en-US" altLang="zh-TW" dirty="0">
              <a:ea typeface="微軟正黑體" panose="020B0604030504040204" pitchFamily="34" charset="-120"/>
            </a:endParaRPr>
          </a:p>
          <a:p>
            <a:r>
              <a:rPr lang="zh-TW" altLang="en-US" dirty="0">
                <a:ea typeface="微軟正黑體" panose="020B0604030504040204" pitchFamily="34" charset="-120"/>
              </a:rPr>
              <a:t>此類焦慮涵蓋多項議題，包括對工作保障的擔憂、對個人隱私遭侵害的恐懼、人類對失去人工智慧系統控制權的憂慮，以及人工智慧可能產生的錯誤訊息和偏見，這些憂慮反映出社會對於人工智慧在日常生活中無所不在所帶來不確定性與挑戰的心理反應。</a:t>
            </a:r>
          </a:p>
        </p:txBody>
      </p:sp>
    </p:spTree>
    <p:extLst>
      <p:ext uri="{BB962C8B-B14F-4D97-AF65-F5344CB8AC3E}">
        <p14:creationId xmlns:p14="http://schemas.microsoft.com/office/powerpoint/2010/main" val="23028921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B3E7C3-8C52-2F69-639F-872DDC6C6942}"/>
              </a:ext>
            </a:extLst>
          </p:cNvPr>
          <p:cNvSpPr>
            <a:spLocks noGrp="1"/>
          </p:cNvSpPr>
          <p:nvPr>
            <p:ph type="title"/>
          </p:nvPr>
        </p:nvSpPr>
        <p:spPr/>
        <p:txBody>
          <a:bodyPr/>
          <a:lstStyle/>
          <a:p>
            <a:r>
              <a:rPr lang="zh-TW" altLang="en-US" b="1" dirty="0">
                <a:latin typeface="+mn-lt"/>
                <a:ea typeface="微軟正黑體" panose="020B0604030504040204" pitchFamily="34" charset="-120"/>
              </a:rPr>
              <a:t>人工智慧焦慮（</a:t>
            </a:r>
            <a:r>
              <a:rPr lang="en-US" altLang="zh-TW" b="1" dirty="0">
                <a:latin typeface="+mn-lt"/>
                <a:ea typeface="微軟正黑體" panose="020B0604030504040204" pitchFamily="34" charset="-120"/>
              </a:rPr>
              <a:t>AI Anxiety</a:t>
            </a:r>
            <a:r>
              <a:rPr lang="zh-TW" altLang="en-US" b="1" dirty="0">
                <a:latin typeface="+mn-lt"/>
                <a:ea typeface="微軟正黑體" panose="020B0604030504040204" pitchFamily="34" charset="-120"/>
              </a:rPr>
              <a:t>）</a:t>
            </a:r>
          </a:p>
        </p:txBody>
      </p:sp>
      <p:sp>
        <p:nvSpPr>
          <p:cNvPr id="5" name="內容版面配置區 4">
            <a:extLst>
              <a:ext uri="{FF2B5EF4-FFF2-40B4-BE49-F238E27FC236}">
                <a16:creationId xmlns:a16="http://schemas.microsoft.com/office/drawing/2014/main" id="{39164D7E-32EF-786D-3CBE-3036604E5D84}"/>
              </a:ext>
            </a:extLst>
          </p:cNvPr>
          <p:cNvSpPr>
            <a:spLocks noGrp="1"/>
          </p:cNvSpPr>
          <p:nvPr>
            <p:ph idx="1"/>
          </p:nvPr>
        </p:nvSpPr>
        <p:spPr/>
        <p:txBody>
          <a:bodyPr/>
          <a:lstStyle/>
          <a:p>
            <a:r>
              <a:rPr lang="zh-TW" altLang="en-US" dirty="0">
                <a:ea typeface="微軟正黑體" panose="020B0604030504040204" pitchFamily="34" charset="-120"/>
              </a:rPr>
              <a:t>人工智慧焦慮的成因主要有四種來源（</a:t>
            </a:r>
            <a:r>
              <a:rPr lang="en-US" altLang="zh-TW" dirty="0">
                <a:ea typeface="微軟正黑體" panose="020B0604030504040204" pitchFamily="34" charset="-120"/>
              </a:rPr>
              <a:t> Li, &amp; Huang, 2020</a:t>
            </a:r>
            <a:r>
              <a:rPr lang="zh-TW" altLang="en-US" dirty="0">
                <a:ea typeface="微軟正黑體" panose="020B0604030504040204" pitchFamily="34" charset="-120"/>
              </a:rPr>
              <a:t>）：</a:t>
            </a:r>
            <a:endParaRPr lang="en-US" altLang="zh-TW" dirty="0">
              <a:ea typeface="微軟正黑體" panose="020B0604030504040204" pitchFamily="34" charset="-120"/>
            </a:endParaRPr>
          </a:p>
          <a:p>
            <a:r>
              <a:rPr lang="en-US" altLang="zh-TW" dirty="0">
                <a:ea typeface="微軟正黑體" panose="020B0604030504040204" pitchFamily="34" charset="-120"/>
              </a:rPr>
              <a:t>1. </a:t>
            </a:r>
            <a:r>
              <a:rPr lang="zh-TW" altLang="en-US" dirty="0">
                <a:ea typeface="微軟正黑體" panose="020B0604030504040204" pitchFamily="34" charset="-120"/>
              </a:rPr>
              <a:t>與人工智慧互動過程中因直接創傷與刺激所引發的焦慮，包括隱私侵犯焦慮與偏誤行為焦慮；</a:t>
            </a:r>
            <a:endParaRPr lang="en-US" altLang="zh-TW" dirty="0">
              <a:ea typeface="微軟正黑體" panose="020B0604030504040204" pitchFamily="34" charset="-120"/>
            </a:endParaRPr>
          </a:p>
          <a:p>
            <a:r>
              <a:rPr lang="en-US" altLang="zh-TW" dirty="0">
                <a:ea typeface="微軟正黑體" panose="020B0604030504040204" pitchFamily="34" charset="-120"/>
              </a:rPr>
              <a:t>2. </a:t>
            </a:r>
            <a:r>
              <a:rPr lang="zh-TW" altLang="en-US" dirty="0">
                <a:ea typeface="微軟正黑體" panose="020B0604030504040204" pitchFamily="34" charset="-120"/>
              </a:rPr>
              <a:t>因觀察他人與人工智慧互動所遭受的創傷經驗而產生的焦慮，包括工作取代焦慮與學習焦慮；</a:t>
            </a:r>
            <a:endParaRPr lang="en-US" altLang="zh-TW" dirty="0">
              <a:ea typeface="微軟正黑體" panose="020B0604030504040204" pitchFamily="34" charset="-120"/>
            </a:endParaRPr>
          </a:p>
          <a:p>
            <a:r>
              <a:rPr lang="en-US" altLang="zh-TW" dirty="0">
                <a:ea typeface="微軟正黑體" panose="020B0604030504040204" pitchFamily="34" charset="-120"/>
              </a:rPr>
              <a:t>3. </a:t>
            </a:r>
            <a:r>
              <a:rPr lang="zh-TW" altLang="en-US" dirty="0">
                <a:ea typeface="微軟正黑體" panose="020B0604030504040204" pitchFamily="34" charset="-120"/>
              </a:rPr>
              <a:t>因被告知人工智慧可能帶來的不利後果而產生的焦慮，包括存在風險焦慮與倫理違規焦慮；</a:t>
            </a:r>
            <a:endParaRPr lang="en-US" altLang="zh-TW" dirty="0">
              <a:ea typeface="微軟正黑體" panose="020B0604030504040204" pitchFamily="34" charset="-120"/>
            </a:endParaRPr>
          </a:p>
          <a:p>
            <a:r>
              <a:rPr lang="en-US" altLang="zh-TW" dirty="0">
                <a:ea typeface="微軟正黑體" panose="020B0604030504040204" pitchFamily="34" charset="-120"/>
              </a:rPr>
              <a:t>4. </a:t>
            </a:r>
            <a:r>
              <a:rPr lang="zh-TW" altLang="en-US" dirty="0">
                <a:ea typeface="微軟正黑體" panose="020B0604030504040204" pitchFamily="34" charset="-120"/>
              </a:rPr>
              <a:t>源於對人工智慧未知性與不確定性的先天性焦慮，包括人工意識焦慮與缺乏透明度焦慮。</a:t>
            </a:r>
          </a:p>
        </p:txBody>
      </p:sp>
    </p:spTree>
    <p:extLst>
      <p:ext uri="{BB962C8B-B14F-4D97-AF65-F5344CB8AC3E}">
        <p14:creationId xmlns:p14="http://schemas.microsoft.com/office/powerpoint/2010/main" val="26122073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47036F6-48EE-588D-0FB3-227535B9889C}"/>
              </a:ext>
            </a:extLst>
          </p:cNvPr>
          <p:cNvSpPr txBox="1"/>
          <p:nvPr/>
        </p:nvSpPr>
        <p:spPr>
          <a:xfrm>
            <a:off x="1393371" y="2009391"/>
            <a:ext cx="9405257" cy="2558649"/>
          </a:xfrm>
          <a:prstGeom prst="rect">
            <a:avLst/>
          </a:prstGeom>
          <a:noFill/>
        </p:spPr>
        <p:txBody>
          <a:bodyPr wrap="square">
            <a:spAutoFit/>
          </a:bodyPr>
          <a:lstStyle/>
          <a:p>
            <a:pPr marL="0" marR="0" lvl="0" indent="0" algn="l" defTabSz="457200" rtl="0" eaLnBrk="1" fontAlgn="auto" latinLnBrk="0" hangingPunct="1">
              <a:lnSpc>
                <a:spcPct val="200000"/>
              </a:lnSpc>
              <a:spcBef>
                <a:spcPts val="0"/>
              </a:spcBef>
              <a:spcAft>
                <a:spcPts val="0"/>
              </a:spcAft>
              <a:buClrTx/>
              <a:buSzTx/>
              <a:buFontTx/>
              <a:buNone/>
              <a:tabLst/>
              <a:defRPr/>
            </a:pPr>
            <a:r>
              <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是否正在顛覆我們對「人類獨特性」的理解？</a:t>
            </a:r>
            <a:endPar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457200" rtl="0" eaLnBrk="1" fontAlgn="auto" latinLnBrk="0" hangingPunct="1">
              <a:lnSpc>
                <a:spcPct val="2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我們是否可以找到答案？</a:t>
            </a:r>
            <a:endPar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endParaRPr>
          </a:p>
          <a:p>
            <a:pPr marL="0" marR="0" lvl="0" indent="0" algn="l" defTabSz="457200" rtl="0" eaLnBrk="1" fontAlgn="auto" latinLnBrk="0" hangingPunct="1">
              <a:lnSpc>
                <a:spcPct val="200000"/>
              </a:lnSpc>
              <a:spcBef>
                <a:spcPts val="0"/>
              </a:spcBef>
              <a:spcAft>
                <a:spcPts val="0"/>
              </a:spcAft>
              <a:buClrTx/>
              <a:buSzTx/>
              <a:buFontTx/>
              <a:buNone/>
              <a:tabLst/>
              <a:defRPr/>
            </a:pP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我們準備好一起挑戰這場「</a:t>
            </a:r>
            <a:r>
              <a:rPr kumimoji="0" lang="en-US" altLang="zh-TW"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AI </a:t>
            </a:r>
            <a:r>
              <a:rPr kumimoji="0" lang="zh-TW" altLang="en-US" sz="2800" b="1"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rPr>
              <a:t>的思想革命」了嗎？</a:t>
            </a:r>
            <a:endParaRPr kumimoji="0" lang="zh-TW" altLang="en-US" sz="2800" b="0" i="0" u="none" strike="noStrike" kern="1200" cap="none" spc="0" normalizeH="0" baseline="0" noProof="0" dirty="0">
              <a:ln>
                <a:noFill/>
              </a:ln>
              <a:solidFill>
                <a:prstClr val="black"/>
              </a:solidFill>
              <a:effectLst/>
              <a:uLnTx/>
              <a:uFillTx/>
              <a:latin typeface="Calibri" panose="020F0502020204030204" pitchFamily="34" charset="0"/>
              <a:ea typeface="微軟正黑體" panose="020B0604030504040204" pitchFamily="34" charset="-120"/>
              <a:cs typeface="Calibri" panose="020F0502020204030204" pitchFamily="34" charset="0"/>
            </a:endParaRPr>
          </a:p>
        </p:txBody>
      </p:sp>
    </p:spTree>
    <p:extLst>
      <p:ext uri="{BB962C8B-B14F-4D97-AF65-F5344CB8AC3E}">
        <p14:creationId xmlns:p14="http://schemas.microsoft.com/office/powerpoint/2010/main" val="844274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3306039-4651-4C6D-A9FA-DFCD781D7FE9}"/>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人工智慧的提出</a:t>
            </a:r>
          </a:p>
        </p:txBody>
      </p:sp>
      <p:sp>
        <p:nvSpPr>
          <p:cNvPr id="3" name="內容版面配置區 2">
            <a:extLst>
              <a:ext uri="{FF2B5EF4-FFF2-40B4-BE49-F238E27FC236}">
                <a16:creationId xmlns:a16="http://schemas.microsoft.com/office/drawing/2014/main" id="{72799140-42B5-40BE-A98D-2E5F10940D94}"/>
              </a:ext>
            </a:extLst>
          </p:cNvPr>
          <p:cNvSpPr>
            <a:spLocks noGrp="1"/>
          </p:cNvSpPr>
          <p:nvPr>
            <p:ph idx="1"/>
          </p:nvPr>
        </p:nvSpPr>
        <p:spPr>
          <a:xfrm>
            <a:off x="424070" y="1690688"/>
            <a:ext cx="5453270" cy="4660416"/>
          </a:xfrm>
        </p:spPr>
        <p:txBody>
          <a:bodyPr/>
          <a:lstStyle/>
          <a:p>
            <a:r>
              <a:rPr lang="zh-TW" altLang="en-US" dirty="0">
                <a:latin typeface="微軟正黑體" panose="020B0604030504040204" pitchFamily="34" charset="-120"/>
                <a:ea typeface="微軟正黑體" panose="020B0604030504040204" pitchFamily="34" charset="-120"/>
              </a:rPr>
              <a:t>英國電腦科學家兼數學家</a:t>
            </a:r>
            <a:r>
              <a:rPr lang="en-US" altLang="zh-TW" dirty="0">
                <a:latin typeface="微軟正黑體" panose="020B0604030504040204" pitchFamily="34" charset="-120"/>
                <a:ea typeface="微軟正黑體" panose="020B0604030504040204" pitchFamily="34" charset="-120"/>
              </a:rPr>
              <a:t>Alan Turing</a:t>
            </a:r>
            <a:r>
              <a:rPr lang="zh-TW" altLang="en-US" dirty="0">
                <a:latin typeface="微軟正黑體" panose="020B0604030504040204" pitchFamily="34" charset="-120"/>
                <a:ea typeface="微軟正黑體" panose="020B0604030504040204" pitchFamily="34" charset="-120"/>
              </a:rPr>
              <a:t>發表一篇名為</a:t>
            </a:r>
            <a:r>
              <a:rPr lang="en-US" altLang="zh-TW" dirty="0">
                <a:latin typeface="微軟正黑體" panose="020B0604030504040204" pitchFamily="34" charset="-120"/>
                <a:ea typeface="微軟正黑體" panose="020B0604030504040204" pitchFamily="34" charset="-120"/>
              </a:rPr>
              <a:t>〈Computing Machinery and Intelligence〉</a:t>
            </a:r>
            <a:r>
              <a:rPr lang="zh-TW" altLang="en-US" dirty="0">
                <a:latin typeface="微軟正黑體" panose="020B0604030504040204" pitchFamily="34" charset="-120"/>
                <a:ea typeface="微軟正黑體" panose="020B0604030504040204" pitchFamily="34" charset="-120"/>
              </a:rPr>
              <a:t>的論文，提問「機器會思考嗎？」（</a:t>
            </a:r>
            <a:r>
              <a:rPr lang="en-US" altLang="zh-TW" dirty="0">
                <a:latin typeface="微軟正黑體" panose="020B0604030504040204" pitchFamily="34" charset="-120"/>
                <a:ea typeface="微軟正黑體" panose="020B0604030504040204" pitchFamily="34" charset="-120"/>
              </a:rPr>
              <a:t>Can Machines Think?</a:t>
            </a:r>
            <a:r>
              <a:rPr lang="zh-TW" altLang="en-US" dirty="0">
                <a:latin typeface="微軟正黑體" panose="020B0604030504040204" pitchFamily="34" charset="-120"/>
                <a:ea typeface="微軟正黑體" panose="020B0604030504040204" pitchFamily="34" charset="-120"/>
              </a:rPr>
              <a:t>）：電腦是否能夠很好地溝通並說服人類，它也是人類嗎？（</a:t>
            </a:r>
            <a:r>
              <a:rPr lang="en-US" altLang="zh-TW" dirty="0">
                <a:latin typeface="微軟正黑體" panose="020B0604030504040204" pitchFamily="34" charset="-120"/>
                <a:ea typeface="微軟正黑體" panose="020B0604030504040204" pitchFamily="34" charset="-120"/>
              </a:rPr>
              <a:t>Turing, 2009</a:t>
            </a:r>
            <a:r>
              <a:rPr lang="zh-TW" altLang="en-US" dirty="0">
                <a:latin typeface="微軟正黑體" panose="020B0604030504040204" pitchFamily="34" charset="-120"/>
                <a:ea typeface="微軟正黑體" panose="020B0604030504040204" pitchFamily="34" charset="-120"/>
              </a:rPr>
              <a:t>）</a:t>
            </a:r>
          </a:p>
        </p:txBody>
      </p:sp>
      <p:pic>
        <p:nvPicPr>
          <p:cNvPr id="7" name="圖片 6">
            <a:extLst>
              <a:ext uri="{FF2B5EF4-FFF2-40B4-BE49-F238E27FC236}">
                <a16:creationId xmlns:a16="http://schemas.microsoft.com/office/drawing/2014/main" id="{7D5D7403-ED78-4367-BE6E-AD6AC81490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0191" y="262525"/>
            <a:ext cx="4651513" cy="6332949"/>
          </a:xfrm>
          <a:prstGeom prst="rect">
            <a:avLst/>
          </a:prstGeom>
        </p:spPr>
      </p:pic>
    </p:spTree>
    <p:extLst>
      <p:ext uri="{BB962C8B-B14F-4D97-AF65-F5344CB8AC3E}">
        <p14:creationId xmlns:p14="http://schemas.microsoft.com/office/powerpoint/2010/main" val="1713096002"/>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B2D8EC7F-C61D-4681-B968-6143B001E4DF}"/>
              </a:ext>
            </a:extLst>
          </p:cNvPr>
          <p:cNvSpPr>
            <a:spLocks noGrp="1"/>
          </p:cNvSpPr>
          <p:nvPr>
            <p:ph idx="1"/>
          </p:nvPr>
        </p:nvSpPr>
        <p:spPr>
          <a:xfrm>
            <a:off x="838200" y="1620078"/>
            <a:ext cx="10515600" cy="4949687"/>
          </a:xfrm>
        </p:spPr>
        <p:txBody>
          <a:bodyPr>
            <a:normAutofit/>
          </a:bodyPr>
          <a:lstStyle/>
          <a:p>
            <a:r>
              <a:rPr lang="en-US" altLang="zh-TW" dirty="0">
                <a:latin typeface="微軟正黑體" panose="020B0604030504040204" pitchFamily="34" charset="-120"/>
                <a:ea typeface="微軟正黑體" panose="020B0604030504040204" pitchFamily="34" charset="-120"/>
              </a:rPr>
              <a:t>Dreyfus</a:t>
            </a:r>
            <a:r>
              <a:rPr lang="zh-TW" altLang="en-US" dirty="0">
                <a:latin typeface="微軟正黑體" panose="020B0604030504040204" pitchFamily="34" charset="-120"/>
                <a:ea typeface="微軟正黑體" panose="020B0604030504040204" pitchFamily="34" charset="-120"/>
              </a:rPr>
              <a:t>和</a:t>
            </a:r>
            <a:r>
              <a:rPr lang="en-US" altLang="zh-TW" dirty="0">
                <a:latin typeface="微軟正黑體" panose="020B0604030504040204" pitchFamily="34" charset="-120"/>
                <a:ea typeface="微軟正黑體" panose="020B0604030504040204" pitchFamily="34" charset="-120"/>
              </a:rPr>
              <a:t>Dreyfus</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1986</a:t>
            </a:r>
            <a:r>
              <a:rPr lang="zh-TW" altLang="en-US" dirty="0">
                <a:latin typeface="微軟正黑體" panose="020B0604030504040204" pitchFamily="34" charset="-120"/>
                <a:ea typeface="微軟正黑體" panose="020B0604030504040204" pitchFamily="34" charset="-120"/>
              </a:rPr>
              <a:t>）將人工智慧定義為「無人控制具自主思維的機器」。</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Daniels</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1986</a:t>
            </a:r>
            <a:r>
              <a:rPr lang="zh-TW" altLang="en-US" dirty="0">
                <a:latin typeface="微軟正黑體" panose="020B0604030504040204" pitchFamily="34" charset="-120"/>
                <a:ea typeface="微軟正黑體" panose="020B0604030504040204" pitchFamily="34" charset="-120"/>
              </a:rPr>
              <a:t>）認為人工智慧能夠「將知識、思想和學習應用於電腦系統以協助人類」。</a:t>
            </a:r>
            <a:endParaRPr lang="en-US" altLang="zh-TW" dirty="0">
              <a:latin typeface="微軟正黑體" panose="020B0604030504040204" pitchFamily="34" charset="-120"/>
              <a:ea typeface="微軟正黑體" panose="020B0604030504040204" pitchFamily="34" charset="-120"/>
            </a:endParaRPr>
          </a:p>
          <a:p>
            <a:r>
              <a:rPr lang="en-US" altLang="zh-TW" dirty="0" err="1">
                <a:latin typeface="微軟正黑體" panose="020B0604030504040204" pitchFamily="34" charset="-120"/>
                <a:ea typeface="微軟正黑體" panose="020B0604030504040204" pitchFamily="34" charset="-120"/>
              </a:rPr>
              <a:t>Chablo</a:t>
            </a:r>
            <a:r>
              <a:rPr lang="zh-TW" altLang="en-US" dirty="0">
                <a:latin typeface="微軟正黑體" panose="020B0604030504040204" pitchFamily="34" charset="-120"/>
                <a:ea typeface="微軟正黑體" panose="020B0604030504040204" pitchFamily="34" charset="-120"/>
              </a:rPr>
              <a:t>（</a:t>
            </a:r>
            <a:r>
              <a:rPr lang="en-US" altLang="zh-TW" dirty="0">
                <a:latin typeface="微軟正黑體" panose="020B0604030504040204" pitchFamily="34" charset="-120"/>
                <a:ea typeface="微軟正黑體" panose="020B0604030504040204" pitchFamily="34" charset="-120"/>
              </a:rPr>
              <a:t>1994</a:t>
            </a:r>
            <a:r>
              <a:rPr lang="zh-TW" altLang="en-US" dirty="0">
                <a:latin typeface="微軟正黑體" panose="020B0604030504040204" pitchFamily="34" charset="-120"/>
                <a:ea typeface="微軟正黑體" panose="020B0604030504040204" pitchFamily="34" charset="-120"/>
              </a:rPr>
              <a:t>）指出，人工智慧嘗試讓機器進行模仿推理和行動，而相關行為如果由人類執行則需具備智慧。</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人工智慧乃是能夠在其所處的任何現實環境中，合理地解決複雜問題或採取適當行動以實現其目標的系統（</a:t>
            </a:r>
            <a:r>
              <a:rPr lang="en-US" altLang="zh-TW" dirty="0">
                <a:latin typeface="微軟正黑體" panose="020B0604030504040204" pitchFamily="34" charset="-120"/>
                <a:ea typeface="微軟正黑體" panose="020B0604030504040204" pitchFamily="34" charset="-120"/>
              </a:rPr>
              <a:t>Press, 2016</a:t>
            </a:r>
            <a:r>
              <a:rPr lang="zh-TW" altLang="en-US" dirty="0">
                <a:latin typeface="微軟正黑體" panose="020B0604030504040204" pitchFamily="34" charset="-120"/>
                <a:ea typeface="微軟正黑體" panose="020B0604030504040204" pitchFamily="34" charset="-120"/>
              </a:rPr>
              <a:t>）。</a:t>
            </a:r>
          </a:p>
        </p:txBody>
      </p:sp>
      <p:sp>
        <p:nvSpPr>
          <p:cNvPr id="6" name="標題 1">
            <a:extLst>
              <a:ext uri="{FF2B5EF4-FFF2-40B4-BE49-F238E27FC236}">
                <a16:creationId xmlns:a16="http://schemas.microsoft.com/office/drawing/2014/main" id="{4AE137BD-0A75-4490-A31C-3540B97E749C}"/>
              </a:ext>
            </a:extLst>
          </p:cNvPr>
          <p:cNvSpPr txBox="1">
            <a:spLocks/>
          </p:cNvSpPr>
          <p:nvPr/>
        </p:nvSpPr>
        <p:spPr>
          <a:xfrm>
            <a:off x="990600" y="5175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b="1" dirty="0">
                <a:latin typeface="微軟正黑體" panose="020B0604030504040204" pitchFamily="34" charset="-120"/>
                <a:ea typeface="微軟正黑體" panose="020B0604030504040204" pitchFamily="34" charset="-120"/>
              </a:rPr>
              <a:t>人工智慧定義</a:t>
            </a:r>
          </a:p>
        </p:txBody>
      </p:sp>
    </p:spTree>
    <p:extLst>
      <p:ext uri="{BB962C8B-B14F-4D97-AF65-F5344CB8AC3E}">
        <p14:creationId xmlns:p14="http://schemas.microsoft.com/office/powerpoint/2010/main" val="386331809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F09FEF-848A-4EC9-3C40-349C9F8C7A1B}"/>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生成式</a:t>
            </a:r>
            <a:r>
              <a:rPr lang="en-US" altLang="zh-TW" b="1" dirty="0">
                <a:latin typeface="微軟正黑體" panose="020B0604030504040204" pitchFamily="34" charset="-120"/>
                <a:ea typeface="微軟正黑體" panose="020B0604030504040204" pitchFamily="34" charset="-120"/>
              </a:rPr>
              <a:t>AI vs </a:t>
            </a:r>
            <a:r>
              <a:rPr lang="zh-TW" altLang="en-US" b="1" dirty="0">
                <a:latin typeface="微軟正黑體" panose="020B0604030504040204" pitchFamily="34" charset="-120"/>
                <a:ea typeface="微軟正黑體" panose="020B0604030504040204" pitchFamily="34" charset="-120"/>
              </a:rPr>
              <a:t>搜尋引擎</a:t>
            </a:r>
          </a:p>
        </p:txBody>
      </p:sp>
      <p:sp>
        <p:nvSpPr>
          <p:cNvPr id="3" name="內容版面配置區 2">
            <a:extLst>
              <a:ext uri="{FF2B5EF4-FFF2-40B4-BE49-F238E27FC236}">
                <a16:creationId xmlns:a16="http://schemas.microsoft.com/office/drawing/2014/main" id="{89E7C3CA-379B-718C-8FC8-C6406074B3A4}"/>
              </a:ext>
            </a:extLst>
          </p:cNvPr>
          <p:cNvSpPr>
            <a:spLocks noGrp="1"/>
          </p:cNvSpPr>
          <p:nvPr>
            <p:ph idx="1"/>
          </p:nvPr>
        </p:nvSpPr>
        <p:spPr/>
        <p:txBody>
          <a:bodyPr/>
          <a:lstStyle/>
          <a:p>
            <a:r>
              <a:rPr lang="zh-TW" altLang="en-US" dirty="0">
                <a:latin typeface="微軟正黑體" panose="020B0604030504040204" pitchFamily="34" charset="-120"/>
                <a:ea typeface="微軟正黑體" panose="020B0604030504040204" pitchFamily="34" charset="-120"/>
              </a:rPr>
              <a:t>網路搜尋引擎：</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讓使用者知道他所要檢索的網路資訊在哪裡，透過網址的鏈結，讓使用者可以點選該鏈結，前往該網頁接觸內容。</a:t>
            </a:r>
          </a:p>
          <a:p>
            <a:r>
              <a:rPr lang="zh-TW" altLang="en-US" dirty="0">
                <a:latin typeface="微軟正黑體" panose="020B0604030504040204" pitchFamily="34" charset="-120"/>
                <a:ea typeface="微軟正黑體" panose="020B0604030504040204" pitchFamily="34" charset="-120"/>
              </a:rPr>
              <a:t>生成式</a:t>
            </a:r>
            <a:r>
              <a:rPr lang="en-US" altLang="zh-TW" dirty="0">
                <a:latin typeface="微軟正黑體" panose="020B0604030504040204" pitchFamily="34" charset="-120"/>
                <a:ea typeface="微軟正黑體" panose="020B0604030504040204" pitchFamily="34" charset="-120"/>
              </a:rPr>
              <a:t>AI</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網路上的演算軟體，針對使用者的提問，根據它所能找到的資料，彙整完成結果，回應使用者。</a:t>
            </a:r>
          </a:p>
          <a:p>
            <a:r>
              <a:rPr lang="zh-TW" altLang="en-US" dirty="0">
                <a:latin typeface="微軟正黑體" panose="020B0604030504040204" pitchFamily="34" charset="-120"/>
                <a:ea typeface="微軟正黑體" panose="020B0604030504040204" pitchFamily="34" charset="-120"/>
              </a:rPr>
              <a:t>生成式</a:t>
            </a:r>
            <a:r>
              <a:rPr lang="en-US" altLang="zh-TW" dirty="0">
                <a:latin typeface="微軟正黑體" panose="020B0604030504040204" pitchFamily="34" charset="-120"/>
                <a:ea typeface="微軟正黑體" panose="020B0604030504040204" pitchFamily="34" charset="-120"/>
              </a:rPr>
              <a:t>AI</a:t>
            </a:r>
            <a:r>
              <a:rPr lang="zh-TW" altLang="en-US" dirty="0">
                <a:latin typeface="微軟正黑體" panose="020B0604030504040204" pitchFamily="34" charset="-120"/>
                <a:ea typeface="微軟正黑體" panose="020B0604030504040204" pitchFamily="34" charset="-120"/>
              </a:rPr>
              <a:t>依據既有資料，進行符合預設邏輯之演算。</a:t>
            </a:r>
          </a:p>
        </p:txBody>
      </p:sp>
      <p:sp>
        <p:nvSpPr>
          <p:cNvPr id="5" name="文字方塊 4">
            <a:extLst>
              <a:ext uri="{FF2B5EF4-FFF2-40B4-BE49-F238E27FC236}">
                <a16:creationId xmlns:a16="http://schemas.microsoft.com/office/drawing/2014/main" id="{F784FBDD-15E3-C239-D2EA-24D40B16D5E7}"/>
              </a:ext>
            </a:extLst>
          </p:cNvPr>
          <p:cNvSpPr txBox="1"/>
          <p:nvPr/>
        </p:nvSpPr>
        <p:spPr>
          <a:xfrm>
            <a:off x="925034" y="5641975"/>
            <a:ext cx="11100390" cy="646331"/>
          </a:xfrm>
          <a:prstGeom prst="rect">
            <a:avLst/>
          </a:prstGeom>
          <a:noFill/>
        </p:spPr>
        <p:txBody>
          <a:bodyPr wrap="square">
            <a:spAutoFit/>
          </a:bodyPr>
          <a:lstStyle/>
          <a:p>
            <a:r>
              <a:rPr lang="zh-TW" altLang="en-US" dirty="0">
                <a:latin typeface="微軟正黑體" panose="020B0604030504040204" pitchFamily="34" charset="-120"/>
                <a:ea typeface="微軟正黑體" panose="020B0604030504040204" pitchFamily="34" charset="-120"/>
              </a:rPr>
              <a:t>章忠信（</a:t>
            </a:r>
            <a:r>
              <a:rPr lang="en-US" altLang="zh-TW" dirty="0">
                <a:latin typeface="微軟正黑體" panose="020B0604030504040204" pitchFamily="34" charset="-120"/>
                <a:ea typeface="微軟正黑體" panose="020B0604030504040204" pitchFamily="34" charset="-120"/>
              </a:rPr>
              <a:t>05/15/2024</a:t>
            </a:r>
            <a:r>
              <a:rPr lang="zh-TW" altLang="en-US" dirty="0">
                <a:latin typeface="微軟正黑體" panose="020B0604030504040204" pitchFamily="34" charset="-120"/>
                <a:ea typeface="微軟正黑體" panose="020B0604030504040204" pitchFamily="34" charset="-120"/>
              </a:rPr>
              <a:t>）。生成式</a:t>
            </a:r>
            <a:r>
              <a:rPr lang="en-US" altLang="zh-TW" dirty="0">
                <a:latin typeface="微軟正黑體" panose="020B0604030504040204" pitchFamily="34" charset="-120"/>
                <a:ea typeface="微軟正黑體" panose="020B0604030504040204" pitchFamily="34" charset="-120"/>
              </a:rPr>
              <a:t>AI</a:t>
            </a:r>
            <a:r>
              <a:rPr lang="zh-TW" altLang="en-US" dirty="0">
                <a:latin typeface="微軟正黑體" panose="020B0604030504040204" pitchFamily="34" charset="-120"/>
                <a:ea typeface="微軟正黑體" panose="020B0604030504040204" pitchFamily="34" charset="-120"/>
              </a:rPr>
              <a:t>之後的學術倫理議題解析</a:t>
            </a: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https://research.nchu.edu.tw/upfile/editor/files/1130515</a:t>
            </a:r>
            <a:r>
              <a:rPr lang="zh-TW" altLang="en-US" dirty="0">
                <a:latin typeface="微軟正黑體" panose="020B0604030504040204" pitchFamily="34" charset="-120"/>
                <a:ea typeface="微軟正黑體" panose="020B0604030504040204" pitchFamily="34" charset="-120"/>
              </a:rPr>
              <a:t>生成式</a:t>
            </a:r>
            <a:r>
              <a:rPr lang="en-US" altLang="zh-TW" dirty="0">
                <a:latin typeface="微軟正黑體" panose="020B0604030504040204" pitchFamily="34" charset="-120"/>
                <a:ea typeface="微軟正黑體" panose="020B0604030504040204" pitchFamily="34" charset="-120"/>
              </a:rPr>
              <a:t>AI</a:t>
            </a:r>
            <a:r>
              <a:rPr lang="zh-TW" altLang="en-US" dirty="0">
                <a:latin typeface="微軟正黑體" panose="020B0604030504040204" pitchFamily="34" charset="-120"/>
                <a:ea typeface="微軟正黑體" panose="020B0604030504040204" pitchFamily="34" charset="-120"/>
              </a:rPr>
              <a:t>之後的學術倫理議題解析（公）</a:t>
            </a:r>
            <a:r>
              <a:rPr lang="en-US" altLang="zh-TW" dirty="0">
                <a:latin typeface="微軟正黑體" panose="020B0604030504040204" pitchFamily="34" charset="-120"/>
                <a:ea typeface="微軟正黑體" panose="020B0604030504040204" pitchFamily="34" charset="-120"/>
              </a:rPr>
              <a:t>.pdf</a:t>
            </a:r>
            <a:endParaRPr lang="zh-TW" altLang="en-US"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584274863"/>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43518EF-82FF-AF51-3A3C-B4FE105B8A2B}"/>
              </a:ext>
            </a:extLst>
          </p:cNvPr>
          <p:cNvSpPr>
            <a:spLocks noGrp="1"/>
          </p:cNvSpPr>
          <p:nvPr>
            <p:ph type="title"/>
          </p:nvPr>
        </p:nvSpPr>
        <p:spPr/>
        <p:txBody>
          <a:bodyPr/>
          <a:lstStyle/>
          <a:p>
            <a:r>
              <a:rPr lang="zh-TW" altLang="en-US" b="1" dirty="0">
                <a:latin typeface="微軟正黑體" panose="020B0604030504040204" pitchFamily="34" charset="-120"/>
                <a:ea typeface="微軟正黑體" panose="020B0604030504040204" pitchFamily="34" charset="-120"/>
              </a:rPr>
              <a:t>生成式與鑑別式人工智慧</a:t>
            </a:r>
            <a:endParaRPr lang="zh-TW" altLang="en-US" dirty="0"/>
          </a:p>
        </p:txBody>
      </p:sp>
      <p:sp>
        <p:nvSpPr>
          <p:cNvPr id="3" name="內容版面配置區 2">
            <a:extLst>
              <a:ext uri="{FF2B5EF4-FFF2-40B4-BE49-F238E27FC236}">
                <a16:creationId xmlns:a16="http://schemas.microsoft.com/office/drawing/2014/main" id="{23ADF9B4-97C7-C1E7-6DAA-356A40FD739B}"/>
              </a:ext>
            </a:extLst>
          </p:cNvPr>
          <p:cNvSpPr>
            <a:spLocks noGrp="1"/>
          </p:cNvSpPr>
          <p:nvPr>
            <p:ph idx="1"/>
          </p:nvPr>
        </p:nvSpPr>
        <p:spPr/>
        <p:txBody>
          <a:bodyPr/>
          <a:lstStyle/>
          <a:p>
            <a:r>
              <a:rPr lang="zh-TW" altLang="en-US" dirty="0">
                <a:ea typeface="微軟正黑體" panose="020B0604030504040204" pitchFamily="34" charset="-120"/>
              </a:rPr>
              <a:t>鑑別式</a:t>
            </a:r>
            <a:r>
              <a:rPr lang="en-US" altLang="zh-TW" dirty="0">
                <a:ea typeface="微軟正黑體" panose="020B0604030504040204" pitchFamily="34" charset="-120"/>
              </a:rPr>
              <a:t>AI</a:t>
            </a:r>
            <a:r>
              <a:rPr lang="zh-TW" altLang="en-US" dirty="0">
                <a:ea typeface="微軟正黑體" panose="020B0604030504040204" pitchFamily="34" charset="-120"/>
              </a:rPr>
              <a:t>（</a:t>
            </a:r>
            <a:r>
              <a:rPr lang="en-US" altLang="zh-TW" dirty="0">
                <a:ea typeface="微軟正黑體" panose="020B0604030504040204" pitchFamily="34" charset="-120"/>
              </a:rPr>
              <a:t>Discriminative AI</a:t>
            </a:r>
            <a:r>
              <a:rPr lang="zh-TW" altLang="en-US" dirty="0">
                <a:ea typeface="微軟正黑體" panose="020B0604030504040204" pitchFamily="34" charset="-120"/>
              </a:rPr>
              <a:t>）可以透過有標註資料學習訓練，對輸入資料進行辨識、分類；例如人臉、車牌辨識，產品瑕疵辨識與分類，人員及場域環境安全辨識與警示，人體病徵辨識等。</a:t>
            </a:r>
          </a:p>
          <a:p>
            <a:r>
              <a:rPr lang="zh-TW" altLang="en-US" dirty="0">
                <a:ea typeface="微軟正黑體" panose="020B0604030504040204" pitchFamily="34" charset="-120"/>
              </a:rPr>
              <a:t>生成式</a:t>
            </a:r>
            <a:r>
              <a:rPr lang="en-US" altLang="zh-TW" dirty="0">
                <a:ea typeface="微軟正黑體" panose="020B0604030504040204" pitchFamily="34" charset="-120"/>
              </a:rPr>
              <a:t>AI</a:t>
            </a:r>
            <a:r>
              <a:rPr lang="zh-TW" altLang="en-US" dirty="0">
                <a:ea typeface="微軟正黑體" panose="020B0604030504040204" pitchFamily="34" charset="-120"/>
              </a:rPr>
              <a:t>（</a:t>
            </a:r>
            <a:r>
              <a:rPr lang="en-US" altLang="zh-TW" dirty="0">
                <a:ea typeface="微軟正黑體" panose="020B0604030504040204" pitchFamily="34" charset="-120"/>
              </a:rPr>
              <a:t>Generative AI</a:t>
            </a:r>
            <a:r>
              <a:rPr lang="zh-TW" altLang="en-US" dirty="0">
                <a:ea typeface="微軟正黑體" panose="020B0604030504040204" pitchFamily="34" charset="-120"/>
              </a:rPr>
              <a:t>）可以透過大量資料學習訓練，依據使用者輸入的資料，自主產生新的資料內容。</a:t>
            </a:r>
          </a:p>
        </p:txBody>
      </p:sp>
      <p:pic>
        <p:nvPicPr>
          <p:cNvPr id="4" name="image70.jpg">
            <a:extLst>
              <a:ext uri="{FF2B5EF4-FFF2-40B4-BE49-F238E27FC236}">
                <a16:creationId xmlns:a16="http://schemas.microsoft.com/office/drawing/2014/main" id="{226B99E8-DA41-32F6-39BD-9B1CE3FFC64D}"/>
              </a:ext>
            </a:extLst>
          </p:cNvPr>
          <p:cNvPicPr/>
          <p:nvPr/>
        </p:nvPicPr>
        <p:blipFill>
          <a:blip r:embed="rId2"/>
          <a:srcRect t="40583" b="13184"/>
          <a:stretch/>
        </p:blipFill>
        <p:spPr>
          <a:xfrm>
            <a:off x="3140971" y="4070442"/>
            <a:ext cx="8619229" cy="2241457"/>
          </a:xfrm>
          <a:prstGeom prst="rect">
            <a:avLst/>
          </a:prstGeom>
          <a:ln/>
        </p:spPr>
      </p:pic>
      <p:sp>
        <p:nvSpPr>
          <p:cNvPr id="6" name="文字方塊 5">
            <a:extLst>
              <a:ext uri="{FF2B5EF4-FFF2-40B4-BE49-F238E27FC236}">
                <a16:creationId xmlns:a16="http://schemas.microsoft.com/office/drawing/2014/main" id="{C56E873B-C2FF-43C0-8C59-C11F1EF4E6BA}"/>
              </a:ext>
            </a:extLst>
          </p:cNvPr>
          <p:cNvSpPr txBox="1"/>
          <p:nvPr/>
        </p:nvSpPr>
        <p:spPr>
          <a:xfrm>
            <a:off x="300566" y="6406105"/>
            <a:ext cx="5169792" cy="369332"/>
          </a:xfrm>
          <a:prstGeom prst="rect">
            <a:avLst/>
          </a:prstGeom>
          <a:noFill/>
        </p:spPr>
        <p:txBody>
          <a:bodyPr wrap="square">
            <a:spAutoFit/>
          </a:bodyPr>
          <a:lstStyle/>
          <a:p>
            <a:r>
              <a:rPr lang="zh-TW" altLang="en-US" dirty="0"/>
              <a:t>https://aiforeveryone.aiacademy.tw/responsibleAI</a:t>
            </a:r>
          </a:p>
        </p:txBody>
      </p:sp>
    </p:spTree>
    <p:extLst>
      <p:ext uri="{BB962C8B-B14F-4D97-AF65-F5344CB8AC3E}">
        <p14:creationId xmlns:p14="http://schemas.microsoft.com/office/powerpoint/2010/main" val="3108864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向右箭號 1"/>
          <p:cNvSpPr/>
          <p:nvPr/>
        </p:nvSpPr>
        <p:spPr>
          <a:xfrm>
            <a:off x="1432816" y="3698200"/>
            <a:ext cx="9049732" cy="452487"/>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1910 </a:t>
            </a:r>
            <a:r>
              <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            </a:t>
            </a: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1940 </a:t>
            </a:r>
            <a:r>
              <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               </a:t>
            </a: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1960 </a:t>
            </a:r>
            <a:r>
              <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               </a:t>
            </a: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1980</a:t>
            </a:r>
            <a:r>
              <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                   </a:t>
            </a: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2000 </a:t>
            </a:r>
            <a:r>
              <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                </a:t>
            </a:r>
            <a:r>
              <a:rPr kumimoji="0" lang="en-US" altLang="zh-TW"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rPr>
              <a:t>2020</a:t>
            </a:r>
            <a:endParaRPr kumimoji="0" lang="zh-TW" altLang="en-US" sz="1800" b="0" i="0" u="none" strike="noStrike" kern="1200" cap="none" spc="0" normalizeH="0" baseline="0" noProof="0" dirty="0">
              <a:ln>
                <a:noFill/>
              </a:ln>
              <a:solidFill>
                <a:prstClr val="white"/>
              </a:solidFill>
              <a:effectLst/>
              <a:uLnTx/>
              <a:uFillTx/>
              <a:latin typeface="Gill Sans MT" panose="020B0502020104020203"/>
              <a:ea typeface="微軟正黑體" panose="020B0604030504040204" pitchFamily="34" charset="-120"/>
              <a:cs typeface="+mn-cs"/>
            </a:endParaRPr>
          </a:p>
        </p:txBody>
      </p:sp>
      <p:cxnSp>
        <p:nvCxnSpPr>
          <p:cNvPr id="4" name="直線接點 3"/>
          <p:cNvCxnSpPr/>
          <p:nvPr/>
        </p:nvCxnSpPr>
        <p:spPr>
          <a:xfrm flipH="1">
            <a:off x="1597507" y="3906738"/>
            <a:ext cx="0" cy="1728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6" name="直線接點 5"/>
          <p:cNvCxnSpPr/>
          <p:nvPr/>
        </p:nvCxnSpPr>
        <p:spPr>
          <a:xfrm flipH="1">
            <a:off x="3371317" y="4049711"/>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7" name="直線接點 6"/>
          <p:cNvCxnSpPr/>
          <p:nvPr/>
        </p:nvCxnSpPr>
        <p:spPr>
          <a:xfrm flipH="1">
            <a:off x="3984070" y="4009076"/>
            <a:ext cx="0" cy="108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8" name="直線接點 7"/>
          <p:cNvCxnSpPr/>
          <p:nvPr/>
        </p:nvCxnSpPr>
        <p:spPr>
          <a:xfrm flipH="1">
            <a:off x="8240263" y="2235836"/>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9" name="直線接點 8"/>
          <p:cNvCxnSpPr/>
          <p:nvPr/>
        </p:nvCxnSpPr>
        <p:spPr>
          <a:xfrm flipH="1">
            <a:off x="4813619" y="4040284"/>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0" name="直線接點 9"/>
          <p:cNvCxnSpPr/>
          <p:nvPr/>
        </p:nvCxnSpPr>
        <p:spPr>
          <a:xfrm flipH="1">
            <a:off x="5520630" y="4039107"/>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1" name="直線接點 10"/>
          <p:cNvCxnSpPr/>
          <p:nvPr/>
        </p:nvCxnSpPr>
        <p:spPr>
          <a:xfrm flipH="1">
            <a:off x="6786237" y="4049711"/>
            <a:ext cx="0" cy="108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2" name="直線接點 11"/>
          <p:cNvCxnSpPr/>
          <p:nvPr/>
        </p:nvCxnSpPr>
        <p:spPr>
          <a:xfrm flipH="1">
            <a:off x="7469625" y="4029778"/>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3" name="直線接點 12"/>
          <p:cNvCxnSpPr/>
          <p:nvPr/>
        </p:nvCxnSpPr>
        <p:spPr>
          <a:xfrm flipH="1">
            <a:off x="8115766" y="4040284"/>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4" name="直線接點 13"/>
          <p:cNvCxnSpPr/>
          <p:nvPr/>
        </p:nvCxnSpPr>
        <p:spPr>
          <a:xfrm flipH="1">
            <a:off x="8649941" y="4058353"/>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5" name="直線接點 14"/>
          <p:cNvCxnSpPr/>
          <p:nvPr/>
        </p:nvCxnSpPr>
        <p:spPr>
          <a:xfrm flipH="1">
            <a:off x="8813350" y="4039499"/>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6" name="直線接點 15"/>
          <p:cNvCxnSpPr/>
          <p:nvPr/>
        </p:nvCxnSpPr>
        <p:spPr>
          <a:xfrm flipH="1">
            <a:off x="3033523" y="2037869"/>
            <a:ext cx="9427" cy="1836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7" name="直線接點 16"/>
          <p:cNvCxnSpPr/>
          <p:nvPr/>
        </p:nvCxnSpPr>
        <p:spPr>
          <a:xfrm flipH="1">
            <a:off x="3259767" y="2396095"/>
            <a:ext cx="0" cy="1404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8" name="直線接點 17"/>
          <p:cNvCxnSpPr/>
          <p:nvPr/>
        </p:nvCxnSpPr>
        <p:spPr>
          <a:xfrm flipH="1">
            <a:off x="3561424" y="3151809"/>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19" name="直線接點 18"/>
          <p:cNvCxnSpPr/>
          <p:nvPr/>
        </p:nvCxnSpPr>
        <p:spPr>
          <a:xfrm flipH="1">
            <a:off x="3844228" y="3495467"/>
            <a:ext cx="0" cy="36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0" name="直線接點 19"/>
          <p:cNvCxnSpPr/>
          <p:nvPr/>
        </p:nvCxnSpPr>
        <p:spPr>
          <a:xfrm flipH="1">
            <a:off x="5872562" y="3470932"/>
            <a:ext cx="0" cy="36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1" name="直線接點 20"/>
          <p:cNvCxnSpPr/>
          <p:nvPr/>
        </p:nvCxnSpPr>
        <p:spPr>
          <a:xfrm flipH="1">
            <a:off x="8645227" y="3467084"/>
            <a:ext cx="0" cy="36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2" name="直線接點 21"/>
          <p:cNvCxnSpPr/>
          <p:nvPr/>
        </p:nvCxnSpPr>
        <p:spPr>
          <a:xfrm flipH="1">
            <a:off x="4128603" y="4015515"/>
            <a:ext cx="0" cy="36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3" name="直線接點 22"/>
          <p:cNvCxnSpPr/>
          <p:nvPr/>
        </p:nvCxnSpPr>
        <p:spPr>
          <a:xfrm flipH="1">
            <a:off x="7363193" y="3134317"/>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4" name="直線接點 23"/>
          <p:cNvCxnSpPr/>
          <p:nvPr/>
        </p:nvCxnSpPr>
        <p:spPr>
          <a:xfrm flipH="1">
            <a:off x="5157320" y="3072832"/>
            <a:ext cx="0" cy="72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5" name="直線接點 24"/>
          <p:cNvCxnSpPr/>
          <p:nvPr/>
        </p:nvCxnSpPr>
        <p:spPr>
          <a:xfrm flipH="1">
            <a:off x="4711495" y="2264117"/>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6" name="直線接點 25"/>
          <p:cNvCxnSpPr/>
          <p:nvPr/>
        </p:nvCxnSpPr>
        <p:spPr>
          <a:xfrm flipH="1">
            <a:off x="8429993" y="2779027"/>
            <a:ext cx="0" cy="108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7" name="直線接點 26"/>
          <p:cNvCxnSpPr/>
          <p:nvPr/>
        </p:nvCxnSpPr>
        <p:spPr>
          <a:xfrm flipH="1">
            <a:off x="9723036" y="2743469"/>
            <a:ext cx="0" cy="1080000"/>
          </a:xfrm>
          <a:prstGeom prst="line">
            <a:avLst/>
          </a:prstGeom>
          <a:ln w="57150"/>
        </p:spPr>
        <p:style>
          <a:lnRef idx="1">
            <a:schemeClr val="accent2"/>
          </a:lnRef>
          <a:fillRef idx="0">
            <a:schemeClr val="accent2"/>
          </a:fillRef>
          <a:effectRef idx="0">
            <a:schemeClr val="accent2"/>
          </a:effectRef>
          <a:fontRef idx="minor">
            <a:schemeClr val="tx1"/>
          </a:fontRef>
        </p:style>
      </p:cxnSp>
      <p:cxnSp>
        <p:nvCxnSpPr>
          <p:cNvPr id="28" name="直線接點 27"/>
          <p:cNvCxnSpPr/>
          <p:nvPr/>
        </p:nvCxnSpPr>
        <p:spPr>
          <a:xfrm flipH="1">
            <a:off x="9533306" y="2285328"/>
            <a:ext cx="0" cy="1602556"/>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9" name="矩形 28"/>
          <p:cNvSpPr/>
          <p:nvPr/>
        </p:nvSpPr>
        <p:spPr>
          <a:xfrm>
            <a:off x="2717351" y="1501000"/>
            <a:ext cx="1623356"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1943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數學神經網絡模型</a:t>
            </a:r>
          </a:p>
        </p:txBody>
      </p:sp>
      <p:sp>
        <p:nvSpPr>
          <p:cNvPr id="30" name="矩形 29"/>
          <p:cNvSpPr/>
          <p:nvPr/>
        </p:nvSpPr>
        <p:spPr>
          <a:xfrm>
            <a:off x="3047288" y="1995821"/>
            <a:ext cx="1732962"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1946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真空管電腦 ENIAC</a:t>
            </a:r>
          </a:p>
        </p:txBody>
      </p:sp>
      <p:sp>
        <p:nvSpPr>
          <p:cNvPr id="31" name="矩形 30"/>
          <p:cNvSpPr/>
          <p:nvPr/>
        </p:nvSpPr>
        <p:spPr>
          <a:xfrm>
            <a:off x="3277871" y="2530551"/>
            <a:ext cx="1009864"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a:t>
            </a: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950</a:t>
            </a:r>
            <a:endPar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圓靈測試</a:t>
            </a:r>
          </a:p>
        </p:txBody>
      </p:sp>
      <p:sp>
        <p:nvSpPr>
          <p:cNvPr id="32" name="矩形 31"/>
          <p:cNvSpPr/>
          <p:nvPr/>
        </p:nvSpPr>
        <p:spPr>
          <a:xfrm>
            <a:off x="3553942" y="3100031"/>
            <a:ext cx="1699593"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1956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人工智慧一詞誕生</a:t>
            </a:r>
          </a:p>
        </p:txBody>
      </p:sp>
      <p:sp>
        <p:nvSpPr>
          <p:cNvPr id="33" name="矩形 32"/>
          <p:cNvSpPr/>
          <p:nvPr/>
        </p:nvSpPr>
        <p:spPr>
          <a:xfrm>
            <a:off x="4335618" y="1387545"/>
            <a:ext cx="1322143"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1966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ELIZA</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聊天機器人</a:t>
            </a:r>
          </a:p>
        </p:txBody>
      </p:sp>
      <p:sp>
        <p:nvSpPr>
          <p:cNvPr id="34" name="矩形 33"/>
          <p:cNvSpPr/>
          <p:nvPr/>
        </p:nvSpPr>
        <p:spPr>
          <a:xfrm>
            <a:off x="4951281" y="2494083"/>
            <a:ext cx="1254961"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1971</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微處理器</a:t>
            </a:r>
          </a:p>
        </p:txBody>
      </p:sp>
      <p:sp>
        <p:nvSpPr>
          <p:cNvPr id="35" name="矩形 34"/>
          <p:cNvSpPr/>
          <p:nvPr/>
        </p:nvSpPr>
        <p:spPr>
          <a:xfrm>
            <a:off x="5652221" y="3072047"/>
            <a:ext cx="1361422"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1980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專家系統</a:t>
            </a:r>
          </a:p>
        </p:txBody>
      </p:sp>
      <p:sp>
        <p:nvSpPr>
          <p:cNvPr id="36" name="矩形 35"/>
          <p:cNvSpPr/>
          <p:nvPr/>
        </p:nvSpPr>
        <p:spPr>
          <a:xfrm>
            <a:off x="6671457" y="2190276"/>
            <a:ext cx="1504765"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1997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IBM Deep Blue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擊敗西洋棋王</a:t>
            </a:r>
            <a:endPar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Garry Kasparov</a:t>
            </a:r>
          </a:p>
        </p:txBody>
      </p:sp>
      <p:sp>
        <p:nvSpPr>
          <p:cNvPr id="37" name="矩形 36"/>
          <p:cNvSpPr/>
          <p:nvPr/>
        </p:nvSpPr>
        <p:spPr>
          <a:xfrm>
            <a:off x="8029151" y="1637932"/>
            <a:ext cx="1232152"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AlexNet</a:t>
            </a:r>
          </a:p>
        </p:txBody>
      </p:sp>
      <p:sp>
        <p:nvSpPr>
          <p:cNvPr id="38" name="矩形 37"/>
          <p:cNvSpPr/>
          <p:nvPr/>
        </p:nvSpPr>
        <p:spPr>
          <a:xfrm>
            <a:off x="8237108" y="2186504"/>
            <a:ext cx="1102937"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GAN</a:t>
            </a:r>
            <a:r>
              <a:rPr kumimoji="0" lang="en-US" altLang="zh-TW"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s</a:t>
            </a:r>
            <a:endPar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endParaRPr>
          </a:p>
        </p:txBody>
      </p:sp>
      <p:sp>
        <p:nvSpPr>
          <p:cNvPr id="39" name="矩形 38"/>
          <p:cNvSpPr/>
          <p:nvPr/>
        </p:nvSpPr>
        <p:spPr>
          <a:xfrm>
            <a:off x="8457243" y="2686561"/>
            <a:ext cx="1476429"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AlphaGo</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擊敗棋王李世石</a:t>
            </a:r>
          </a:p>
        </p:txBody>
      </p:sp>
      <p:sp>
        <p:nvSpPr>
          <p:cNvPr id="40" name="矩形 39"/>
          <p:cNvSpPr/>
          <p:nvPr/>
        </p:nvSpPr>
        <p:spPr>
          <a:xfrm>
            <a:off x="9340045" y="1629760"/>
            <a:ext cx="889783"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ChatGPT</a:t>
            </a:r>
          </a:p>
        </p:txBody>
      </p:sp>
      <p:sp>
        <p:nvSpPr>
          <p:cNvPr id="41" name="矩形 40"/>
          <p:cNvSpPr/>
          <p:nvPr/>
        </p:nvSpPr>
        <p:spPr>
          <a:xfrm>
            <a:off x="9510992" y="2145550"/>
            <a:ext cx="1112873"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2025</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DeepSeek</a:t>
            </a:r>
          </a:p>
        </p:txBody>
      </p:sp>
      <p:sp>
        <p:nvSpPr>
          <p:cNvPr id="42" name="矩形 41"/>
          <p:cNvSpPr/>
          <p:nvPr/>
        </p:nvSpPr>
        <p:spPr>
          <a:xfrm>
            <a:off x="1388139" y="5629477"/>
            <a:ext cx="1817044"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1913</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J. B. Watson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創立行為主義心理學</a:t>
            </a:r>
          </a:p>
        </p:txBody>
      </p:sp>
      <p:sp>
        <p:nvSpPr>
          <p:cNvPr id="43" name="矩形 42"/>
          <p:cNvSpPr/>
          <p:nvPr/>
        </p:nvSpPr>
        <p:spPr>
          <a:xfrm>
            <a:off x="3163206" y="5652267"/>
            <a:ext cx="1994114"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1948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Edward Tolman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提出「認知地圖」概念</a:t>
            </a:r>
          </a:p>
        </p:txBody>
      </p:sp>
      <p:sp>
        <p:nvSpPr>
          <p:cNvPr id="44" name="矩形 43"/>
          <p:cNvSpPr/>
          <p:nvPr/>
        </p:nvSpPr>
        <p:spPr>
          <a:xfrm>
            <a:off x="3751901" y="5105781"/>
            <a:ext cx="1534624"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1957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Noam Chomsky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《句法結構》</a:t>
            </a:r>
          </a:p>
        </p:txBody>
      </p:sp>
      <p:sp>
        <p:nvSpPr>
          <p:cNvPr id="45" name="矩形 44"/>
          <p:cNvSpPr/>
          <p:nvPr/>
        </p:nvSpPr>
        <p:spPr>
          <a:xfrm>
            <a:off x="3984070" y="4234547"/>
            <a:ext cx="1361422"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1958</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AI 編程語言</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Lsip</a:t>
            </a:r>
          </a:p>
        </p:txBody>
      </p:sp>
      <p:sp>
        <p:nvSpPr>
          <p:cNvPr id="46" name="矩形 45"/>
          <p:cNvSpPr/>
          <p:nvPr/>
        </p:nvSpPr>
        <p:spPr>
          <a:xfrm>
            <a:off x="4557523" y="4703727"/>
            <a:ext cx="1322143"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1967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Ulric Neisser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《認知心理學》</a:t>
            </a:r>
          </a:p>
        </p:txBody>
      </p:sp>
      <p:sp>
        <p:nvSpPr>
          <p:cNvPr id="47" name="矩形 46"/>
          <p:cNvSpPr/>
          <p:nvPr/>
        </p:nvSpPr>
        <p:spPr>
          <a:xfrm>
            <a:off x="5332530" y="4244357"/>
            <a:ext cx="1774410" cy="52322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MRI首次應用於人體</a:t>
            </a:r>
          </a:p>
        </p:txBody>
      </p:sp>
      <p:sp>
        <p:nvSpPr>
          <p:cNvPr id="48" name="文字方塊 47">
            <a:extLst>
              <a:ext uri="{FF2B5EF4-FFF2-40B4-BE49-F238E27FC236}">
                <a16:creationId xmlns:a16="http://schemas.microsoft.com/office/drawing/2014/main" id="{1D4802C3-9291-493F-B742-D1769D38DE09}"/>
              </a:ext>
            </a:extLst>
          </p:cNvPr>
          <p:cNvSpPr txBox="1"/>
          <p:nvPr/>
        </p:nvSpPr>
        <p:spPr>
          <a:xfrm>
            <a:off x="5330243" y="5642055"/>
            <a:ext cx="2169244" cy="73866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1977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Apple II</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第一台普及化個人電腦</a:t>
            </a:r>
          </a:p>
        </p:txBody>
      </p:sp>
      <p:sp>
        <p:nvSpPr>
          <p:cNvPr id="49" name="文字方塊 48">
            <a:extLst>
              <a:ext uri="{FF2B5EF4-FFF2-40B4-BE49-F238E27FC236}">
                <a16:creationId xmlns:a16="http://schemas.microsoft.com/office/drawing/2014/main" id="{1D4802C3-9291-493F-B742-D1769D38DE09}"/>
              </a:ext>
            </a:extLst>
          </p:cNvPr>
          <p:cNvSpPr txBox="1"/>
          <p:nvPr/>
        </p:nvSpPr>
        <p:spPr>
          <a:xfrm>
            <a:off x="6559207" y="5169760"/>
            <a:ext cx="670382"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1990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IMRI</a:t>
            </a:r>
          </a:p>
        </p:txBody>
      </p:sp>
      <p:sp>
        <p:nvSpPr>
          <p:cNvPr id="50" name="文字方塊 49">
            <a:extLst>
              <a:ext uri="{FF2B5EF4-FFF2-40B4-BE49-F238E27FC236}">
                <a16:creationId xmlns:a16="http://schemas.microsoft.com/office/drawing/2014/main" id="{1D4802C3-9291-493F-B742-D1769D38DE09}"/>
              </a:ext>
            </a:extLst>
          </p:cNvPr>
          <p:cNvSpPr txBox="1"/>
          <p:nvPr/>
        </p:nvSpPr>
        <p:spPr>
          <a:xfrm>
            <a:off x="7182949" y="5650312"/>
            <a:ext cx="1632167"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1999</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圖形處理器GPU</a:t>
            </a:r>
          </a:p>
        </p:txBody>
      </p:sp>
      <p:sp>
        <p:nvSpPr>
          <p:cNvPr id="51" name="文字方塊 50">
            <a:extLst>
              <a:ext uri="{FF2B5EF4-FFF2-40B4-BE49-F238E27FC236}">
                <a16:creationId xmlns:a16="http://schemas.microsoft.com/office/drawing/2014/main" id="{1D4802C3-9291-493F-B742-D1769D38DE09}"/>
              </a:ext>
            </a:extLst>
          </p:cNvPr>
          <p:cNvSpPr txBox="1"/>
          <p:nvPr/>
        </p:nvSpPr>
        <p:spPr>
          <a:xfrm>
            <a:off x="7898167" y="4703727"/>
            <a:ext cx="1165663"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雲端運算</a:t>
            </a:r>
          </a:p>
        </p:txBody>
      </p:sp>
      <p:sp>
        <p:nvSpPr>
          <p:cNvPr id="52" name="文字方塊 51">
            <a:extLst>
              <a:ext uri="{FF2B5EF4-FFF2-40B4-BE49-F238E27FC236}">
                <a16:creationId xmlns:a16="http://schemas.microsoft.com/office/drawing/2014/main" id="{1D4802C3-9291-493F-B742-D1769D38DE09}"/>
              </a:ext>
            </a:extLst>
          </p:cNvPr>
          <p:cNvSpPr txBox="1"/>
          <p:nvPr/>
        </p:nvSpPr>
        <p:spPr>
          <a:xfrm>
            <a:off x="8645227" y="4687948"/>
            <a:ext cx="1283124"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2017</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Transformer</a:t>
            </a:r>
          </a:p>
        </p:txBody>
      </p:sp>
      <p:sp>
        <p:nvSpPr>
          <p:cNvPr id="53" name="文字方塊 52">
            <a:extLst>
              <a:ext uri="{FF2B5EF4-FFF2-40B4-BE49-F238E27FC236}">
                <a16:creationId xmlns:a16="http://schemas.microsoft.com/office/drawing/2014/main" id="{1D4802C3-9291-493F-B742-D1769D38DE09}"/>
              </a:ext>
            </a:extLst>
          </p:cNvPr>
          <p:cNvSpPr txBox="1"/>
          <p:nvPr/>
        </p:nvSpPr>
        <p:spPr>
          <a:xfrm>
            <a:off x="8422268" y="5637734"/>
            <a:ext cx="1283124" cy="52322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2016</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zh-TW" altLang="en-US" sz="1400" b="0" i="0" u="none" strike="noStrike" kern="1200" cap="none" spc="0" normalizeH="0" baseline="0" noProof="0" dirty="0">
                <a:ln>
                  <a:noFill/>
                </a:ln>
                <a:solidFill>
                  <a:prstClr val="black"/>
                </a:solidFill>
                <a:effectLst/>
                <a:uLnTx/>
                <a:uFillTx/>
                <a:latin typeface="Gill Sans MT" panose="020B0502020104020203"/>
                <a:ea typeface="微軟正黑體" panose="020B0604030504040204" pitchFamily="34" charset="-120"/>
                <a:cs typeface="+mn-cs"/>
              </a:rPr>
              <a:t>機器學習</a:t>
            </a:r>
          </a:p>
        </p:txBody>
      </p:sp>
      <p:sp>
        <p:nvSpPr>
          <p:cNvPr id="54" name="矩形 53"/>
          <p:cNvSpPr/>
          <p:nvPr/>
        </p:nvSpPr>
        <p:spPr>
          <a:xfrm>
            <a:off x="2393744" y="230924"/>
            <a:ext cx="5737468" cy="800219"/>
          </a:xfrm>
          <a:prstGeom prst="rect">
            <a:avLst/>
          </a:prstGeom>
        </p:spPr>
        <p:txBody>
          <a:bodyPr wrap="none">
            <a:spAutoFit/>
          </a:bodyPr>
          <a:lstStyle/>
          <a:p>
            <a:pPr lvl="0" defTabSz="457200">
              <a:defRPr/>
            </a:pPr>
            <a:r>
              <a:rPr kumimoji="0" lang="zh-TW" altLang="en-US" sz="4600" b="1" i="0" u="none" strike="noStrike" kern="1200" cap="all" spc="200" normalizeH="0" baseline="0" noProof="0" dirty="0">
                <a:ln>
                  <a:noFill/>
                </a:ln>
                <a:solidFill>
                  <a:srgbClr val="0B082E"/>
                </a:solidFill>
                <a:effectLst/>
                <a:uLnTx/>
                <a:uFillTx/>
                <a:latin typeface="Calibri" panose="020F0502020204030204" pitchFamily="34" charset="0"/>
                <a:ea typeface="微軟正黑體" panose="020B0604030504040204" pitchFamily="34" charset="-120"/>
                <a:cs typeface="Calibri" panose="020F0502020204030204" pitchFamily="34" charset="0"/>
              </a:rPr>
              <a:t>AI和人類</a:t>
            </a:r>
            <a:r>
              <a:rPr lang="zh-TW" altLang="en-US" sz="4600" b="1" cap="all" spc="200" dirty="0">
                <a:solidFill>
                  <a:srgbClr val="0B082E"/>
                </a:solidFill>
                <a:latin typeface="Calibri" panose="020F0502020204030204" pitchFamily="34" charset="0"/>
                <a:ea typeface="微軟正黑體" panose="020B0604030504040204" pitchFamily="34" charset="-120"/>
                <a:cs typeface="Calibri" panose="020F0502020204030204" pitchFamily="34" charset="0"/>
              </a:rPr>
              <a:t>歷史</a:t>
            </a:r>
            <a:r>
              <a:rPr kumimoji="0" lang="zh-TW" altLang="en-US" sz="4600" b="1" i="0" u="none" strike="noStrike" kern="1200" cap="all" spc="200" normalizeH="0" baseline="0" noProof="0" dirty="0">
                <a:ln>
                  <a:noFill/>
                </a:ln>
                <a:solidFill>
                  <a:srgbClr val="0B082E"/>
                </a:solidFill>
                <a:effectLst/>
                <a:uLnTx/>
                <a:uFillTx/>
                <a:latin typeface="Calibri" panose="020F0502020204030204" pitchFamily="34" charset="0"/>
                <a:ea typeface="微軟正黑體" panose="020B0604030504040204" pitchFamily="34" charset="-120"/>
                <a:cs typeface="Calibri" panose="020F0502020204030204" pitchFamily="34" charset="0"/>
              </a:rPr>
              <a:t>的交織</a:t>
            </a:r>
          </a:p>
        </p:txBody>
      </p:sp>
      <p:pic>
        <p:nvPicPr>
          <p:cNvPr id="55" name="圖片 54"/>
          <p:cNvPicPr>
            <a:picLocks noChangeAspect="1"/>
          </p:cNvPicPr>
          <p:nvPr/>
        </p:nvPicPr>
        <p:blipFill>
          <a:blip r:embed="rId2"/>
          <a:stretch>
            <a:fillRect/>
          </a:stretch>
        </p:blipFill>
        <p:spPr>
          <a:xfrm>
            <a:off x="4062186" y="2907047"/>
            <a:ext cx="504081" cy="398720"/>
          </a:xfrm>
          <a:prstGeom prst="rect">
            <a:avLst/>
          </a:prstGeom>
        </p:spPr>
      </p:pic>
      <p:pic>
        <p:nvPicPr>
          <p:cNvPr id="56" name="圖片 55"/>
          <p:cNvPicPr>
            <a:picLocks noChangeAspect="1"/>
          </p:cNvPicPr>
          <p:nvPr/>
        </p:nvPicPr>
        <p:blipFill>
          <a:blip r:embed="rId3"/>
          <a:stretch>
            <a:fillRect/>
          </a:stretch>
        </p:blipFill>
        <p:spPr>
          <a:xfrm>
            <a:off x="4899800" y="1219052"/>
            <a:ext cx="954980" cy="673926"/>
          </a:xfrm>
          <a:prstGeom prst="rect">
            <a:avLst/>
          </a:prstGeom>
        </p:spPr>
      </p:pic>
      <p:pic>
        <p:nvPicPr>
          <p:cNvPr id="57" name="圖片 56"/>
          <p:cNvPicPr>
            <a:picLocks noChangeAspect="1"/>
          </p:cNvPicPr>
          <p:nvPr/>
        </p:nvPicPr>
        <p:blipFill>
          <a:blip r:embed="rId4"/>
          <a:stretch>
            <a:fillRect/>
          </a:stretch>
        </p:blipFill>
        <p:spPr>
          <a:xfrm>
            <a:off x="5462569" y="2134138"/>
            <a:ext cx="785127" cy="595939"/>
          </a:xfrm>
          <a:prstGeom prst="rect">
            <a:avLst/>
          </a:prstGeom>
        </p:spPr>
      </p:pic>
      <p:pic>
        <p:nvPicPr>
          <p:cNvPr id="59" name="圖片 58"/>
          <p:cNvPicPr>
            <a:picLocks noChangeAspect="1"/>
          </p:cNvPicPr>
          <p:nvPr/>
        </p:nvPicPr>
        <p:blipFill>
          <a:blip r:embed="rId5"/>
          <a:stretch>
            <a:fillRect/>
          </a:stretch>
        </p:blipFill>
        <p:spPr>
          <a:xfrm>
            <a:off x="8792018" y="3345517"/>
            <a:ext cx="672648" cy="437121"/>
          </a:xfrm>
          <a:prstGeom prst="rect">
            <a:avLst/>
          </a:prstGeom>
        </p:spPr>
      </p:pic>
      <p:pic>
        <p:nvPicPr>
          <p:cNvPr id="58" name="圖片 57"/>
          <p:cNvPicPr>
            <a:picLocks noChangeAspect="1"/>
          </p:cNvPicPr>
          <p:nvPr/>
        </p:nvPicPr>
        <p:blipFill>
          <a:blip r:embed="rId6"/>
          <a:stretch>
            <a:fillRect/>
          </a:stretch>
        </p:blipFill>
        <p:spPr>
          <a:xfrm>
            <a:off x="7244976" y="1942038"/>
            <a:ext cx="744268" cy="474722"/>
          </a:xfrm>
          <a:prstGeom prst="rect">
            <a:avLst/>
          </a:prstGeom>
        </p:spPr>
      </p:pic>
      <p:pic>
        <p:nvPicPr>
          <p:cNvPr id="61" name="圖片 60"/>
          <p:cNvPicPr>
            <a:picLocks noChangeAspect="1"/>
          </p:cNvPicPr>
          <p:nvPr/>
        </p:nvPicPr>
        <p:blipFill>
          <a:blip r:embed="rId7"/>
          <a:stretch>
            <a:fillRect/>
          </a:stretch>
        </p:blipFill>
        <p:spPr>
          <a:xfrm>
            <a:off x="10238709" y="2211542"/>
            <a:ext cx="442015" cy="369105"/>
          </a:xfrm>
          <a:prstGeom prst="rect">
            <a:avLst/>
          </a:prstGeom>
        </p:spPr>
      </p:pic>
      <p:pic>
        <p:nvPicPr>
          <p:cNvPr id="62" name="圖片 61"/>
          <p:cNvPicPr>
            <a:picLocks noChangeAspect="1"/>
          </p:cNvPicPr>
          <p:nvPr/>
        </p:nvPicPr>
        <p:blipFill>
          <a:blip r:embed="rId8"/>
          <a:stretch>
            <a:fillRect/>
          </a:stretch>
        </p:blipFill>
        <p:spPr>
          <a:xfrm>
            <a:off x="5971546" y="5629477"/>
            <a:ext cx="396140" cy="446444"/>
          </a:xfrm>
          <a:prstGeom prst="rect">
            <a:avLst/>
          </a:prstGeom>
        </p:spPr>
      </p:pic>
      <p:pic>
        <p:nvPicPr>
          <p:cNvPr id="60" name="圖片 59"/>
          <p:cNvPicPr>
            <a:picLocks noChangeAspect="1"/>
          </p:cNvPicPr>
          <p:nvPr/>
        </p:nvPicPr>
        <p:blipFill>
          <a:blip r:embed="rId9"/>
          <a:stretch>
            <a:fillRect/>
          </a:stretch>
        </p:blipFill>
        <p:spPr>
          <a:xfrm>
            <a:off x="9928352" y="1596235"/>
            <a:ext cx="554196" cy="509605"/>
          </a:xfrm>
          <a:prstGeom prst="rect">
            <a:avLst/>
          </a:prstGeom>
        </p:spPr>
      </p:pic>
      <p:pic>
        <p:nvPicPr>
          <p:cNvPr id="63" name="圖片 62"/>
          <p:cNvPicPr>
            <a:picLocks noChangeAspect="1"/>
          </p:cNvPicPr>
          <p:nvPr/>
        </p:nvPicPr>
        <p:blipFill>
          <a:blip r:embed="rId10"/>
          <a:stretch>
            <a:fillRect/>
          </a:stretch>
        </p:blipFill>
        <p:spPr>
          <a:xfrm>
            <a:off x="2316155" y="5502585"/>
            <a:ext cx="477852" cy="584634"/>
          </a:xfrm>
          <a:prstGeom prst="rect">
            <a:avLst/>
          </a:prstGeom>
        </p:spPr>
      </p:pic>
      <p:pic>
        <p:nvPicPr>
          <p:cNvPr id="64" name="圖片 63"/>
          <p:cNvPicPr>
            <a:picLocks noChangeAspect="1"/>
          </p:cNvPicPr>
          <p:nvPr/>
        </p:nvPicPr>
        <p:blipFill>
          <a:blip r:embed="rId11"/>
          <a:stretch>
            <a:fillRect/>
          </a:stretch>
        </p:blipFill>
        <p:spPr>
          <a:xfrm>
            <a:off x="7813935" y="5370565"/>
            <a:ext cx="484258" cy="482134"/>
          </a:xfrm>
          <a:prstGeom prst="rect">
            <a:avLst/>
          </a:prstGeom>
        </p:spPr>
      </p:pic>
    </p:spTree>
    <p:extLst>
      <p:ext uri="{BB962C8B-B14F-4D97-AF65-F5344CB8AC3E}">
        <p14:creationId xmlns:p14="http://schemas.microsoft.com/office/powerpoint/2010/main" val="3310057355"/>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387</TotalTime>
  <Words>3059</Words>
  <Application>Microsoft Office PowerPoint</Application>
  <PresentationFormat>寬螢幕</PresentationFormat>
  <Paragraphs>228</Paragraphs>
  <Slides>32</Slides>
  <Notes>1</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32</vt:i4>
      </vt:variant>
    </vt:vector>
  </HeadingPairs>
  <TitlesOfParts>
    <vt:vector size="40" baseType="lpstr">
      <vt:lpstr>Google Sans Text</vt:lpstr>
      <vt:lpstr>微軟正黑體</vt:lpstr>
      <vt:lpstr>Aptos</vt:lpstr>
      <vt:lpstr>Aptos Display</vt:lpstr>
      <vt:lpstr>Arial</vt:lpstr>
      <vt:lpstr>Calibri</vt:lpstr>
      <vt:lpstr>Gill Sans MT</vt:lpstr>
      <vt:lpstr>Office 佈景主題</vt:lpstr>
      <vt:lpstr>AI導論與原理</vt:lpstr>
      <vt:lpstr>PowerPoint 簡報</vt:lpstr>
      <vt:lpstr>PowerPoint 簡報</vt:lpstr>
      <vt:lpstr>PowerPoint 簡報</vt:lpstr>
      <vt:lpstr>人工智慧的提出</vt:lpstr>
      <vt:lpstr>PowerPoint 簡報</vt:lpstr>
      <vt:lpstr>生成式AI vs 搜尋引擎</vt:lpstr>
      <vt:lpstr>生成式與鑑別式人工智慧</vt:lpstr>
      <vt:lpstr>PowerPoint 簡報</vt:lpstr>
      <vt:lpstr>機器學習類別</vt:lpstr>
      <vt:lpstr>PowerPoint 簡報</vt:lpstr>
      <vt:lpstr>AI Agents的特性</vt:lpstr>
      <vt:lpstr>AI Agents的特性</vt:lpstr>
      <vt:lpstr>Agentic AI的特性</vt:lpstr>
      <vt:lpstr>Agentic AI的特性</vt:lpstr>
      <vt:lpstr>PowerPoint 簡報</vt:lpstr>
      <vt:lpstr>PowerPoint 簡報</vt:lpstr>
      <vt:lpstr>PowerPoint 簡報</vt:lpstr>
      <vt:lpstr>PowerPoint 簡報</vt:lpstr>
      <vt:lpstr>PowerPoint 簡報</vt:lpstr>
      <vt:lpstr>PowerPoint 簡報</vt:lpstr>
      <vt:lpstr>AI使用情境與風險</vt:lpstr>
      <vt:lpstr>AI幻覺（Hallucination）</vt:lpstr>
      <vt:lpstr>造成 AI幻覺的主要原因</vt:lpstr>
      <vt:lpstr>造成 AI幻覺的主要原因</vt:lpstr>
      <vt:lpstr>AI為何會出錯？</vt:lpstr>
      <vt:lpstr>人工智慧對於個人心理健康之影響</vt:lpstr>
      <vt:lpstr>人工智慧依賴（AI Dependence）</vt:lpstr>
      <vt:lpstr>人工智慧依賴（AI Dependence）</vt:lpstr>
      <vt:lpstr>人工智慧成癮（AI Addiction）</vt:lpstr>
      <vt:lpstr>人工智慧焦慮（AI Anxiety）</vt:lpstr>
      <vt:lpstr>人工智慧焦慮（AI Anxiety）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USER1</dc:creator>
  <cp:lastModifiedBy>USER1</cp:lastModifiedBy>
  <cp:revision>39</cp:revision>
  <dcterms:created xsi:type="dcterms:W3CDTF">2026-07-19T06:59:23Z</dcterms:created>
  <dcterms:modified xsi:type="dcterms:W3CDTF">2026-08-14T05:43:05Z</dcterms:modified>
</cp:coreProperties>
</file>