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3"/>
    <p:sldId id="257" r:id="rId2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1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2.xml"/><Relationship Id="rId3" Type="http://schemas.openxmlformats.org/officeDocument/2006/relationships/slide" Target="slides/slide1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B3F04-426A-44D3-A325-A44ABF6EFFE4}" type="datetimeFigureOut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96FEF-7457-41FF-8C91-AFFDD06DAB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6940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老師請先克隆自己的聲音錄好 D 段。這是整堂課注意力的抓手，也是最有力的倫理教材。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務必準備一張真實的梅爾頻譜圖，標出母音、氣音的位置。視覺化能讓抽象概念落地。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8.gif"/><Relationship Id="rId4" Type="http://schemas.openxmlformats.org/officeDocument/2006/relationships/image" Target="../media/image9.gif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10.jpeg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10.jpeg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jpe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B3BE686-6460-4543-9E2E-C12179F73A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97" y="0"/>
            <a:ext cx="12208697" cy="685800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437417" y="3207284"/>
            <a:ext cx="5916385" cy="545052"/>
          </a:xfrm>
        </p:spPr>
        <p:txBody>
          <a:bodyPr/>
          <a:lstStyle>
            <a:lvl1pPr marL="0" indent="0" algn="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F64A-08F5-44A3-9ED5-C6685E02F3E0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28535E2-2246-44E0-9C8F-9FDA79A00C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77" y="207858"/>
            <a:ext cx="3884603" cy="619456"/>
          </a:xfrm>
          <a:prstGeom prst="rect">
            <a:avLst/>
          </a:prstGeom>
        </p:spPr>
      </p:pic>
      <p:sp>
        <p:nvSpPr>
          <p:cNvPr id="21" name="標題 1">
            <a:extLst>
              <a:ext uri="{FF2B5EF4-FFF2-40B4-BE49-F238E27FC236}">
                <a16:creationId xmlns:a16="http://schemas.microsoft.com/office/drawing/2014/main" id="{8A483139-3667-4CC2-958F-DE55F1D956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15" y="1290228"/>
            <a:ext cx="11019971" cy="161263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C42188B-E3A1-4FE2-B858-D9DBAED60E9D}"/>
              </a:ext>
            </a:extLst>
          </p:cNvPr>
          <p:cNvSpPr/>
          <p:nvPr userDrawn="1"/>
        </p:nvSpPr>
        <p:spPr>
          <a:xfrm>
            <a:off x="0" y="6721475"/>
            <a:ext cx="12192000" cy="13652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</p:spTree>
    <p:extLst>
      <p:ext uri="{BB962C8B-B14F-4D97-AF65-F5344CB8AC3E}">
        <p14:creationId xmlns:p14="http://schemas.microsoft.com/office/powerpoint/2010/main" val="706980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64311-439B-4CB2-A920-EEF4690D8F93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134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D96E-33C8-4633-AA1C-E6B0D22DD81D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0271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17" y="1268760"/>
            <a:ext cx="10972801" cy="4857403"/>
          </a:xfrm>
        </p:spPr>
        <p:txBody>
          <a:bodyPr/>
          <a:lstStyle>
            <a:lvl1pPr marL="332797" indent="-332797">
              <a:buFontTx/>
              <a:buBlip>
                <a:blip r:embed="rId3"/>
              </a:buBlip>
              <a:defRPr sz="2722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21074" indent="-277348">
              <a:buFontTx/>
              <a:buBlip>
                <a:blip r:embed="rId4"/>
              </a:buBlip>
              <a:defRPr sz="2333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 sz="1944"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871531" y="0"/>
            <a:ext cx="9217024" cy="1009531"/>
          </a:xfrm>
        </p:spPr>
        <p:txBody>
          <a:bodyPr>
            <a:normAutofit/>
          </a:bodyPr>
          <a:lstStyle>
            <a:lvl1pPr marL="0" algn="ctr" defTabSz="887480" rtl="0" eaLnBrk="1" latinLnBrk="0" hangingPunct="1">
              <a:defRPr lang="zh-TW" altLang="en-US" sz="3499" b="1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0" y="6494146"/>
            <a:ext cx="2639616" cy="363854"/>
          </a:xfrm>
        </p:spPr>
        <p:txBody>
          <a:bodyPr/>
          <a:lstStyle>
            <a:lvl1pPr>
              <a:defRPr sz="972"/>
            </a:lvl1pPr>
          </a:lstStyle>
          <a:p>
            <a:r>
              <a:rPr lang="en-US" altLang="zh-TW">
                <a:solidFill>
                  <a:prstClr val="black">
                    <a:tint val="75000"/>
                  </a:prstClr>
                </a:solidFill>
              </a:rPr>
              <a:t>Copyright  © Asia University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11280576" y="45"/>
            <a:ext cx="766781" cy="365125"/>
          </a:xfrm>
        </p:spPr>
        <p:txBody>
          <a:bodyPr/>
          <a:lstStyle>
            <a:lvl1pPr>
              <a:defRPr sz="1944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fld id="{C18C27A2-FF79-4500-AD71-900954B66EE7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538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9C65EC8-9804-409F-BCA0-B98EAC902F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8"/>
          <a:stretch/>
        </p:blipFill>
        <p:spPr>
          <a:xfrm>
            <a:off x="1" y="0"/>
            <a:ext cx="12205163" cy="1088572"/>
          </a:xfrm>
          <a:prstGeom prst="rect">
            <a:avLst/>
          </a:prstGeom>
        </p:spPr>
      </p:pic>
      <p:sp>
        <p:nvSpPr>
          <p:cNvPr id="12" name="投影片編號版面配置區 4">
            <a:extLst>
              <a:ext uri="{FF2B5EF4-FFF2-40B4-BE49-F238E27FC236}">
                <a16:creationId xmlns:a16="http://schemas.microsoft.com/office/drawing/2014/main" id="{93BB52A4-8D50-4E67-A5C5-D4453193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6587" y="1"/>
            <a:ext cx="828576" cy="365125"/>
          </a:xfrm>
        </p:spPr>
        <p:txBody>
          <a:bodyPr/>
          <a:lstStyle>
            <a:lvl1pPr>
              <a:defRPr kumimoji="0" lang="zh-TW" altLang="en-US" sz="1800" b="1" kern="12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fld id="{C18C27A2-FF79-4500-AD71-900954B66EE7}" type="slidenum">
              <a:rPr lang="en-US" altLang="zh-TW" smtClean="0"/>
              <a:pPr/>
              <a:t>‹#›</a:t>
            </a:fld>
            <a:endParaRPr lang="en-US"/>
          </a:p>
        </p:txBody>
      </p:sp>
      <p:sp>
        <p:nvSpPr>
          <p:cNvPr id="13" name="標題 6">
            <a:extLst>
              <a:ext uri="{FF2B5EF4-FFF2-40B4-BE49-F238E27FC236}">
                <a16:creationId xmlns:a16="http://schemas.microsoft.com/office/drawing/2014/main" id="{90440DC6-D117-48DD-A838-41F50D76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520"/>
            <a:ext cx="12192000" cy="1009531"/>
          </a:xfrm>
        </p:spPr>
        <p:txBody>
          <a:bodyPr>
            <a:normAutofit/>
          </a:bodyPr>
          <a:lstStyle>
            <a:lvl1pPr marL="0" algn="ctr" defTabSz="987552" rtl="0" eaLnBrk="1" latinLnBrk="0" hangingPunct="1">
              <a:defRPr lang="zh-TW" altLang="en-US" sz="3960" b="0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A2726A5-9EC5-4691-B69D-571523EFE8F7}"/>
              </a:ext>
            </a:extLst>
          </p:cNvPr>
          <p:cNvSpPr/>
          <p:nvPr userDrawn="1"/>
        </p:nvSpPr>
        <p:spPr>
          <a:xfrm>
            <a:off x="10659292" y="5172892"/>
            <a:ext cx="1532709" cy="1645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</p:spTree>
    <p:extLst>
      <p:ext uri="{BB962C8B-B14F-4D97-AF65-F5344CB8AC3E}">
        <p14:creationId xmlns:p14="http://schemas.microsoft.com/office/powerpoint/2010/main" val="93253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920D3F9D-5CB9-418E-B3A3-5E55232061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8"/>
          <a:stretch/>
        </p:blipFill>
        <p:spPr>
          <a:xfrm>
            <a:off x="1" y="0"/>
            <a:ext cx="12205163" cy="1088572"/>
          </a:xfrm>
          <a:prstGeom prst="rect">
            <a:avLst/>
          </a:prstGeom>
        </p:spPr>
      </p:pic>
      <p:sp>
        <p:nvSpPr>
          <p:cNvPr id="11" name="投影片編號版面配置區 4">
            <a:extLst>
              <a:ext uri="{FF2B5EF4-FFF2-40B4-BE49-F238E27FC236}">
                <a16:creationId xmlns:a16="http://schemas.microsoft.com/office/drawing/2014/main" id="{5C57B192-A72F-43DE-A77A-0E66F110D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6587" y="1"/>
            <a:ext cx="828576" cy="365125"/>
          </a:xfrm>
        </p:spPr>
        <p:txBody>
          <a:bodyPr/>
          <a:lstStyle>
            <a:lvl1pPr>
              <a:defRPr kumimoji="0" lang="zh-TW" altLang="en-US" sz="1800" b="1" kern="12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fld id="{C18C27A2-FF79-4500-AD71-900954B66EE7}" type="slidenum">
              <a:rPr lang="en-US" altLang="zh-TW" smtClean="0"/>
              <a:pPr/>
              <a:t>‹#›</a:t>
            </a:fld>
            <a:endParaRPr 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0" y="39520"/>
            <a:ext cx="12192000" cy="1009531"/>
          </a:xfrm>
        </p:spPr>
        <p:txBody>
          <a:bodyPr>
            <a:normAutofit/>
          </a:bodyPr>
          <a:lstStyle>
            <a:lvl1pPr marL="0" algn="ctr" defTabSz="987552" rtl="0" eaLnBrk="1" latinLnBrk="0" hangingPunct="1">
              <a:defRPr lang="zh-TW" altLang="en-US" sz="3888" b="1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F9DBD90-D49D-4639-911A-4622639EAE76}"/>
              </a:ext>
            </a:extLst>
          </p:cNvPr>
          <p:cNvSpPr/>
          <p:nvPr userDrawn="1"/>
        </p:nvSpPr>
        <p:spPr>
          <a:xfrm>
            <a:off x="10659292" y="5172892"/>
            <a:ext cx="1532709" cy="1645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</p:spTree>
    <p:extLst>
      <p:ext uri="{BB962C8B-B14F-4D97-AF65-F5344CB8AC3E}">
        <p14:creationId xmlns:p14="http://schemas.microsoft.com/office/powerpoint/2010/main" val="4178341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 userDrawn="1"/>
        </p:nvSpPr>
        <p:spPr>
          <a:xfrm>
            <a:off x="407772" y="1009137"/>
            <a:ext cx="11586519" cy="5745892"/>
          </a:xfrm>
          <a:prstGeom prst="rect">
            <a:avLst/>
          </a:prstGeom>
        </p:spPr>
        <p:txBody>
          <a:bodyPr vert="horz" lIns="82296" tIns="41148" rIns="82296" bIns="4114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396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DF24D23-3E59-40BE-93E1-C9B28E87C68C}"/>
              </a:ext>
            </a:extLst>
          </p:cNvPr>
          <p:cNvSpPr/>
          <p:nvPr userDrawn="1"/>
        </p:nvSpPr>
        <p:spPr>
          <a:xfrm>
            <a:off x="0" y="5910351"/>
            <a:ext cx="12192000" cy="947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3B1CD01-EAC8-4E09-8808-5050D9D30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8"/>
          <a:stretch/>
        </p:blipFill>
        <p:spPr>
          <a:xfrm>
            <a:off x="1" y="-27379"/>
            <a:ext cx="12205163" cy="1088572"/>
          </a:xfrm>
          <a:prstGeom prst="rect">
            <a:avLst/>
          </a:prstGeom>
        </p:spPr>
      </p:pic>
      <p:sp>
        <p:nvSpPr>
          <p:cNvPr id="9" name="投影片編號版面配置區 4">
            <a:extLst>
              <a:ext uri="{FF2B5EF4-FFF2-40B4-BE49-F238E27FC236}">
                <a16:creationId xmlns:a16="http://schemas.microsoft.com/office/drawing/2014/main" id="{ECBF472E-AE2E-49F5-9AAE-2489E2297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6587" y="-27379"/>
            <a:ext cx="828576" cy="365125"/>
          </a:xfrm>
        </p:spPr>
        <p:txBody>
          <a:bodyPr/>
          <a:lstStyle>
            <a:lvl1pPr>
              <a:defRPr kumimoji="0" lang="zh-TW" altLang="en-US" sz="1800" b="1" kern="12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fld id="{C18C27A2-FF79-4500-AD71-900954B66EE7}" type="slidenum">
              <a:rPr lang="en-US" altLang="zh-TW" smtClean="0"/>
              <a:pPr/>
              <a:t>‹#›</a:t>
            </a:fld>
            <a:endParaRPr lang="en-US"/>
          </a:p>
        </p:txBody>
      </p:sp>
      <p:sp>
        <p:nvSpPr>
          <p:cNvPr id="10" name="標題 2">
            <a:extLst>
              <a:ext uri="{FF2B5EF4-FFF2-40B4-BE49-F238E27FC236}">
                <a16:creationId xmlns:a16="http://schemas.microsoft.com/office/drawing/2014/main" id="{4B19C305-D049-4FA2-8750-C46374C2F6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972800" cy="1009531"/>
          </a:xfrm>
        </p:spPr>
        <p:txBody>
          <a:bodyPr>
            <a:normAutofit fontScale="90000"/>
          </a:bodyPr>
          <a:lstStyle>
            <a:lvl1pPr>
              <a:defRPr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亞大研發能量豐沛，連續四年獲</a:t>
            </a:r>
            <a:r>
              <a:rPr lang="en-US" altLang="zh-TW"/>
              <a:t>10</a:t>
            </a:r>
            <a:r>
              <a:rPr lang="zh-TW" altLang="en-US"/>
              <a:t>項</a:t>
            </a:r>
          </a:p>
        </p:txBody>
      </p:sp>
    </p:spTree>
    <p:extLst>
      <p:ext uri="{BB962C8B-B14F-4D97-AF65-F5344CB8AC3E}">
        <p14:creationId xmlns:p14="http://schemas.microsoft.com/office/powerpoint/2010/main" val="1985085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>
                <a:solidFill>
                  <a:prstClr val="black">
                    <a:tint val="75000"/>
                  </a:prstClr>
                </a:solidFill>
              </a:rPr>
              <a:t>Copyright  © Asia University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C27A2-FF79-4500-AD71-900954B66EE7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249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0EEE21-792E-4EC0-8360-FE7052092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2D579E-005F-45C3-98EA-7BBE08D01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332EC5A-F4E7-4CEA-BEDA-AA9B458D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1968-0B50-4096-90EB-898AEFB7E139}" type="datetimeFigureOut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9E9CCB-A0F4-4379-8B06-5BB0F4E7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ED68323-202A-4F42-B8F1-2DDDE841B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9E4D5-F6E0-4C29-8983-6D63A716F1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227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2759AAF9-9615-4917-A204-C2C665E1BE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3258"/>
          </a:xfrm>
          <a:prstGeom prst="rect">
            <a:avLst/>
          </a:prstGeom>
        </p:spPr>
      </p:pic>
      <p:sp>
        <p:nvSpPr>
          <p:cNvPr id="18" name="標題 1">
            <a:extLst>
              <a:ext uri="{FF2B5EF4-FFF2-40B4-BE49-F238E27FC236}">
                <a16:creationId xmlns:a16="http://schemas.microsoft.com/office/drawing/2014/main" id="{810F2CE1-BE99-454E-8D7C-7888EB6F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0033"/>
            <a:ext cx="12192000" cy="53356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zh-TW" altLang="en-US" sz="2880" b="1" kern="1200" baseline="0" dirty="0">
                <a:solidFill>
                  <a:srgbClr val="CC3300"/>
                </a:solidFill>
                <a:effectLst>
                  <a:glow rad="101600">
                    <a:schemeClr val="bg1">
                      <a:alpha val="56000"/>
                    </a:schemeClr>
                  </a:glo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+mj-cs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493C7D6-5DD7-4105-9F35-31F737F17094}"/>
              </a:ext>
            </a:extLst>
          </p:cNvPr>
          <p:cNvSpPr/>
          <p:nvPr userDrawn="1"/>
        </p:nvSpPr>
        <p:spPr>
          <a:xfrm flipV="1">
            <a:off x="1" y="860591"/>
            <a:ext cx="88773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5000">
                <a:srgbClr val="00428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74002" tIns="37032" rIns="74002" bIns="37032" rtlCol="0" anchor="ctr"/>
          <a:lstStyle/>
          <a:p>
            <a:pPr algn="ctr"/>
            <a:endParaRPr lang="zh-TW" altLang="en-US" sz="1944">
              <a:solidFill>
                <a:prstClr val="white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86EE4EF-7569-490A-9C99-241A6D169B90}"/>
              </a:ext>
            </a:extLst>
          </p:cNvPr>
          <p:cNvSpPr/>
          <p:nvPr userDrawn="1"/>
        </p:nvSpPr>
        <p:spPr>
          <a:xfrm>
            <a:off x="0" y="6767194"/>
            <a:ext cx="12192000" cy="90808"/>
          </a:xfrm>
          <a:prstGeom prst="rect">
            <a:avLst/>
          </a:prstGeom>
          <a:solidFill>
            <a:srgbClr val="007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339" y="984478"/>
            <a:ext cx="11903519" cy="5209628"/>
          </a:xfrm>
        </p:spPr>
        <p:txBody>
          <a:bodyPr/>
          <a:lstStyle>
            <a:lvl1pPr marL="205740" indent="-205740">
              <a:lnSpc>
                <a:spcPct val="100000"/>
              </a:lnSpc>
              <a:buFontTx/>
              <a:buBlip>
                <a:blip r:embed="rId3"/>
              </a:buBlip>
              <a:defRPr sz="2640" baseline="0">
                <a:latin typeface="Times New Roman" panose="02020603050405020304" pitchFamily="18" charset="0"/>
              </a:defRPr>
            </a:lvl1pPr>
            <a:lvl2pPr marL="617220" indent="-205740">
              <a:lnSpc>
                <a:spcPct val="100000"/>
              </a:lnSpc>
              <a:buFontTx/>
              <a:buBlip>
                <a:blip r:embed="rId4"/>
              </a:buBlip>
              <a:defRPr baseline="0">
                <a:latin typeface="Times New Roman" panose="02020603050405020304" pitchFamily="18" charset="0"/>
              </a:defRPr>
            </a:lvl2pPr>
            <a:lvl3pPr marL="1028700" indent="-205740">
              <a:lnSpc>
                <a:spcPct val="100000"/>
              </a:lnSpc>
              <a:buFontTx/>
              <a:buBlip>
                <a:blip r:embed="rId5"/>
              </a:buBlip>
              <a:defRPr baseline="0">
                <a:latin typeface="Times New Roman" panose="02020603050405020304" pitchFamily="18" charset="0"/>
              </a:defRPr>
            </a:lvl3pPr>
            <a:lvl4pPr>
              <a:lnSpc>
                <a:spcPct val="100000"/>
              </a:lnSpc>
              <a:defRPr baseline="0">
                <a:latin typeface="Times New Roman" panose="02020603050405020304" pitchFamily="18" charset="0"/>
              </a:defRPr>
            </a:lvl4pPr>
            <a:lvl5pPr>
              <a:lnSpc>
                <a:spcPct val="100000"/>
              </a:lnSpc>
              <a:defRPr baseline="0"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0788-DDEB-491B-A557-906D3F9A7B61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568609" y="6356352"/>
            <a:ext cx="478249" cy="365125"/>
          </a:xfrm>
        </p:spPr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695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318A-A90C-4D6A-B2BF-EA6A4F1BE44D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221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0C27-371F-4EA6-9B1C-6D3D9652428D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7607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9F6FB-286D-40AF-99CA-384D1ACB54E1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071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C637F865-CFAF-4816-882E-13B001185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3258"/>
          </a:xfrm>
          <a:prstGeom prst="rect">
            <a:avLst/>
          </a:prstGeom>
        </p:spPr>
      </p:pic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FCD22998-26A7-4CEA-80E9-292D76CC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3436257" cy="365125"/>
          </a:xfrm>
        </p:spPr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952D-5C3A-4681-A9A6-B3F81FB7EAE9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705821FC-5484-411C-B3DA-39F18C74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50033"/>
            <a:ext cx="9499600" cy="53356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zh-TW" altLang="en-US" sz="3420" b="1" dirty="0">
                <a:solidFill>
                  <a:srgbClr val="003774"/>
                </a:solidFill>
                <a:effectLst>
                  <a:glow rad="101600">
                    <a:schemeClr val="bg1">
                      <a:alpha val="56000"/>
                    </a:schemeClr>
                  </a:glo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CF8AF79-B391-4D05-8862-F0B0573D33B7}"/>
              </a:ext>
            </a:extLst>
          </p:cNvPr>
          <p:cNvSpPr/>
          <p:nvPr userDrawn="1"/>
        </p:nvSpPr>
        <p:spPr>
          <a:xfrm flipV="1">
            <a:off x="1" y="860591"/>
            <a:ext cx="88773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5000">
                <a:srgbClr val="00428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74002" tIns="37032" rIns="74002" bIns="37032" rtlCol="0" anchor="ctr"/>
          <a:lstStyle/>
          <a:p>
            <a:pPr algn="ctr"/>
            <a:endParaRPr lang="zh-TW" altLang="en-US" sz="1944">
              <a:solidFill>
                <a:prstClr val="white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BED900A-6C93-4569-877B-D0F82607F36B}"/>
              </a:ext>
            </a:extLst>
          </p:cNvPr>
          <p:cNvSpPr/>
          <p:nvPr userDrawn="1"/>
        </p:nvSpPr>
        <p:spPr>
          <a:xfrm>
            <a:off x="0" y="6767194"/>
            <a:ext cx="12192000" cy="90808"/>
          </a:xfrm>
          <a:prstGeom prst="rect">
            <a:avLst/>
          </a:prstGeom>
          <a:solidFill>
            <a:srgbClr val="007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</p:spTree>
    <p:extLst>
      <p:ext uri="{BB962C8B-B14F-4D97-AF65-F5344CB8AC3E}">
        <p14:creationId xmlns:p14="http://schemas.microsoft.com/office/powerpoint/2010/main" val="74126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0E85E-BD65-4615-9F73-D0476DFA5734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B530338-A8AE-4C6F-BBD8-AF7345684051}"/>
              </a:ext>
            </a:extLst>
          </p:cNvPr>
          <p:cNvSpPr/>
          <p:nvPr userDrawn="1"/>
        </p:nvSpPr>
        <p:spPr>
          <a:xfrm>
            <a:off x="0" y="6767194"/>
            <a:ext cx="12192000" cy="90808"/>
          </a:xfrm>
          <a:prstGeom prst="rect">
            <a:avLst/>
          </a:prstGeom>
          <a:solidFill>
            <a:srgbClr val="007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15EB23A9-5BDF-4CFF-98D6-8B057090E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3436257" cy="365125"/>
          </a:xfrm>
        </p:spPr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484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95B47-E7CA-41BE-A94A-84AB4AE975C7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894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zh-TW" altLang="en-US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22BA-D139-4938-81D2-C79EC24E690C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590775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3787A-61C0-41C1-A211-CB1C4E182FB5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219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777240" y="1188720"/>
            <a:ext cx="6949440" cy="23317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51560" y="1389888"/>
            <a:ext cx="640080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亞洲大學 ｜ AI 素養教育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1828800"/>
            <a:ext cx="6400800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多模態創作（audio）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2761488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9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T2A 應用、語音素材合成與設計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3218688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單元 12 ｜ 生成式 AI 應用 ｜ 120 分鐘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為什麼 AI 會唸錯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51555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6656" y="1942995"/>
            <a:ext cx="311793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錯誤現象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473" y="1942995"/>
            <a:ext cx="3759763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出在哪一段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20117" y="1942995"/>
            <a:ext cx="3668074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怎麼解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308755"/>
            <a:ext cx="11094415" cy="56692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473347"/>
            <a:ext cx="309964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破音字唸錯（還／行／長／重）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77473" y="2473347"/>
            <a:ext cx="3741475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文字正規化：多音字消歧失敗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20117" y="2473347"/>
            <a:ext cx="3649786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改寫成不會歧義的詞，或加注音標註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3067707"/>
            <a:ext cx="309964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中英夾雜語調斷裂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77473" y="3067707"/>
            <a:ext cx="3741475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聲學模型：語言切換點韻律不連續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0117" y="3067707"/>
            <a:ext cx="3649786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拆成兩句，或把英文詞換成中文近似寫法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3497474"/>
            <a:ext cx="11094415" cy="56692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6656" y="3662067"/>
            <a:ext cx="309964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數字、單位、專有名詞出錯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77473" y="3662067"/>
            <a:ext cx="3741475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文字正規化：詞典未覆蓋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20117" y="3662067"/>
            <a:ext cx="3649786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把「500」直接寫成「五百」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" y="4256426"/>
            <a:ext cx="309964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語氣平板、像在念稿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77473" y="4256426"/>
            <a:ext cx="3741475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不是工具的問題，是腳本的問題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20117" y="4256426"/>
            <a:ext cx="3649786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見 Part 2 —— 為耳朵寫稿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960515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40664" y="5143499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81328" y="5079387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八成的「AI 配音很假」，其實是「稿子寫得很書面」。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1328" y="5493711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換工具解決不了的問題，換寫法可以。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Gemini TTS 能做什麼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184148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1367027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1410655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30 種預建音色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1897380"/>
            <a:ext cx="3064154" cy="9300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每個音色附性格描述
Firm 沉穩 ／ Upbeat 明快 ／ Breathy 氣音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26026" y="1184148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08906" y="1367027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39258" y="1410655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90+ 語言、自動偵測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3770" y="1897380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中文支援完整
不用手動指定語言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03412" y="1184148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86292" y="1367027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16644" y="1410655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自然語言指揮語氣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41156" y="1897380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「用平靜安撫的語氣朗讀，
最後一句放慢速度」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193199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31520" y="3376079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61872" y="3419706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行內情緒標記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" y="3906431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[停頓] ／ [興奮地] ／ [很慢]
插在句子中間精準控制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26026" y="3193199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508906" y="3376079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39258" y="3419706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最多兩位講者對話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63770" y="3906431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可做訪談式自我介紹
三人以上要分段生成再接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103412" y="3193199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286292" y="3376079"/>
            <a:ext cx="402336" cy="40233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816644" y="3419706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AI Studio 有免費層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41156" y="3906431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仍在 preview 階段
速率限制較緊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413946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58952" y="5587682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89888" y="5532818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課前務必實測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89888" y="5816282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Gemini TTS 目前仍在 preview，額度與限流可能變動。請在上課前一週重新測試，並準備備援方案（Edge 朗讀、系統 TTS、老師預生成素材包）。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課堂決策：走 Google AI Studio，不走 Gemini App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26106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426106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Gemini App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121050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047897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介面親民、學生容易上手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40108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但語音控制選項少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876268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80311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看不到音色清單與參數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15630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只能被動接受預設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631486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55833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行內標記與雙人對談不完整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91152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教學重點做不出來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0439" y="1426106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0439" y="1426106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Google AI Studio（本課採用）</a:t>
            </a:r>
          </a:p>
        </p:txBody>
      </p:sp>
      <p:sp>
        <p:nvSpPr>
          <p:cNvPr id="17" name="Oval 16"/>
          <p:cNvSpPr/>
          <p:nvPr/>
        </p:nvSpPr>
        <p:spPr>
          <a:xfrm>
            <a:off x="6507327" y="2121050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54215" y="2047897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30 種音色可逐一試聽比較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4215" y="240108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「聽得出差別」的訓練就在這裡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876268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80311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支援自然語言前導指令與行內標記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315630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五個可控維度都能實際操作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3631486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355833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支援雙人對談生成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91152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可做訪談式自我介紹</a:t>
            </a:r>
          </a:p>
        </p:txBody>
      </p:sp>
      <p:sp>
        <p:nvSpPr>
          <p:cNvPr id="26" name="Oval 25"/>
          <p:cNvSpPr/>
          <p:nvPr/>
        </p:nvSpPr>
        <p:spPr>
          <a:xfrm>
            <a:off x="6507327" y="4386704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54215" y="4313552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有免費層，介面偏開發者向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54215" y="466673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第一次進去要帶著學生走一次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545281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58952" y="5626554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89888" y="557169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為什麼值得多花這個力氣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89888" y="585515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這一節的教學點（音色比較、語氣指揮、停頓控制）全部都在 AI Studio 才做得到。用 App 教語音設計，等於只教了選單怎麼點。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零樣本語音克隆：門檻已經沒有了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68630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2533221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幾秒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3228166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樣本長度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3539062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幾秒到幾十秒的
乾淨錄音就夠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90823" y="2368630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00551" y="2533221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0551" y="3228166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訓練成本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7127" y="3539062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零樣本（zero-shot）
不需要重新訓練模型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33007" y="2368630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42735" y="2533221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公開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2735" y="3228166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素材來源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79311" y="3539062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限時動態、直播存檔
都是可用素材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75191" y="2368630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84919" y="2533221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秒級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84919" y="3228166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生成速度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21495" y="3539062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上傳、貼字、輸出
三分鐘內完成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510294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58952" y="4684030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888" y="462916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這就是為什麼下一節要談倫理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89888" y="4912630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技術本身中性，但當「複製一個人的聲音」變成三分鐘的事，防線就不能再靠技術門檻，只能靠規範與警覺。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語言模型式 TTS：品質為什麼突然變好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聽不懂可以跳過，不影響作業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562149"/>
            <a:ext cx="3490874" cy="2019801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2102053" y="2351837"/>
            <a:ext cx="384048" cy="384048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2891332"/>
            <a:ext cx="3271418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神經音訊編解碼器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944" y="3297853"/>
            <a:ext cx="3198266" cy="119265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把連續音訊
離散化成 token
等於把聲音變成「字」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4094378" y="347146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350410" y="2562149"/>
            <a:ext cx="3490874" cy="2019801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5903823" y="2351837"/>
            <a:ext cx="384048" cy="384048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0138" y="2891332"/>
            <a:ext cx="3271418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自回歸 Transformer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96714" y="3297853"/>
            <a:ext cx="3198266" cy="119265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既然是 token 序列
就能用 LLM 的方式
預測下一個 token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7896148" y="347146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152180" y="2562149"/>
            <a:ext cx="3490874" cy="2019801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705594" y="2351837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61908" y="2891332"/>
            <a:ext cx="3271418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結果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8484" y="3297853"/>
            <a:ext cx="3198266" cy="119265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語音品質大躍進
零樣本克隆成為可能
這是 2023 年後的轉折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837982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58952" y="5011718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89888" y="495685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一句話總結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888" y="5240318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把聲音當成語言來處理 —— 這就是為什麼「大語言模型」的進步，會直接外溢成語音品質的進步。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表徵解耦：說什麼 ／ 誰在說 ／ 怎麼說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261315"/>
            <a:ext cx="3527450" cy="184423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444194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2476957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內容 content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974547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說了什麼字
可以換掉文字，保留音色和語氣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2261315"/>
            <a:ext cx="3527450" cy="184423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444194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45354" y="2476957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音色 timbre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974547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誰在說
這是語音克隆真正複製的東西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2261315"/>
            <a:ext cx="3527450" cy="184423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444194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28836" y="2476957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韻律 prosody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974547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怎麼說
語速、重音、情緒起伏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617609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4791345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4736481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為什麼要把三者分開表示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5019945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分開了，才能「換音色但保留語氣」或「保留音色但改情緒」。你在 AI Studio 調的每一個選項，本質上都是在動這三個軸的其中一個。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Part 1 小結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三句話帶走這一段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2217566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2125618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聲音會先被變成一張圖，再被生成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531598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所以上週學的方法，這週直接可以用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316268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3070739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TTS 有三段，各自會出不同的錯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3476720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唸錯字改稿、語氣平板改指令、音質差換工具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4107808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4015860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克隆一個人的聲音，現在只要三分鐘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4421841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這是接下來倫理段落的前提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088997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40664" y="5226157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接續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81328" y="5207869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接下來這一段，決定你的配音聽起來像人還是像機器 —— 而關鍵不在工具。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54380" y="1623060"/>
            <a:ext cx="960120" cy="960120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645920"/>
            <a:ext cx="89611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語音設計：不只是「唸出來」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4831" y="2670048"/>
            <a:ext cx="8961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9FB4D4"/>
                </a:solidFill>
                <a:latin typeface="Microsoft JhengHei"/>
                <a:ea typeface="微軟正黑體"/>
                <a:cs typeface="微軟正黑體"/>
              </a:rPr>
              <a:t>為耳朵寫稿，用指令指揮語氣｜15 分鐘</a:t>
            </a:r>
          </a:p>
        </p:txBody>
      </p:sp>
      <p:sp>
        <p:nvSpPr>
          <p:cNvPr id="6" name="Oval 5"/>
          <p:cNvSpPr/>
          <p:nvPr/>
        </p:nvSpPr>
        <p:spPr>
          <a:xfrm>
            <a:off x="2139696" y="3611880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50592" y="353872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最大的品質差距不在工具，在腳本</a:t>
            </a:r>
          </a:p>
        </p:txBody>
      </p:sp>
      <p:sp>
        <p:nvSpPr>
          <p:cNvPr id="8" name="Oval 7"/>
          <p:cNvSpPr/>
          <p:nvPr/>
        </p:nvSpPr>
        <p:spPr>
          <a:xfrm>
            <a:off x="2139696" y="4087368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50592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五個可控維度：語速、停頓、重音、情緒、音色人設</a:t>
            </a:r>
          </a:p>
        </p:txBody>
      </p:sp>
      <p:sp>
        <p:nvSpPr>
          <p:cNvPr id="10" name="Oval 9"/>
          <p:cNvSpPr/>
          <p:nvPr/>
        </p:nvSpPr>
        <p:spPr>
          <a:xfrm>
            <a:off x="2139696" y="4562855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50592" y="4489703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【延伸】自然語言前導指令、行內標記、雙人對談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最大的品質差距，不在工具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29360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42936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寫給眼睛看的稿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124304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05115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長句、子句層層嵌套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40433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唸到一半就要換氣，聽的人也跟丟了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879522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806370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「其」「之」「該」等書面語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15955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耳朵聽到會愣一下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634740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56158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數字、括號、專有縮寫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91477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AI 會唸錯，人也聽不懂</a:t>
            </a:r>
          </a:p>
        </p:txBody>
      </p:sp>
      <p:sp>
        <p:nvSpPr>
          <p:cNvPr id="15" name="Oval 14"/>
          <p:cNvSpPr/>
          <p:nvPr/>
        </p:nvSpPr>
        <p:spPr>
          <a:xfrm>
            <a:off x="795527" y="4389958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42416" y="431680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靠標點分層、資訊密度高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" y="466999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沒有喘息空間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1429360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260439" y="142936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寫給耳朵聽的稿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124304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05115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一句話一個意思，20 字以內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240433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唸得順，聽得懂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2879522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2806370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口語詞：「它的」「這個」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15955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像在講話，不像在朗讀</a:t>
            </a:r>
          </a:p>
        </p:txBody>
      </p:sp>
      <p:sp>
        <p:nvSpPr>
          <p:cNvPr id="26" name="Oval 25"/>
          <p:cNvSpPr/>
          <p:nvPr/>
        </p:nvSpPr>
        <p:spPr>
          <a:xfrm>
            <a:off x="6507327" y="3634740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54215" y="356158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全部寫成唸得出來的字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54215" y="391477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「500」寫成「五百」</a:t>
            </a:r>
          </a:p>
        </p:txBody>
      </p:sp>
      <p:sp>
        <p:nvSpPr>
          <p:cNvPr id="29" name="Oval 28"/>
          <p:cNvSpPr/>
          <p:nvPr/>
        </p:nvSpPr>
        <p:spPr>
          <a:xfrm>
            <a:off x="6507327" y="4389958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54215" y="431680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靠停頓分層、留白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54215" y="466999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耳朵需要時間消化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5474360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40664" y="5611520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關鍵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81328" y="5593232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同一個引擎，好稿子和壞稿子聽起來像兩個等級的產品。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30 秒口播稿的黃金結構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211864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41699" y="2001552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541047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勾子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947568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1 句
5 秒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2573670" y="284587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829702" y="2211864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622761" y="2001552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39430" y="2541047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我是誰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6006" y="2947568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1 句
5 秒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4854732" y="284587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110764" y="2211864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5903823" y="2001552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20492" y="2541047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我做什麼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57068" y="2947568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2 句
12 秒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7135794" y="284587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391826" y="2211864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184885" y="2001552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01554" y="2541047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找我幹嘛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38130" y="2947568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1 句
5 秒</a:t>
            </a:r>
          </a:p>
        </p:txBody>
      </p:sp>
      <p:sp>
        <p:nvSpPr>
          <p:cNvPr id="23" name="Isosceles Triangle 22"/>
          <p:cNvSpPr/>
          <p:nvPr/>
        </p:nvSpPr>
        <p:spPr>
          <a:xfrm rot="5400000">
            <a:off x="9416856" y="284587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672888" y="2211864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6B78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10465948" y="2001552"/>
            <a:ext cx="384048" cy="384048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82616" y="2541047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收尾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19192" y="2947568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
3 秒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3857784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8368" y="4022376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30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8368" y="4717320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秒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4944" y="5028216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影片總長度
±5 秒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390823" y="3857784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500551" y="4022376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130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00551" y="4717320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字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37127" y="5028216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中文字數上限
120–150 字之間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233007" y="3857784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342735" y="4022376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20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42735" y="4717320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字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79311" y="5028216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每句話的上限
超過就拆句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9075191" y="3857784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184919" y="4022376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184919" y="4717320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次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221495" y="5028216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寫完大聲唸一次計時
唸不順就是要改的地方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開場：你分得出來嗎？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請先聽這四段 15 秒的中文語音，排出你認為的「最像真人」順序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93694"/>
            <a:ext cx="2581579" cy="157480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176573"/>
            <a:ext cx="402336" cy="40233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2160444"/>
            <a:ext cx="1648891" cy="48945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000" b="1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741343"/>
            <a:ext cx="2106091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真人朗讀
（老師本人錄音）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86251" y="1993694"/>
            <a:ext cx="2581579" cy="157480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569131" y="2176573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99483" y="2160444"/>
            <a:ext cx="1648891" cy="48945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0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23995" y="2741343"/>
            <a:ext cx="2106091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Gemini TTS
預建音色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23863" y="1993694"/>
            <a:ext cx="2581579" cy="157480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406743" y="2176573"/>
            <a:ext cx="402336" cy="402336"/>
          </a:xfrm>
          <a:prstGeom prst="ellipse">
            <a:avLst/>
          </a:prstGeom>
          <a:solidFill>
            <a:srgbClr val="8F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937095" y="2160444"/>
            <a:ext cx="1648891" cy="48945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000" b="1" i="0">
                <a:solidFill>
                  <a:srgbClr val="8FA3B8"/>
                </a:solidFill>
                <a:latin typeface="Microsoft JhengHei"/>
                <a:ea typeface="微軟正黑體"/>
                <a:cs typeface="微軟正黑體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61607" y="2741343"/>
            <a:ext cx="2106091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較舊的 TTS 引擎
（對照組）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61475" y="1993694"/>
            <a:ext cx="2581579" cy="157480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244355" y="2176573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774707" y="2160444"/>
            <a:ext cx="1648891" cy="48945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0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99219" y="2741343"/>
            <a:ext cx="2106091" cy="3952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？？？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08055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58952" y="4254294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888" y="4199429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答案揭曉：D 是「克隆老師的聲音」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89888" y="448289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剛剛那句話，老師從來沒有說過。這段音檔是用老師的公開影片音訊克隆出來的 —— 幾秒到幾十秒的乾淨樣本就夠了。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5220922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40664" y="5358082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設計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81328" y="5339794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當你發現「剛剛那句不是老師講的」，這堂課的倫理段落就不需要再說服你了。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Claude 潤稿示範指令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35423"/>
            <a:ext cx="11094415" cy="1783080"/>
          </a:xfrm>
          <a:prstGeom prst="roundRect">
            <a:avLst>
              <a:gd name="adj" fmla="val 6000"/>
            </a:avLst>
          </a:prstGeom>
          <a:solidFill>
            <a:srgbClr val="FBFCFD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77240" y="1900015"/>
            <a:ext cx="1051560" cy="310896"/>
          </a:xfrm>
          <a:prstGeom prst="roundRect">
            <a:avLst>
              <a:gd name="adj" fmla="val 45000"/>
            </a:avLst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Claude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329783"/>
            <a:ext cx="10545775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5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把這段自我介紹改寫成 130 字的口播稿。要求：</a:t>
            </a:r>
          </a:p>
          <a:p>
            <a:pPr algn="l">
              <a:lnSpc>
                <a:spcPct val="150000"/>
              </a:lnSpc>
            </a:pPr>
            <a:r>
              <a:rPr sz="15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每句 20 字以內、去掉所有書面語、數字改成國字、</a:t>
            </a:r>
          </a:p>
          <a:p>
            <a:pPr algn="l">
              <a:lnSpc>
                <a:spcPct val="150000"/>
              </a:lnSpc>
            </a:pPr>
            <a:r>
              <a:rPr sz="15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在需要停頓的地方換行。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747103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58952" y="3920839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89888" y="3865975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但初稿一定要自己寫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89888" y="4149439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可以請 AI 潤稿，不可以請 AI 代寫全稿。理由很簡單：這是你的自我介紹，AI 不知道你是誰。它能幫你把話說順，不能幫你決定要說什麼。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168296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0664" y="5305456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作業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5287168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作業要交「Claude 潤稿前後對照」—— 我們要看的是你的判斷，不是 AI 的輸出。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五個可控維度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184148"/>
            <a:ext cx="3539642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1367027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1405223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語速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1897380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參數調整，或在稿子裡拆句。
敘事類放慢 5–10%，廣告類加快。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26026" y="1184148"/>
            <a:ext cx="3539642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08906" y="1367027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39258" y="1405223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停頓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3770" y="1897380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逗號＝短停、句號＝中停
換行／破折號＝長停。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03412" y="1184148"/>
            <a:ext cx="3539642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86292" y="1367027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16644" y="1405223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重音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41156" y="1897380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把關鍵詞獨立成短句，或用標記。
決定聽眾記住哪個字。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2913659"/>
            <a:ext cx="3539642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31520" y="3096539"/>
            <a:ext cx="402336" cy="40233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61872" y="3134734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情緒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" y="3626891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選音色 ＋ 情緒指令。
別過頭 —— 過度情緒化最出戲。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26026" y="2913659"/>
            <a:ext cx="3539642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508906" y="3096539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39258" y="3134734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音色人設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63770" y="3626891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年齡、性別、語氣的選擇。
要和上週的視覺調性一致。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103412" y="2913659"/>
            <a:ext cx="3539642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286292" y="3096539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816644" y="3134734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口音 accent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41156" y="3626891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AI Studio 的 Director's note
有現成下拉選單。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4899202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EEF4FE"/>
          </a:solidFill>
          <a:ln w="1397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58952" y="5072938"/>
            <a:ext cx="420624" cy="420624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修正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89888" y="501807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實測更正：語速與情緒不必只靠文字描述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89888" y="5301538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Google AI Studio 的 Director's note 直接提供 Style／Pace／Accent 三個下拉選單，另有 Audio Profile 自由描述欄可寫整句人設。介面截圖見《實作示範》簡報。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5719572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40664" y="5856732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一致性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81328" y="5838444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音色要和上週的視覺搭得起來 —— 冷調的視覺配上熱情的旁白，會很分裂。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停頓：最容易忽略、效果最大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5546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6656" y="1916986"/>
            <a:ext cx="2201043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你寫的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0579" y="1916986"/>
            <a:ext cx="495172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AI 唸出來的效果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5185" y="1916986"/>
            <a:ext cx="339300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什麼時候用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82746"/>
            <a:ext cx="11094415" cy="47548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401617"/>
            <a:ext cx="2182755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逗號 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0579" y="2401617"/>
            <a:ext cx="493343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短停 —— 約 0.2 秒，句子內部的呼吸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5185" y="2401617"/>
            <a:ext cx="337471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並列、修飾語之後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904538"/>
            <a:ext cx="2182755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句號 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0579" y="2904538"/>
            <a:ext cx="493343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中停 —— 約 0.5 秒，一個意思說完了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95185" y="2904538"/>
            <a:ext cx="337471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每一句結束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3288586"/>
            <a:ext cx="11094415" cy="47548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6656" y="3407458"/>
            <a:ext cx="2182755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換行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60579" y="3407458"/>
            <a:ext cx="493343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長停 —— 約 0.8 秒，段落之間的轉折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95185" y="3407458"/>
            <a:ext cx="337471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換話題、換段落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" y="3910377"/>
            <a:ext cx="2182755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破折號 ——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60579" y="3910377"/>
            <a:ext cx="493343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長停 ＋ 語調上揚，製造懸念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95185" y="3910377"/>
            <a:ext cx="337471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要強調下一句時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4294425"/>
            <a:ext cx="11094415" cy="47548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76656" y="4413297"/>
            <a:ext cx="2182755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[停頓] 標記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60579" y="4413297"/>
            <a:ext cx="493343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精準控制，可指定長度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95185" y="4413297"/>
            <a:ext cx="3374717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需要戲劇性留白時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05337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58952" y="5227113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示範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89888" y="517225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示範：同一句話，加與不加停頓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89888" y="545571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「我是李小明我做的事情是把資料變成故事」vs「我是李小明。—— 我做的事情是，把資料變成故事。」同樣的字，完全不同的說服力。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兩種指揮語氣的方式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252728"/>
            <a:ext cx="5382615" cy="4044696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① 自然語言前導指令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1947672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放在稿子最前面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整段套用同一個語氣基調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702890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範例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「請用平靜、令人安心的語氣朗讀，最後一句放慢速度。」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458108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優點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簡單、直覺、不用學語法</a:t>
            </a:r>
          </a:p>
        </p:txBody>
      </p:sp>
      <p:sp>
        <p:nvSpPr>
          <p:cNvPr id="15" name="Oval 14"/>
          <p:cNvSpPr/>
          <p:nvPr/>
        </p:nvSpPr>
        <p:spPr>
          <a:xfrm>
            <a:off x="795527" y="4213326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42416" y="414017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限制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" y="449336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整段一致，做不到句與句之間的變化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1252728"/>
            <a:ext cx="5382615" cy="4044696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260439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② 行內標記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1947672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插在句子中間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精準控制單一位置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2702890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範例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2982925"/>
            <a:ext cx="4596231" cy="6028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「我是李小明。[停頓] 我做的事情是 —— [興奮地] 把資料變成故事。」</a:t>
            </a:r>
          </a:p>
        </p:txBody>
      </p:sp>
      <p:sp>
        <p:nvSpPr>
          <p:cNvPr id="26" name="Oval 25"/>
          <p:cNvSpPr/>
          <p:nvPr/>
        </p:nvSpPr>
        <p:spPr>
          <a:xfrm>
            <a:off x="6507327" y="3732123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54215" y="365897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優點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54215" y="4012158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可做出情緒起伏</a:t>
            </a:r>
          </a:p>
        </p:txBody>
      </p:sp>
      <p:sp>
        <p:nvSpPr>
          <p:cNvPr id="29" name="Oval 28"/>
          <p:cNvSpPr/>
          <p:nvPr/>
        </p:nvSpPr>
        <p:spPr>
          <a:xfrm>
            <a:off x="6507327" y="4487341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54215" y="441418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限制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54215" y="4767376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標記過多會讓語氣變得刻意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5553456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EF4FE"/>
          </a:solidFill>
          <a:ln w="1397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58952" y="5727192"/>
            <a:ext cx="420624" cy="420624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示範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89888" y="5672328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課堂示範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89888" y="5955792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同一句話跑三次：不加指令 ／ 只加前導指令 ／ 前導＋行內標記。並排播放，讓學生聽出差別。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延伸：訪談式自我介紹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Gemini TTS 支援最多兩位講者的對話生成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584808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158480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單口版（基本）</a:t>
            </a:r>
          </a:p>
        </p:txBody>
      </p:sp>
      <p:sp>
        <p:nvSpPr>
          <p:cNvPr id="7" name="Oval 6"/>
          <p:cNvSpPr/>
          <p:nvPr/>
        </p:nvSpPr>
        <p:spPr>
          <a:xfrm>
            <a:off x="795527" y="2279752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42416" y="220659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你一個人講 30 秒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55978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最直接，但容易平板</a:t>
            </a:r>
          </a:p>
        </p:txBody>
      </p:sp>
      <p:sp>
        <p:nvSpPr>
          <p:cNvPr id="10" name="Oval 9"/>
          <p:cNvSpPr/>
          <p:nvPr/>
        </p:nvSpPr>
        <p:spPr>
          <a:xfrm>
            <a:off x="795527" y="3034970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2416" y="296181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優點：好寫、好改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" y="331500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只要一個音色</a:t>
            </a:r>
          </a:p>
        </p:txBody>
      </p:sp>
      <p:sp>
        <p:nvSpPr>
          <p:cNvPr id="13" name="Oval 12"/>
          <p:cNvSpPr/>
          <p:nvPr/>
        </p:nvSpPr>
        <p:spPr>
          <a:xfrm>
            <a:off x="795527" y="3790188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42416" y="371703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適合：正式場合、履歷附件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" y="407022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穩健但記憶點較弱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0439" y="1584808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60439" y="158480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雙人對談版（進階加分）</a:t>
            </a:r>
          </a:p>
        </p:txBody>
      </p:sp>
      <p:sp>
        <p:nvSpPr>
          <p:cNvPr id="18" name="Oval 17"/>
          <p:cNvSpPr/>
          <p:nvPr/>
        </p:nvSpPr>
        <p:spPr>
          <a:xfrm>
            <a:off x="6507327" y="2279752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754215" y="220659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主持人問，你答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54215" y="255978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「可以簡單介紹一下你自己嗎？」</a:t>
            </a:r>
          </a:p>
        </p:txBody>
      </p:sp>
      <p:sp>
        <p:nvSpPr>
          <p:cNvPr id="21" name="Oval 20"/>
          <p:cNvSpPr/>
          <p:nvPr/>
        </p:nvSpPr>
        <p:spPr>
          <a:xfrm>
            <a:off x="6507327" y="3034970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54215" y="296181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優點：有互動感、記憶點強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54215" y="331500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問答結構天然吸引注意力</a:t>
            </a:r>
          </a:p>
        </p:txBody>
      </p:sp>
      <p:sp>
        <p:nvSpPr>
          <p:cNvPr id="24" name="Oval 23"/>
          <p:cNvSpPr/>
          <p:nvPr/>
        </p:nvSpPr>
        <p:spPr>
          <a:xfrm>
            <a:off x="6507327" y="3790188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54215" y="371703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注意：兩個音色要有明顯區隔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54215" y="407022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太像會讓聽眾分不出誰在說</a:t>
            </a:r>
          </a:p>
        </p:txBody>
      </p:sp>
      <p:sp>
        <p:nvSpPr>
          <p:cNvPr id="27" name="Oval 26"/>
          <p:cNvSpPr/>
          <p:nvPr/>
        </p:nvSpPr>
        <p:spPr>
          <a:xfrm>
            <a:off x="6507327" y="4545406"/>
            <a:ext cx="128016" cy="12801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754215" y="447225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三人以上要分段生成再接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54215" y="482544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這是目前的技術限制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8640" y="5629808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740664" y="5766968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技巧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81328" y="5748680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同樣 30 秒，對談版通常比單口版好聽 —— 因為問句會把耳朵抓住。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54380" y="1623060"/>
            <a:ext cx="960120" cy="960120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645920"/>
            <a:ext cx="89611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聲音的倫理紅線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4831" y="2670048"/>
            <a:ext cx="8961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9FB4D4"/>
                </a:solidFill>
                <a:latin typeface="Microsoft JhengHei"/>
                <a:ea typeface="微軟正黑體"/>
                <a:cs typeface="微軟正黑體"/>
              </a:rPr>
              <a:t>你的限時動態，就是別人的素材庫｜15 分鐘</a:t>
            </a:r>
          </a:p>
        </p:txBody>
      </p:sp>
      <p:sp>
        <p:nvSpPr>
          <p:cNvPr id="6" name="Oval 5"/>
          <p:cNvSpPr/>
          <p:nvPr/>
        </p:nvSpPr>
        <p:spPr>
          <a:xfrm>
            <a:off x="2139696" y="3611880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50592" y="353872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AI 語音詐騙的常見態樣與防詐三招</a:t>
            </a:r>
          </a:p>
        </p:txBody>
      </p:sp>
      <p:sp>
        <p:nvSpPr>
          <p:cNvPr id="8" name="Oval 7"/>
          <p:cNvSpPr/>
          <p:nvPr/>
        </p:nvSpPr>
        <p:spPr>
          <a:xfrm>
            <a:off x="2139696" y="4087368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50592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聲音是人格權：同意、署名、報酬三原則</a:t>
            </a:r>
          </a:p>
        </p:txBody>
      </p:sp>
      <p:sp>
        <p:nvSpPr>
          <p:cNvPr id="10" name="Oval 9"/>
          <p:cNvSpPr/>
          <p:nvPr/>
        </p:nvSpPr>
        <p:spPr>
          <a:xfrm>
            <a:off x="2139696" y="4562855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50592" y="4489703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真假語音辨識挑戰 ＋ 標示義務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AI 語音詐騙：常見態樣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09391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292270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2325033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假冒親友求救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822623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「媽，我出事了，先幫我轉一筆錢⋯⋯」
最常見、成功率最高的一種。因為情緒一上來，人就不會查證。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2109391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292270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45354" y="2325033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假冒主管或客服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822623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「我是財務部王經理，這筆款項今天要匯出。」
針對企業，金額通常更大。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2109391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292270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28836" y="2325033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假冒公眾人物代言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822623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用名人聲音推銷投資、保健品。
受害者往往是最信任那位名人的族群。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769533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4943269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4888405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素材從哪裡來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5171869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限時動態、直播存檔、社團語音訊息、Podcast、線上課程 —— 幾秒到幾十秒的乾淨人聲就足夠。你的公開內容，就是素材庫。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防詐三招（請轉告家人）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66439"/>
            <a:ext cx="3527450" cy="21488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249318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1872" y="2282081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事先約定通關密語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779671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和家人約好一個只有彼此知道的詞。
接到求救電話時先問這個詞 —— AI 克隆的是聲音，不是記憶。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2066439"/>
            <a:ext cx="3527450" cy="21488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249318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45354" y="2282081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掛斷後用你存的號碼回撥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779671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不要用來電顯示的號碼回撥。
用你手機通訊錄裡原本就有的那個號碼。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2066439"/>
            <a:ext cx="3527450" cy="21488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249318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8836" y="2282081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問一個只有本人知道的細節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779671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「上禮拜我們一起吃的那家店叫什麼？」
聲音可以複製，共同記憶不行。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745631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0664" y="4928615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行動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1328" y="4864502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這三招請學生今天就傳給家裡的長輩。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81328" y="5278827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這是這門課裡最可能真的救到人的一頁。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聲音是人格權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1907093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1824670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聲音具有高度人格識別性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198056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聽到聲音就知道是誰 —— 這一點和肖像非常接近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268705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604634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未經同意克隆他人聲音，涉及人格權爭議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978020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在台灣，實務上可能循人格權、姓名權與肖像權的類推適用主張；具體個案仍待法院認定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3467021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3384598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配音員產業首當其衝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3757984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一次錄音，可能被無限次重製成任何內容 —— 而且不需要再付費</a:t>
            </a:r>
          </a:p>
        </p:txBody>
      </p:sp>
      <p:sp>
        <p:nvSpPr>
          <p:cNvPr id="13" name="Oval 12"/>
          <p:cNvSpPr/>
          <p:nvPr/>
        </p:nvSpPr>
        <p:spPr>
          <a:xfrm>
            <a:off x="560069" y="4246985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4164562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國際上的「三 C 原則」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4537948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同意 Consent ／ 署名 Credit ／ 報酬 Compensation —— 用誰的聲音，要經過同意、標明來源、給付報酬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054254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5227990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517312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課堂界線（請寫進班規）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5456590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課堂實作只能克隆「自己」的聲音，且不得公開發布未標示的克隆音檔。想用別人的聲音？先拿到書面同意。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標示義務與檢測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383535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383535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你有義務講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078479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00532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歐盟 AI Act 第 50 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358514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2026 年 8 月 2 日已生效，深偽內容須主動揭露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833697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760545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具域外效力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113732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內容觸及歐盟受眾就適用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588915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515763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平台端的 AI 音訊標示規則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868950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上傳時的 AI 標示欄位，不要跳過</a:t>
            </a:r>
          </a:p>
        </p:txBody>
      </p:sp>
      <p:sp>
        <p:nvSpPr>
          <p:cNvPr id="15" name="Oval 14"/>
          <p:cNvSpPr/>
          <p:nvPr/>
        </p:nvSpPr>
        <p:spPr>
          <a:xfrm>
            <a:off x="795527" y="4344133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42416" y="427098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作業要求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" y="4624168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影片必須含 AI 生成標示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1383535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260439" y="1383535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但技術偵測有極限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078479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00532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音訊浮水印可能在轉檔、剪輯後失效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2358514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重新錄製播放出來的聲音更是完全沒有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2833697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2760545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只有守規矩的工具會加標記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113732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要造假的人會選不加的工具</a:t>
            </a:r>
          </a:p>
        </p:txBody>
      </p:sp>
      <p:sp>
        <p:nvSpPr>
          <p:cNvPr id="26" name="Oval 25"/>
          <p:cNvSpPr/>
          <p:nvPr/>
        </p:nvSpPr>
        <p:spPr>
          <a:xfrm>
            <a:off x="6507327" y="3588915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54215" y="3515763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「沒偵測到」不等於「是真的」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54215" y="3868950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這是最危險的誤解</a:t>
            </a:r>
          </a:p>
        </p:txBody>
      </p:sp>
      <p:sp>
        <p:nvSpPr>
          <p:cNvPr id="29" name="Oval 28"/>
          <p:cNvSpPr/>
          <p:nvPr/>
        </p:nvSpPr>
        <p:spPr>
          <a:xfrm>
            <a:off x="6507327" y="4344133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54215" y="427098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真正的防線仍是查證與警覺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54215" y="4624168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回撥、密語、問細節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5428535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40664" y="5611520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81328" y="5547407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不要教學生「有浮水印就安全」。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481328" y="5961732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浮水印降低摩擦，不保證真偽。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本週終點：讓上週的名片開口說話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081578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626831" y="1871266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241076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上週成品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944" y="2817282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個人數位名片
靜態視覺</a:t>
            </a:r>
          </a:p>
        </p:txBody>
      </p:sp>
      <p:sp>
        <p:nvSpPr>
          <p:cNvPr id="7" name="Isosceles Triangle 6"/>
          <p:cNvSpPr/>
          <p:nvPr/>
        </p:nvSpPr>
        <p:spPr>
          <a:xfrm rot="5400000">
            <a:off x="3143935" y="2758234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399967" y="2081578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478159" y="1871266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9695" y="241076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加上聲音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46271" y="2817282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30 秒口播
AI 配音</a:t>
            </a:r>
          </a:p>
        </p:txBody>
      </p:sp>
      <p:sp>
        <p:nvSpPr>
          <p:cNvPr id="12" name="Isosceles Triangle 11"/>
          <p:cNvSpPr/>
          <p:nvPr/>
        </p:nvSpPr>
        <p:spPr>
          <a:xfrm rot="5400000">
            <a:off x="5995263" y="2758234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251295" y="2081578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329487" y="1871266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61023" y="241076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加上音樂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97599" y="2817282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背景音樂
與音效</a:t>
            </a:r>
          </a:p>
        </p:txBody>
      </p:sp>
      <p:sp>
        <p:nvSpPr>
          <p:cNvPr id="17" name="Isosceles Triangle 16"/>
          <p:cNvSpPr/>
          <p:nvPr/>
        </p:nvSpPr>
        <p:spPr>
          <a:xfrm rot="5400000">
            <a:off x="8846591" y="2758234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102623" y="2081578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10180815" y="1871266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12351" y="241076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合成輸出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48927" y="2817282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30 秒
影音自我介紹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892090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58952" y="4065826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89888" y="4010962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為什麼要接續上週，而不是重新開始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4294426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多模態不是「多開幾個工具」，是「同一個身份，跨媒材一致地表達」。你的配音音色，要和上週的視覺調性搭得起來。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032454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40664" y="5169614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主線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81328" y="5151326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作品是連續的，能力才會是累積的。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課堂活動：真假語音辨識挑戰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3 分鐘 ｜ 播 5 段 ｜ 投票 ｜ 公布答案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803954"/>
            <a:ext cx="2540431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26831" y="2593642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133138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播放 5 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944" y="3539658"/>
            <a:ext cx="2247823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真人與 AI 混合
每段 10 秒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3143935" y="347146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399967" y="2803954"/>
            <a:ext cx="2540431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478159" y="2593642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9695" y="3133138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全班投票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6271" y="3539658"/>
            <a:ext cx="2247823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不要討論
憑直覺判斷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5995263" y="347146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251295" y="2803954"/>
            <a:ext cx="2540431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329487" y="2593642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1023" y="3133138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公布答案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97599" y="3539658"/>
            <a:ext cx="2247823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通常正確率
低於學生預期</a:t>
            </a:r>
          </a:p>
        </p:txBody>
      </p:sp>
      <p:sp>
        <p:nvSpPr>
          <p:cNvPr id="19" name="Isosceles Triangle 18"/>
          <p:cNvSpPr/>
          <p:nvPr/>
        </p:nvSpPr>
        <p:spPr>
          <a:xfrm rot="5400000">
            <a:off x="8846591" y="347146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102623" y="2803954"/>
            <a:ext cx="2540431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180815" y="2593642"/>
            <a:ext cx="384048" cy="384048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12351" y="3133138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關鍵提問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48927" y="3539658"/>
            <a:ext cx="2247823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「你是靠什麼
判斷的？」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596177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58952" y="4769913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715049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最後那個提問才是重點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89888" y="499851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答案正不正確不重要。重要的是讓學生把「我用什麼線索判斷」講出來 —— 講得出來，才帶得走。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辨識線索：可以聽什麼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302395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1485274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1528902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呼吸聲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015627"/>
            <a:ext cx="3064154" cy="9300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真人講話會換氣。
AI 語音常常整段沒有呼吸聲，或呼吸聲位置很規律。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26026" y="1302395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08906" y="1485274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39258" y="1528902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環境噪音的一致性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3770" y="2015627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真人錄音的背景噪音會持續存在。
AI 生成的通常「太乾淨」或噪音突然消失。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03412" y="1302395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86292" y="1485274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16644" y="1528902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句尾語調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41156" y="2015627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真人的句尾會自然衰減。
AI 有時會斷得太齊、或語調不自然地上揚。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311446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31520" y="3494326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61872" y="3537953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齒音與唇音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" y="4024678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ㄘ、ㄙ、ㄆ 這些音最難合成。
聽起來過於銳利或含糊都是線索。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26026" y="3311446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508906" y="3494326"/>
            <a:ext cx="402336" cy="40233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39258" y="3537953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情緒與內容的匹配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63770" y="4024678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說壞消息卻用開朗的語氣 —— AI 常常抓不到這種微妙的一致性。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103412" y="3311446"/>
            <a:ext cx="3539642" cy="177130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286292" y="3494326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816644" y="3537953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極度乾淨 ＝ 可疑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41156" y="4024678"/>
            <a:ext cx="3064154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真實世界的錄音很少完美。
完美本身就是一個警訊。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576529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58952" y="5750265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89888" y="5695401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誠實提醒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89888" y="5978865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這些線索在 2026 年已經越來越不可靠 —— 最好的模型連呼吸聲都會生成。所以最終還是要回到「查證來源」，而不是「用耳朵分辨」。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54380" y="1623060"/>
            <a:ext cx="960120" cy="960120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645920"/>
            <a:ext cx="89611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實作：語音素材合成與設計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4831" y="2670048"/>
            <a:ext cx="8961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9FB4D4"/>
                </a:solidFill>
                <a:latin typeface="Microsoft JhengHei"/>
                <a:ea typeface="微軟正黑體"/>
                <a:cs typeface="微軟正黑體"/>
              </a:rPr>
              <a:t>六個步驟，走完一支影音名片｜45 分鐘</a:t>
            </a:r>
          </a:p>
        </p:txBody>
      </p:sp>
      <p:sp>
        <p:nvSpPr>
          <p:cNvPr id="6" name="Oval 5"/>
          <p:cNvSpPr/>
          <p:nvPr/>
        </p:nvSpPr>
        <p:spPr>
          <a:xfrm>
            <a:off x="2139696" y="3611880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50592" y="353872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Step 1–2 Claude 寫稿 → ChatGPT 陪練</a:t>
            </a:r>
          </a:p>
        </p:txBody>
      </p:sp>
      <p:sp>
        <p:nvSpPr>
          <p:cNvPr id="8" name="Oval 7"/>
          <p:cNvSpPr/>
          <p:nvPr/>
        </p:nvSpPr>
        <p:spPr>
          <a:xfrm>
            <a:off x="2139696" y="4087368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50592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Step 3–4 Gemini TTS 配音 → 背景音樂與音效</a:t>
            </a:r>
          </a:p>
        </p:txBody>
      </p:sp>
      <p:sp>
        <p:nvSpPr>
          <p:cNvPr id="10" name="Oval 9"/>
          <p:cNvSpPr/>
          <p:nvPr/>
        </p:nvSpPr>
        <p:spPr>
          <a:xfrm>
            <a:off x="2139696" y="4562855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50592" y="4489703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Step 5–6 混音三原則 → 合成輸出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六步驟產線總覽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6680"/>
            <a:ext cx="1589989" cy="178427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51610" y="1756368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295864"/>
            <a:ext cx="1370533" cy="685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Claude
寫稿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3017466"/>
            <a:ext cx="1297381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30 秒口播稿
8 分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2193493" y="275823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449525" y="1966680"/>
            <a:ext cx="1589989" cy="178427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10A3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052495" y="1756368"/>
            <a:ext cx="384048" cy="384048"/>
          </a:xfrm>
          <a:prstGeom prst="ellipse">
            <a:avLst/>
          </a:prstGeom>
          <a:solidFill>
            <a:srgbClr val="10A3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9253" y="2295864"/>
            <a:ext cx="1370533" cy="685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ChatGPT
陪練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95829" y="3017466"/>
            <a:ext cx="1297381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唸給它聽
5 分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4094378" y="275823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350410" y="1966680"/>
            <a:ext cx="1589989" cy="178427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953381" y="1756368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60138" y="2295864"/>
            <a:ext cx="1370533" cy="685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Gemini
配音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96714" y="3017466"/>
            <a:ext cx="1297381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音色比較
12 分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5995263" y="275823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251295" y="1966680"/>
            <a:ext cx="1589989" cy="178427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854266" y="1756368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61023" y="2295864"/>
            <a:ext cx="1370533" cy="685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BGM
音效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97599" y="3017466"/>
            <a:ext cx="1297381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襯托人聲
8 分</a:t>
            </a:r>
          </a:p>
        </p:txBody>
      </p:sp>
      <p:sp>
        <p:nvSpPr>
          <p:cNvPr id="23" name="Isosceles Triangle 22"/>
          <p:cNvSpPr/>
          <p:nvPr/>
        </p:nvSpPr>
        <p:spPr>
          <a:xfrm rot="5400000">
            <a:off x="7896148" y="275823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8152180" y="1966680"/>
            <a:ext cx="1589989" cy="178427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755151" y="1756368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61908" y="2295864"/>
            <a:ext cx="1370533" cy="685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混音
字幕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98484" y="3017466"/>
            <a:ext cx="1297381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三原則
7 分</a:t>
            </a:r>
          </a:p>
        </p:txBody>
      </p:sp>
      <p:sp>
        <p:nvSpPr>
          <p:cNvPr id="28" name="Isosceles Triangle 27"/>
          <p:cNvSpPr/>
          <p:nvPr/>
        </p:nvSpPr>
        <p:spPr>
          <a:xfrm rot="5400000">
            <a:off x="9797034" y="275823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10053066" y="1966680"/>
            <a:ext cx="1589989" cy="178427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10656036" y="1756368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62794" y="2295864"/>
            <a:ext cx="1370533" cy="685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合成
輸出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99370" y="3017466"/>
            <a:ext cx="1297381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30 秒影片
5 分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640" y="4006986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758952" y="4180722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89888" y="4125858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錄影課建議：每個 Step 獨立成一支短片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89888" y="4409322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步驟較多，學生需要能分段跟做與重看。主線影片放章節連結即可。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640" y="5147351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40664" y="5284511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前提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481328" y="5266223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全程免費版可完成。Sora 影片生成只做教師示範，不列入作業要求。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1 ｜ Claude：寫 30 秒口播稿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639362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626831" y="2429050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968546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自己寫初稿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3375066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沿用上週的
定位語句擴寫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143935" y="331601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399967" y="2639362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478159" y="2429050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9695" y="2968546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貼給 Claude 潤稿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6271" y="3375066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20 字內短句
去書面語、數字改國字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5995263" y="331601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1295" y="2639362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29487" y="2429050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1023" y="2968546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大聲唸一次計時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7599" y="3375066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唸不順的地方
就是要改的地方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8846591" y="331601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102623" y="2639362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180815" y="2429050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2351" y="2968546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定稿 130 字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8927" y="3375066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超過就砍
不要捨不得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449874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58952" y="4623610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456874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「大聲唸一次」這一步不能省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852210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在腦中默讀永遠是順的。唸出聲，你才會發現哪裡換氣不過來、哪個詞拗口。這是全部六步裡最便宜、效益最高的一步。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2 ｜ ChatGPT：口播陪練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這一步是 Claude 做不到的 —— 也是體會「三強分工」最直接的一刻</a:t>
            </a:r>
          </a:p>
        </p:txBody>
      </p:sp>
      <p:sp>
        <p:nvSpPr>
          <p:cNvPr id="5" name="Oval 4"/>
          <p:cNvSpPr/>
          <p:nvPr/>
        </p:nvSpPr>
        <p:spPr>
          <a:xfrm>
            <a:off x="560069" y="1978581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59" y="1892983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開啟 ChatGPT 的即時語音模式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59" y="2277234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把定稿的口播稿唸給它聽，像在對一個人講話</a:t>
            </a:r>
          </a:p>
        </p:txBody>
      </p:sp>
      <p:sp>
        <p:nvSpPr>
          <p:cNvPr id="8" name="Oval 7"/>
          <p:cNvSpPr/>
          <p:nvPr/>
        </p:nvSpPr>
        <p:spPr>
          <a:xfrm>
            <a:off x="560069" y="278082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59" y="2695229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請它回饋三件事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3079480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哪裡太快？哪裡咬字不清？哪一句聽不懂？</a:t>
            </a:r>
          </a:p>
        </p:txBody>
      </p:sp>
      <p:sp>
        <p:nvSpPr>
          <p:cNvPr id="11" name="Oval 10"/>
          <p:cNvSpPr/>
          <p:nvPr/>
        </p:nvSpPr>
        <p:spPr>
          <a:xfrm>
            <a:off x="560069" y="3583073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59" y="3497475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根據回饋改稿，再唸一次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59" y="3881726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通常改兩輪就會明顯變順</a:t>
            </a:r>
          </a:p>
        </p:txBody>
      </p:sp>
      <p:sp>
        <p:nvSpPr>
          <p:cNvPr id="14" name="Oval 13"/>
          <p:cNvSpPr/>
          <p:nvPr/>
        </p:nvSpPr>
        <p:spPr>
          <a:xfrm>
            <a:off x="560069" y="4385319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59" y="4299721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這一步練的是「你自己」，不是 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59" y="4683973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就算最後用 AI 配音，你也要先知道這段話怎麼講才好聽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229984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40664" y="5412968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產線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81328" y="5348856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Claude 能改你的字，ChatGPT 能聽你的聲音，Gemini 能替你發聲。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81328" y="5763180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三件事，三個工具 —— 這就是分工。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3 ｜ Gemini TTS：生成配音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44897"/>
            <a:ext cx="1970166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41699" y="1834585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374080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挑 3 個音色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780601"/>
            <a:ext cx="1677558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生成同一段稿
並排比較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2573670" y="2712409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829702" y="2044897"/>
            <a:ext cx="1970166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622761" y="1834585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39430" y="2374080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加前導指令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6006" y="2780601"/>
            <a:ext cx="1677558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調整整段語氣
重新生成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4854732" y="2712409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110764" y="2044897"/>
            <a:ext cx="1970166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5903823" y="1834585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20492" y="2374080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插行內標記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57068" y="2780601"/>
            <a:ext cx="1677558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控制停頓
與情緒起伏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7135794" y="2712409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391826" y="2044897"/>
            <a:ext cx="1970166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184885" y="1834585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01554" y="2374080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檢查破音字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38130" y="2780601"/>
            <a:ext cx="1677558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回頭改稿
不要硬調參數</a:t>
            </a:r>
          </a:p>
        </p:txBody>
      </p:sp>
      <p:sp>
        <p:nvSpPr>
          <p:cNvPr id="23" name="Isosceles Triangle 22"/>
          <p:cNvSpPr/>
          <p:nvPr/>
        </p:nvSpPr>
        <p:spPr>
          <a:xfrm rot="5400000">
            <a:off x="9416856" y="2712409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672888" y="2044897"/>
            <a:ext cx="1970166" cy="1536192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10465948" y="1834585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82616" y="2374080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定案輸出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19192" y="2780601"/>
            <a:ext cx="1677558" cy="7090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存下音檔
記下設定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3837121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EF4FE"/>
          </a:solidFill>
          <a:ln w="1397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58952" y="4010857"/>
            <a:ext cx="420624" cy="420624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89888" y="3955993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為什麼要挑「3 個」音色並排比較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89888" y="4239457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不是為了選最好聽的，是為了訓練「聽得出差別」的耳朵。聽不出差別的人，永遠只能用預設值。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4977485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40664" y="5160470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實務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81328" y="5096357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遇到唸錯字，改稿，不要調參數。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481328" y="5510682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參數解決不了正規化的問題。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4 ｜ 背景音樂與音效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29360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42936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怎麼取得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124304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05115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用文字生成 BGM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40433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「輕快的 lo-fi，鋼琴與柔和鼓組，無人聲，情緒平靜專注」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879522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806370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或直接用免版稅音樂庫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15955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YouTube Audio Library 等 —— 免費、無額度問題、商用安全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634740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56158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音效可用文字生成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91477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開場一聲輕柔 whoosh、結尾一聲 chime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0439" y="1429360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0439" y="142936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怎麼選才對</a:t>
            </a:r>
          </a:p>
        </p:txBody>
      </p:sp>
      <p:sp>
        <p:nvSpPr>
          <p:cNvPr id="17" name="Oval 16"/>
          <p:cNvSpPr/>
          <p:nvPr/>
        </p:nvSpPr>
        <p:spPr>
          <a:xfrm>
            <a:off x="6507327" y="2124304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54215" y="205115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音樂的功能是襯托，不是表演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4215" y="240433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選沒有明顯旋律起伏的曲子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879522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806370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避開有人聲的音樂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315955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兩個聲音會互相打架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3634740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356158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音效寧少勿多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91477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30 秒的影片，兩個音效就夠了</a:t>
            </a:r>
          </a:p>
        </p:txBody>
      </p:sp>
      <p:sp>
        <p:nvSpPr>
          <p:cNvPr id="26" name="Oval 25"/>
          <p:cNvSpPr/>
          <p:nvPr/>
        </p:nvSpPr>
        <p:spPr>
          <a:xfrm>
            <a:off x="6507327" y="4389958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54215" y="431680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先確認授權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54215" y="466999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商用要看清楚條款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5474360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40664" y="5611520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關鍵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81328" y="5593232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業餘作品最常見的錯誤，就是背景音樂太搶戲。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5 ｜ 混音三原則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最容易被忽略、卻最決定專業感的一段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01618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2584497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61726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音量層次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" y="3114850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人聲是主角。
人聲峰值約 −6 dB
背景音樂壓到 −20 dB 左右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32122" y="2401618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515002" y="2584497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45354" y="261726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淡入淡出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9866" y="3114850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音樂開頭 1 秒淡入
結尾 2 秒淡出
硬切會讓成品瞬間掉價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15604" y="2401618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298484" y="2584497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28836" y="261726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留白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53348" y="3114850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開頭留 0.5 秒
結尾留 1 秒
不要一開始就講話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788202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58952" y="4961938"/>
            <a:ext cx="420624" cy="420624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490707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工具：Audacity（免費）／ CapCut ／ Canva 音訊軌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888" y="5190538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Claude 的角色：請它把口播稿轉成 SRT 字幕檔，並產出 ffmpeg 混音指令 —— 深化層直接用指令，一般同學用圖形介面。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音量層次：一張圖記住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68630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2533221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−6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3228166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dB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3539062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人聲峰值
主角，要清楚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90823" y="2368630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00551" y="2533221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−20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0551" y="3228166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dB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7127" y="3539062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背景音樂
配角，要退後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33007" y="2368630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42735" y="2533221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14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2735" y="3228166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dB 差距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79311" y="3539062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這個差距讓人聲
浮在音樂之上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75191" y="2368630"/>
            <a:ext cx="2567863" cy="1885632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84919" y="2533221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0.5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84919" y="3228166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21495" y="3539062"/>
            <a:ext cx="2275255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開頭留白
讓耳朵準備好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510294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58952" y="4684030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888" y="462916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沒有專業耳機也能檢查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89888" y="4912630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用手機外放聽一次。如果你需要專心才聽得清楚人聲，就是 BGM 太大聲。這個土法煉鋼的檢查，比看波形有用。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本週學習目標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2016474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1930876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說明語音合成的基本管線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315127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並理解「聲音被當成一張圖來處理」這個核心洞見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2800432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714834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為耳朵、而不是為眼睛寫稿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3099085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20 字內短句、去書面語、靠停頓分層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3584390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3498792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用自然語言指揮語氣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3883043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語速、停頓、重音、情緒、音色人設五個維度</a:t>
            </a:r>
          </a:p>
        </p:txBody>
      </p:sp>
      <p:sp>
        <p:nvSpPr>
          <p:cNvPr id="13" name="Oval 12"/>
          <p:cNvSpPr/>
          <p:nvPr/>
        </p:nvSpPr>
        <p:spPr>
          <a:xfrm>
            <a:off x="560069" y="4368348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4282750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④ 辨識 AI 語音詐騙與深偽風險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4667002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並說明聲音權的倫理界線</a:t>
            </a:r>
          </a:p>
        </p:txBody>
      </p:sp>
      <p:sp>
        <p:nvSpPr>
          <p:cNvPr id="16" name="Oval 15"/>
          <p:cNvSpPr/>
          <p:nvPr/>
        </p:nvSpPr>
        <p:spPr>
          <a:xfrm>
            <a:off x="560069" y="515230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59" y="5066709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⑤ 完成 30 秒影音自我介紹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59" y="5450960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人聲 ＋ 音效 ＋ 背景音樂 ＋ 視覺，含字幕與 AI 標示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6 ｜ 合成影音名片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1725289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1639691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上週的數位名片（靜態圖）＋ 本週配音 ＋ BGM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023942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輸出 30 秒 MP4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2527535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441937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加一點緩慢的 Ken Burns 推鏡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826188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靜態圖就不會死板 —— 這一招成本最低、效果最明顯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3329781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3244183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上字幕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3628434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無障礙需求，也是多數人靜音滑手機的現實</a:t>
            </a:r>
          </a:p>
        </p:txBody>
      </p:sp>
      <p:sp>
        <p:nvSpPr>
          <p:cNvPr id="13" name="Oval 12"/>
          <p:cNvSpPr/>
          <p:nvPr/>
        </p:nvSpPr>
        <p:spPr>
          <a:xfrm>
            <a:off x="560069" y="413202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4046429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加上 AI 生成標示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4430681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這是作業要求，也是法規趨勢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958404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EDF8F4"/>
          </a:solidFill>
          <a:ln w="13970">
            <a:solidFill>
              <a:srgbClr val="10A3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5132140"/>
            <a:ext cx="420624" cy="420624"/>
          </a:xfrm>
          <a:prstGeom prst="ellipse">
            <a:avLst/>
          </a:prstGeom>
          <a:solidFill>
            <a:srgbClr val="10A3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507727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【教師示範，不列入作業】ChatGPT Sora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5360740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需 Plus 以上訂閱（約 $20／月）。僅示範「如果有預算，還可以走到哪裡」。學生作業一律用 CapCut／Clipchamp 等免費工具完成，效果一樣夠好。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繳交前自我檢查表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29360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42936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聽覺檢查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124304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05115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手機外放聽一次，人聲清楚嗎？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40433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需要專心才聽得到 ＝ BGM 太大聲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879522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806370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有沒有破音字、數字唸錯？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15955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回頭改稿再生成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634740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56158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開頭和結尾有留白嗎？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91477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不要一開始就講話</a:t>
            </a:r>
          </a:p>
        </p:txBody>
      </p:sp>
      <p:sp>
        <p:nvSpPr>
          <p:cNvPr id="15" name="Oval 14"/>
          <p:cNvSpPr/>
          <p:nvPr/>
        </p:nvSpPr>
        <p:spPr>
          <a:xfrm>
            <a:off x="795527" y="4389958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42416" y="431680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音樂有淡入淡出嗎？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" y="466999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硬切最扣分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1429360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260439" y="142936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交付檢查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124304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05115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長度在 30 秒 ±5 秒內嗎？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240433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超過就砍字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2879522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2806370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字幕上了嗎？時間軸對齊嗎？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15955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無障礙 ＋ 靜音觀看</a:t>
            </a:r>
          </a:p>
        </p:txBody>
      </p:sp>
      <p:sp>
        <p:nvSpPr>
          <p:cNvPr id="26" name="Oval 25"/>
          <p:cNvSpPr/>
          <p:nvPr/>
        </p:nvSpPr>
        <p:spPr>
          <a:xfrm>
            <a:off x="6507327" y="3634740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54215" y="356158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AI 生成標示加了嗎？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54215" y="391477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作業硬性要求</a:t>
            </a:r>
          </a:p>
        </p:txBody>
      </p:sp>
      <p:sp>
        <p:nvSpPr>
          <p:cNvPr id="29" name="Oval 28"/>
          <p:cNvSpPr/>
          <p:nvPr/>
        </p:nvSpPr>
        <p:spPr>
          <a:xfrm>
            <a:off x="6507327" y="4389958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54215" y="431680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音色和上週的視覺搭得起來嗎？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54215" y="466999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這是「多模態一致性」的評分點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5474360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40664" y="5611520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行動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81328" y="5593232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這張檢查表請直接印出來，交作業前逐項打勾。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兩週總結：回扣主線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280781"/>
            <a:ext cx="11094415" cy="1417320"/>
          </a:xfrm>
          <a:prstGeom prst="roundRect">
            <a:avLst>
              <a:gd name="adj" fmla="val 7000"/>
            </a:avLst>
          </a:prstGeom>
          <a:solidFill>
            <a:srgbClr val="FDF3EF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2481949"/>
            <a:ext cx="10271455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45000"/>
              </a:lnSpc>
            </a:pPr>
            <a:r>
              <a:rPr sz="19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圖像與聲音，在 AI 眼中都是「可以被生成的高維訊號」。</a:t>
            </a:r>
          </a:p>
          <a:p>
            <a:pPr algn="ctr">
              <a:lnSpc>
                <a:spcPct val="145000"/>
              </a:lnSpc>
            </a:pPr>
            <a:r>
              <a:rPr sz="19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你這兩週學的不是三個工具，</a:t>
            </a:r>
          </a:p>
          <a:p>
            <a:pPr algn="ctr">
              <a:lnSpc>
                <a:spcPct val="145000"/>
              </a:lnSpc>
            </a:pPr>
            <a:r>
              <a:rPr sz="19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是同一套思維在不同感官通道的應用。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3972420"/>
            <a:ext cx="2581579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4155300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61872" y="4204361"/>
            <a:ext cx="1648891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清楚描述你要什麼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" y="4685653"/>
            <a:ext cx="2106091" cy="3709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六要素公式 ／ 為耳朵寫稿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6251" y="3972420"/>
            <a:ext cx="2581579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569131" y="4155300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099483" y="4204361"/>
            <a:ext cx="1648891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迭代修正而非重來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23995" y="4685653"/>
            <a:ext cx="2106091" cy="3709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指令式編輯 ／ 改稿不調參數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23863" y="3972420"/>
            <a:ext cx="2581579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6743" y="4155300"/>
            <a:ext cx="402336" cy="40233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937095" y="4204361"/>
            <a:ext cx="1648891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知道界線在哪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61607" y="4685653"/>
            <a:ext cx="2106091" cy="650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著作權 ／ 聲音權 ／ 標示義務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61475" y="3972420"/>
            <a:ext cx="2581579" cy="149176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244355" y="4155300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774707" y="4204361"/>
            <a:ext cx="1648891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為人類的感受做設計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99219" y="4685653"/>
            <a:ext cx="2106091" cy="3709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留白 ／ 停頓 ／ 音量層次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音色怎麼挑：對應你的視覺調性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這是「多模態一致性」的評分點，不要隨便選預設值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122726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6656" y="2214166"/>
            <a:ext cx="311793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上週視覺給人的感覺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7473" y="2214166"/>
            <a:ext cx="403483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適合的音色特質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5185" y="2214166"/>
            <a:ext cx="339300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反例（會很分裂）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579926"/>
            <a:ext cx="11094415" cy="530352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2726230"/>
            <a:ext cx="3099649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理性、乾淨、冷色調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7473" y="2726230"/>
            <a:ext cx="4016543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沉穩（Firm）、語速中等、情緒克制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95185" y="2726230"/>
            <a:ext cx="3374717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過度熱情的推銷腔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" y="3284014"/>
            <a:ext cx="3099649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溫暖、手繪感、暖色調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473" y="3284014"/>
            <a:ext cx="4016543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明快（Upbeat）、略帶氣音、語速稍慢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95185" y="3284014"/>
            <a:ext cx="3374717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冷硬的播報腔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3695493"/>
            <a:ext cx="11094415" cy="530352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76656" y="3841798"/>
            <a:ext cx="3099649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實驗性、強對比、大膽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77473" y="3841798"/>
            <a:ext cx="4016543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有個性的音色、節奏變化明顯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95185" y="3841798"/>
            <a:ext cx="3374717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四平八穩的公事語調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56" y="4399581"/>
            <a:ext cx="3099649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專業、正式、深色系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77473" y="4399581"/>
            <a:ext cx="4016543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低音、咬字清楚、幾乎不帶情緒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95185" y="4399581"/>
            <a:ext cx="3374717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輕快跳躍的短影音腔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067094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EF4FE"/>
          </a:solidFill>
          <a:ln w="1397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58952" y="5240830"/>
            <a:ext cx="420624" cy="420624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518596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作業要交「音色選擇說明」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5469430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寫清楚：你比較了哪幾個音色、為什麼選這個、它和你上週的視覺調性怎麼搭配。這一題是在檢查你有沒有把兩週當成一件作品。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Claude：產出字幕與混音指令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54326"/>
            <a:ext cx="11094415" cy="1691640"/>
          </a:xfrm>
          <a:prstGeom prst="roundRect">
            <a:avLst>
              <a:gd name="adj" fmla="val 6000"/>
            </a:avLst>
          </a:prstGeom>
          <a:solidFill>
            <a:srgbClr val="FBFCFD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77240" y="2318918"/>
            <a:ext cx="1051560" cy="310896"/>
          </a:xfrm>
          <a:prstGeom prst="roundRect">
            <a:avLst>
              <a:gd name="adj" fmla="val 45000"/>
            </a:avLst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Claude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748686"/>
            <a:ext cx="10545775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8000"/>
              </a:lnSpc>
            </a:pPr>
            <a:r>
              <a:rPr sz="14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我的口播稿如下（貼上），配音長度 28 秒。</a:t>
            </a:r>
          </a:p>
          <a:p>
            <a:pPr algn="l">
              <a:lnSpc>
                <a:spcPct val="148000"/>
              </a:lnSpc>
            </a:pPr>
            <a:r>
              <a:rPr sz="14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請幫我產出 SRT 字幕檔，每段不超過 15 個字，時間軸平均分配。</a:t>
            </a:r>
          </a:p>
          <a:p>
            <a:pPr algn="l">
              <a:lnSpc>
                <a:spcPct val="148000"/>
              </a:lnSpc>
            </a:pPr>
            <a:r>
              <a:rPr sz="14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另外給我一段 ffmpeg 指令，把 voice.wav 與 bgm.mp3 混音，</a:t>
            </a:r>
          </a:p>
          <a:p>
            <a:pPr algn="l">
              <a:lnSpc>
                <a:spcPct val="148000"/>
              </a:lnSpc>
            </a:pPr>
            <a:r>
              <a:rPr sz="14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人聲 −6 dB、音樂 −20 dB，音樂開頭 1 秒淡入、結尾 2 秒淡出。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074566"/>
            <a:ext cx="3527450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31520" y="4257445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61872" y="4306506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一般同學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4787798"/>
            <a:ext cx="3051962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拿 SRT 檔匯入 CapCut／Clipchamp，混音用圖形介面拉。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32122" y="4074566"/>
            <a:ext cx="3527450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515002" y="4257445"/>
            <a:ext cx="402336" cy="40233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45354" y="4306506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深化層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69866" y="4787798"/>
            <a:ext cx="3051962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直接執行 ffmpeg 指令，一行完成混音與正規化。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15604" y="4074566"/>
            <a:ext cx="3527450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298484" y="4257445"/>
            <a:ext cx="402336" cy="402336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28836" y="4306506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為什麼要交給 Claude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3348" y="4787798"/>
            <a:ext cx="3051962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它算得出時間軸、寫得出指令 —— 這正是它的強項。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新手最常犯的五個錯誤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1566085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1483662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背景音樂太大聲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1857048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最常見、也最致命。用手機外放聽一次就知道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2327761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245338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一開口就講話、講完立刻結束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618724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沒有留白，聽起來很趕。開頭 0.5 秒、結尾 1 秒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308943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3007014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稿子是寫給眼睛看的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3380400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長句、書面語、阿拉伯數字 —— AI 唸不順，人也聽不懂</a:t>
            </a:r>
          </a:p>
        </p:txBody>
      </p:sp>
      <p:sp>
        <p:nvSpPr>
          <p:cNvPr id="13" name="Oval 12"/>
          <p:cNvSpPr/>
          <p:nvPr/>
        </p:nvSpPr>
        <p:spPr>
          <a:xfrm>
            <a:off x="560069" y="3851113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3768690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④ 用預設音色，沒有比較過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4142076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作業會直接扣「音色選擇說明」那一項</a:t>
            </a:r>
          </a:p>
        </p:txBody>
      </p:sp>
      <p:sp>
        <p:nvSpPr>
          <p:cNvPr id="16" name="Oval 15"/>
          <p:cNvSpPr/>
          <p:nvPr/>
        </p:nvSpPr>
        <p:spPr>
          <a:xfrm>
            <a:off x="560069" y="4612789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59" y="4530366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⑤ 忘記上字幕與 AI 標示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59" y="4903752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前者是無障礙需求，後者是硬性要求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420058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40664" y="5557218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關鍵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81328" y="5538930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這五項全部都不需要更好的工具，只需要多花十分鐘。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兩週的完整工具清單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第 10 週結束時公告，請學生課前準備好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7314"/>
            <a:ext cx="5382615" cy="4301236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877314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學生課前作業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572258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499105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註冊 Claude 帳號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830195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claude.ai —— 免費版即可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3282543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3209391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註冊 Google 帳號並確認可登入 AI Studio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540480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TTS 免費層在這裡，不是在 Gemini App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992829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919677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註冊 ChatGPT 帳號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4250766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免費版即可；語音陪練功能</a:t>
            </a:r>
          </a:p>
        </p:txBody>
      </p:sp>
      <p:sp>
        <p:nvSpPr>
          <p:cNvPr id="15" name="Oval 14"/>
          <p:cNvSpPr/>
          <p:nvPr/>
        </p:nvSpPr>
        <p:spPr>
          <a:xfrm>
            <a:off x="795527" y="4703114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42416" y="4629962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安裝 CapCut 或 Clipchamp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" y="4961051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免費影片剪輯，用於單元 12</a:t>
            </a:r>
          </a:p>
        </p:txBody>
      </p:sp>
      <p:sp>
        <p:nvSpPr>
          <p:cNvPr id="18" name="Oval 17"/>
          <p:cNvSpPr/>
          <p:nvPr/>
        </p:nvSpPr>
        <p:spPr>
          <a:xfrm>
            <a:off x="795527" y="5413400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42416" y="5340248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準備素材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2416" y="5671337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一張自己的正面照 ＋ 一段 30 秒乾淨錄音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60439" y="1877314"/>
            <a:ext cx="5382615" cy="4301236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260439" y="1877314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教師課前準備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2572258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2499105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重新實測三個平台的免費額度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2830195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上課前一週，變動很快</a:t>
            </a:r>
          </a:p>
        </p:txBody>
      </p:sp>
      <p:sp>
        <p:nvSpPr>
          <p:cNvPr id="26" name="Oval 25"/>
          <p:cNvSpPr/>
          <p:nvPr/>
        </p:nvSpPr>
        <p:spPr>
          <a:xfrm>
            <a:off x="6507327" y="3282543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54215" y="3209391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準備素材備援包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54215" y="3540480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預生成 10 張圖 ＋ 5 段語音</a:t>
            </a:r>
          </a:p>
        </p:txBody>
      </p:sp>
      <p:sp>
        <p:nvSpPr>
          <p:cNvPr id="29" name="Oval 28"/>
          <p:cNvSpPr/>
          <p:nvPr/>
        </p:nvSpPr>
        <p:spPr>
          <a:xfrm>
            <a:off x="6507327" y="3992829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54215" y="3919677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錄製兩個關鍵教學素材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54215" y="4250766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去噪過程 8 格動畫、標註過的頻譜圖</a:t>
            </a:r>
          </a:p>
        </p:txBody>
      </p:sp>
      <p:sp>
        <p:nvSpPr>
          <p:cNvPr id="32" name="Oval 31"/>
          <p:cNvSpPr/>
          <p:nvPr/>
        </p:nvSpPr>
        <p:spPr>
          <a:xfrm>
            <a:off x="6507327" y="4703114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754215" y="4629962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克隆自己的聲音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54215" y="4961051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單元 12 開場聽力測驗用</a:t>
            </a:r>
          </a:p>
        </p:txBody>
      </p:sp>
      <p:sp>
        <p:nvSpPr>
          <p:cNvPr id="35" name="Oval 34"/>
          <p:cNvSpPr/>
          <p:nvPr/>
        </p:nvSpPr>
        <p:spPr>
          <a:xfrm>
            <a:off x="6507327" y="5413400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754215" y="5340248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準備 3 個科系風格的名片範例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54215" y="5671337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理工／設計／商管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備援方案：額度用完了怎麼辦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505506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6656" y="1596946"/>
            <a:ext cx="3301316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情境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0852" y="1596946"/>
            <a:ext cx="7427338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備援做法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962706"/>
            <a:ext cx="11094415" cy="603504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656" y="2145586"/>
            <a:ext cx="3283028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Gemini 圖像額度用盡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60852" y="2145586"/>
            <a:ext cx="7409050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退回一般版 Nano Banana（仍可用）／改用 ChatGPT GPT Image／Microsoft Copilot Designer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" y="2776522"/>
            <a:ext cx="3283028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Gemini TTS 額度用盡或 preview 限流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60852" y="2776522"/>
            <a:ext cx="7409050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Edge 瀏覽器內建大聲朗讀／Windows・macOS 系統 TTS／Google 翻譯朗讀／老師預生成素材包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224578"/>
            <a:ext cx="11094415" cy="603504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6656" y="3407458"/>
            <a:ext cx="3283028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Claude 用量達上限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0852" y="3407458"/>
            <a:ext cx="7409050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改用 Gemini 或 ChatGPT 寫腳本（品質略降但可用）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" y="4038394"/>
            <a:ext cx="3283028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沒有 Sora 訂閱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60852" y="4038394"/>
            <a:ext cx="7409050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本來就不要求 —— 用 CapCut／Clipchamp 合成靜圖＋語音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486450"/>
            <a:ext cx="11094415" cy="603504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" y="4669330"/>
            <a:ext cx="3283028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完全無法註冊帳號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60852" y="4669330"/>
            <a:ext cx="7409050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領取老師的預生成素材包，改做「編輯與排版」而非「生成」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37341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58952" y="5547154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888" y="549229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這一頁請放進課程平台，不要只在影片裡講一次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89888" y="577575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額度用完通常發生在學生做作業的深夜，不是在課堂上。他們需要一份隨時查得到的備援清單。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四個帶得走的原則</a:t>
            </a:r>
          </a:p>
        </p:txBody>
      </p:sp>
      <p:sp>
        <p:nvSpPr>
          <p:cNvPr id="3" name="Oval 2"/>
          <p:cNvSpPr/>
          <p:nvPr/>
        </p:nvSpPr>
        <p:spPr>
          <a:xfrm>
            <a:off x="560069" y="1552981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59" y="1461033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定位先於工具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1867013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沒想清楚要說什麼，生成一百張圖、一百段語音都沒用</a:t>
            </a:r>
          </a:p>
        </p:txBody>
      </p:sp>
      <p:sp>
        <p:nvSpPr>
          <p:cNvPr id="6" name="Oval 5"/>
          <p:cNvSpPr/>
          <p:nvPr/>
        </p:nvSpPr>
        <p:spPr>
          <a:xfrm>
            <a:off x="560069" y="2516390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59" y="2424442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迭代優於重來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59" y="2830423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對話式修改是 2026 年的核心技能 —— 圖是這樣，聲音也是這樣</a:t>
            </a:r>
          </a:p>
        </p:txBody>
      </p:sp>
      <p:sp>
        <p:nvSpPr>
          <p:cNvPr id="9" name="Oval 8"/>
          <p:cNvSpPr/>
          <p:nvPr/>
        </p:nvSpPr>
        <p:spPr>
          <a:xfrm>
            <a:off x="560069" y="3479799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59" y="3387851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分工優於萬能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3793832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Claude 想、Gemini 做、ChatGPT 補、Claude 收。沒有一個 AI 做得完一件作品</a:t>
            </a:r>
          </a:p>
        </p:txBody>
      </p:sp>
      <p:sp>
        <p:nvSpPr>
          <p:cNvPr id="12" name="Oval 11"/>
          <p:cNvSpPr/>
          <p:nvPr/>
        </p:nvSpPr>
        <p:spPr>
          <a:xfrm>
            <a:off x="560069" y="4443208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59" y="4351260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④ AI 做草稿，人做決定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59" y="4757241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判斷力才是不會被取代的部分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5442686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40664" y="5579846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總結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81328" y="5561558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工具三個月就會換一輪，這四句話不會。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作業 12：30 秒影音自我介紹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184148"/>
            <a:ext cx="5382615" cy="4301236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18414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必繳項目</a:t>
            </a:r>
          </a:p>
        </p:txBody>
      </p:sp>
      <p:sp>
        <p:nvSpPr>
          <p:cNvPr id="5" name="Oval 4"/>
          <p:cNvSpPr/>
          <p:nvPr/>
        </p:nvSpPr>
        <p:spPr>
          <a:xfrm>
            <a:off x="795527" y="1879092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42416" y="1805939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影片檔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" y="2137029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MP4，30 秒 ±5 秒，含字幕，含 AI 生成標示</a:t>
            </a:r>
          </a:p>
        </p:txBody>
      </p:sp>
      <p:sp>
        <p:nvSpPr>
          <p:cNvPr id="8" name="Oval 7"/>
          <p:cNvSpPr/>
          <p:nvPr/>
        </p:nvSpPr>
        <p:spPr>
          <a:xfrm>
            <a:off x="795527" y="2589377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42416" y="2516225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口播稿全文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" y="2847314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標註字數 ＋ Claude 潤稿前後對照</a:t>
            </a:r>
          </a:p>
        </p:txBody>
      </p:sp>
      <p:sp>
        <p:nvSpPr>
          <p:cNvPr id="11" name="Oval 10"/>
          <p:cNvSpPr/>
          <p:nvPr/>
        </p:nvSpPr>
        <p:spPr>
          <a:xfrm>
            <a:off x="795527" y="3299663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6" y="3226511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音色選擇說明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" y="3557600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比較了哪幾個音色、為什麼選這個、和視覺調性怎麼搭配</a:t>
            </a:r>
          </a:p>
        </p:txBody>
      </p:sp>
      <p:sp>
        <p:nvSpPr>
          <p:cNvPr id="14" name="Oval 13"/>
          <p:cNvSpPr/>
          <p:nvPr/>
        </p:nvSpPr>
        <p:spPr>
          <a:xfrm>
            <a:off x="795527" y="4009948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42416" y="3936796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④ 語氣指令全文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" y="4267885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你用了什麼前導指令與行內標記</a:t>
            </a:r>
          </a:p>
        </p:txBody>
      </p:sp>
      <p:sp>
        <p:nvSpPr>
          <p:cNvPr id="17" name="Oval 16"/>
          <p:cNvSpPr/>
          <p:nvPr/>
        </p:nvSpPr>
        <p:spPr>
          <a:xfrm>
            <a:off x="795527" y="4720234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42416" y="4647082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⑤ 反思 150 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2416" y="4978171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這兩週最讓你不安的一件事是什麼？（必寫）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0439" y="1184148"/>
            <a:ext cx="5382615" cy="4301236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260439" y="118414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加分項目</a:t>
            </a:r>
          </a:p>
        </p:txBody>
      </p:sp>
      <p:sp>
        <p:nvSpPr>
          <p:cNvPr id="22" name="Oval 21"/>
          <p:cNvSpPr/>
          <p:nvPr/>
        </p:nvSpPr>
        <p:spPr>
          <a:xfrm>
            <a:off x="6507327" y="1879092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754215" y="1805939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雙人對談版本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54215" y="2137029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訪談式自我介紹</a:t>
            </a:r>
          </a:p>
        </p:txBody>
      </p:sp>
      <p:sp>
        <p:nvSpPr>
          <p:cNvPr id="25" name="Oval 24"/>
          <p:cNvSpPr/>
          <p:nvPr/>
        </p:nvSpPr>
        <p:spPr>
          <a:xfrm>
            <a:off x="6507327" y="2589377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54215" y="2516225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自製音效或音樂設計說明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54215" y="2847314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為什麼選這段 BGM</a:t>
            </a:r>
          </a:p>
        </p:txBody>
      </p:sp>
      <p:sp>
        <p:nvSpPr>
          <p:cNvPr id="28" name="Oval 27"/>
          <p:cNvSpPr/>
          <p:nvPr/>
        </p:nvSpPr>
        <p:spPr>
          <a:xfrm>
            <a:off x="6507327" y="3299663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754215" y="3226511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用 ffmpeg／Python 自動化混音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54215" y="3557600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並附腳本</a:t>
            </a:r>
          </a:p>
        </p:txBody>
      </p:sp>
      <p:sp>
        <p:nvSpPr>
          <p:cNvPr id="31" name="Oval 30"/>
          <p:cNvSpPr/>
          <p:nvPr/>
        </p:nvSpPr>
        <p:spPr>
          <a:xfrm>
            <a:off x="6507327" y="4009948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754215" y="3936796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Gemini vs 其他工具比較表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54215" y="4267885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自然度／中文準確度／情緒／額度消耗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640" y="5694775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58952" y="5868511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89888" y="5813647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第 ⑤ 項是必寫，而且不會因為寫得「不夠正面」而扣分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389888" y="6097111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這門課要的是真實的不安，不是漂亮的心得。你如果覺得語音克隆讓你毛骨悚然，就寫下來。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三強在語音上的分工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和上週同一條產線，只是「做」的那一段換成聲音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034540"/>
            <a:ext cx="2512999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286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2034540"/>
            <a:ext cx="2512999" cy="420624"/>
          </a:xfrm>
          <a:prstGeom prst="roundRect">
            <a:avLst>
              <a:gd name="adj" fmla="val 20000"/>
            </a:avLst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① Claude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564892"/>
            <a:ext cx="233011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9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想清楚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948940"/>
            <a:ext cx="2330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定位 ╱ 腳本 ╱ 提示詞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3143935" y="2633471"/>
            <a:ext cx="219456" cy="219456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409111" y="2034540"/>
            <a:ext cx="2512999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286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409111" y="2034540"/>
            <a:ext cx="2512999" cy="420624"/>
          </a:xfrm>
          <a:prstGeom prst="roundRect">
            <a:avLst>
              <a:gd name="adj" fmla="val 20000"/>
            </a:avLst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② Gemini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0551" y="2564892"/>
            <a:ext cx="233011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9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做出來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0551" y="2948940"/>
            <a:ext cx="2330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圖像 ╱ 語音生成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6004407" y="2633471"/>
            <a:ext cx="219456" cy="219456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269583" y="2034540"/>
            <a:ext cx="2512999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2860">
            <a:solidFill>
              <a:srgbClr val="10A3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9583" y="2034540"/>
            <a:ext cx="2512999" cy="420624"/>
          </a:xfrm>
          <a:prstGeom prst="roundRect">
            <a:avLst>
              <a:gd name="adj" fmla="val 20000"/>
            </a:avLst>
          </a:prstGeom>
          <a:solidFill>
            <a:srgbClr val="10A3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③ ChatGPT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1023" y="2564892"/>
            <a:ext cx="233011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90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補位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1023" y="2948940"/>
            <a:ext cx="2330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對照組 ╱ 陪練 ╱ 影片</a:t>
            </a:r>
          </a:p>
        </p:txBody>
      </p:sp>
      <p:sp>
        <p:nvSpPr>
          <p:cNvPr id="19" name="Isosceles Triangle 18"/>
          <p:cNvSpPr/>
          <p:nvPr/>
        </p:nvSpPr>
        <p:spPr>
          <a:xfrm rot="5400000">
            <a:off x="8864879" y="2633471"/>
            <a:ext cx="219456" cy="219456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130055" y="2034540"/>
            <a:ext cx="2512999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286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130055" y="2034540"/>
            <a:ext cx="2512999" cy="420624"/>
          </a:xfrm>
          <a:prstGeom prst="roundRect">
            <a:avLst>
              <a:gd name="adj" fmla="val 20000"/>
            </a:avLst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④ Claude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21495" y="2564892"/>
            <a:ext cx="233011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9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收尾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21495" y="2948940"/>
            <a:ext cx="2330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排版 ╱ 字幕 ╱ 混音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3835908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6656" y="3927348"/>
            <a:ext cx="1559218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工具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18754" y="3927348"/>
            <a:ext cx="550186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在語音環節做什麼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03495" y="3927348"/>
            <a:ext cx="348469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為什麼是它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4293108"/>
            <a:ext cx="11094415" cy="512064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76656" y="4430268"/>
            <a:ext cx="1540930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Claude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18754" y="4430268"/>
            <a:ext cx="5483573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寫口播稿、標停頓、產字幕、寫混音指令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03495" y="4430268"/>
            <a:ext cx="3466407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中文寫作最強；但完全不能生成語音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6656" y="4969764"/>
            <a:ext cx="1540930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Gemini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18754" y="4969764"/>
            <a:ext cx="5483573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生成配音：30 音色、90+ 語言、可用自然語言指揮語氣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03495" y="4969764"/>
            <a:ext cx="3466407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中文支援完整，可用行內標記控制情緒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" y="5372100"/>
            <a:ext cx="11094415" cy="512064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76656" y="5509260"/>
            <a:ext cx="1540930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ChatGPT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18754" y="5509260"/>
            <a:ext cx="5483573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即時語音對話 —— 當你的口播陪練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3495" y="5509260"/>
            <a:ext cx="3466407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唸給它聽、請它回饋節奏 —— Claude 做不到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評分標準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642666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76656" y="1734106"/>
            <a:ext cx="201766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面向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7201" y="1734106"/>
            <a:ext cx="91739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配分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473" y="1734106"/>
            <a:ext cx="4309899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優秀（90+）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0253" y="1734106"/>
            <a:ext cx="311793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待加強（&lt;60）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099866"/>
            <a:ext cx="11094415" cy="54864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255313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定位清晰度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77201" y="2255313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7473" y="2255313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一聽就知道這人是誰、做什麼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0253" y="2255313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泛用、換誰都能用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" y="2831385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工具分工判斷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77201" y="2831385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15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77473" y="2831385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每個環節選對工具且能說出理由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70253" y="2831385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全部塞給同一個工具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3252009"/>
            <a:ext cx="11094415" cy="54864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" y="3407457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迭代歷程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77201" y="3407457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77473" y="3407457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改稿與調整都有明確理由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70253" y="3407457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無紀錄，或一次生成就交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656" y="3983529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美感與完成度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77201" y="3983529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20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77473" y="3983529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混音、字幕、留白皆專業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70253" y="3983529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BGM 太大聲、無字幕、硬切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4404154"/>
            <a:ext cx="11094415" cy="54864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6656" y="4559602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倫理意識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77201" y="4559602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20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77473" y="4559602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正確標示、反思有深度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70253" y="4559602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未標示或克隆他人聲音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48640" y="523625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758952" y="5409994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89888" y="535513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兩週的評分邏輯一致：四成給過程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89888" y="563859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迭代歷程 25% ＋ 工具分工 15%。這門課獎勵的是思考過程，不是成品的漂亮程度。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最後一件事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585436"/>
            <a:ext cx="11094415" cy="1691640"/>
          </a:xfrm>
          <a:prstGeom prst="roundRect">
            <a:avLst>
              <a:gd name="adj" fmla="val 7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1841467"/>
            <a:ext cx="10180015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sz="18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這兩週你學會了怎麼讓 AI 幫你做出東西。</a:t>
            </a:r>
          </a:p>
          <a:p>
            <a:pPr algn="ctr">
              <a:lnSpc>
                <a:spcPct val="150000"/>
              </a:lnSpc>
            </a:pPr>
            <a:r>
              <a:rPr sz="18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但真正重要的能力，是知道什麼時候「不要」用它，</a:t>
            </a:r>
          </a:p>
          <a:p>
            <a:pPr algn="ctr">
              <a:lnSpc>
                <a:spcPct val="150000"/>
              </a:lnSpc>
            </a:pPr>
            <a:r>
              <a:rPr sz="18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以及交出去之前，誠實說清楚哪一塊是它做的。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3551396"/>
            <a:ext cx="3527450" cy="123653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3734275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61872" y="3777903"/>
            <a:ext cx="2594762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素養不是會用工具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" y="4264628"/>
            <a:ext cx="3051962" cy="3952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是知道工具的邊界在哪裡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32122" y="3551396"/>
            <a:ext cx="3527450" cy="123653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515002" y="3734275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45354" y="3777903"/>
            <a:ext cx="2594762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素養不是產出很多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9866" y="4264628"/>
            <a:ext cx="3051962" cy="3952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是對產出的東西負責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15604" y="3551396"/>
            <a:ext cx="3527450" cy="123653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298484" y="3734275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28836" y="3777903"/>
            <a:ext cx="2594762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素養不是跟上潮流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53348" y="4264628"/>
            <a:ext cx="3051962" cy="3952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是在潮流裡保持判斷力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318283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40664" y="5455443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結語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81328" y="5437155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謝謝大家，兩週的課到這裡。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54380" y="1623060"/>
            <a:ext cx="960120" cy="960120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645920"/>
            <a:ext cx="89611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T2A 到底怎麼運作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4831" y="2670048"/>
            <a:ext cx="8961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9FB4D4"/>
                </a:solidFill>
                <a:latin typeface="Microsoft JhengHei"/>
                <a:ea typeface="微軟正黑體"/>
                <a:cs typeface="微軟正黑體"/>
              </a:rPr>
              <a:t>聲音，其實是一張圖｜27 分鐘</a:t>
            </a:r>
          </a:p>
        </p:txBody>
      </p:sp>
      <p:sp>
        <p:nvSpPr>
          <p:cNvPr id="6" name="Oval 5"/>
          <p:cNvSpPr/>
          <p:nvPr/>
        </p:nvSpPr>
        <p:spPr>
          <a:xfrm>
            <a:off x="2139696" y="3611880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50592" y="353872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關鍵洞見：波形 → 頻譜圖 → 生成 → 還原成波形</a:t>
            </a:r>
          </a:p>
        </p:txBody>
      </p:sp>
      <p:sp>
        <p:nvSpPr>
          <p:cNvPr id="8" name="Oval 7"/>
          <p:cNvSpPr/>
          <p:nvPr/>
        </p:nvSpPr>
        <p:spPr>
          <a:xfrm>
            <a:off x="2139696" y="4087368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50592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TTS 三段式管線：文字正規化 → 聲學模型 → 聲碼器</a:t>
            </a:r>
          </a:p>
        </p:txBody>
      </p:sp>
      <p:sp>
        <p:nvSpPr>
          <p:cNvPr id="10" name="Oval 9"/>
          <p:cNvSpPr/>
          <p:nvPr/>
        </p:nvSpPr>
        <p:spPr>
          <a:xfrm>
            <a:off x="2139696" y="4562855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50592" y="4489703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【延伸】語音克隆與 Gemini TTS｜【深化】語言模型式 TTS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關鍵洞見：聲音其實是一張圖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這一頁是串連兩週的核心 —— 請放慢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182057"/>
            <a:ext cx="2540431" cy="157276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6B78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26831" y="1971745"/>
            <a:ext cx="384048" cy="384048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2511241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波形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944" y="2917762"/>
            <a:ext cx="2247823" cy="7456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一維時間訊號
你錄下來的東西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3143935" y="286785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399967" y="2182057"/>
            <a:ext cx="2540431" cy="157276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478159" y="1971745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9695" y="2511241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頻譜圖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6271" y="2917762"/>
            <a:ext cx="2247823" cy="7456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短時傅立葉轉換
→ 變成一張二維的圖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5995263" y="286785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251295" y="2182057"/>
            <a:ext cx="2540431" cy="157276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329487" y="1971745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1023" y="2511241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生成新的圖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97599" y="2917762"/>
            <a:ext cx="2247823" cy="7456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用和上週幾乎
同一套方法生成</a:t>
            </a:r>
          </a:p>
        </p:txBody>
      </p:sp>
      <p:sp>
        <p:nvSpPr>
          <p:cNvPr id="19" name="Isosceles Triangle 18"/>
          <p:cNvSpPr/>
          <p:nvPr/>
        </p:nvSpPr>
        <p:spPr>
          <a:xfrm rot="5400000">
            <a:off x="8846591" y="286785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102623" y="2182057"/>
            <a:ext cx="2540431" cy="157276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180815" y="1971745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12351" y="2511241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聲碼器還原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48927" y="2917762"/>
            <a:ext cx="2247823" cy="7456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把圖變回波形
→ 你聽到的聲音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01085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58952" y="4184594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12973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所以：上週學的方法，這週直接可以用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89888" y="441319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「多模態」的真正意思不是多開幾個工具，而是底層方法可以互通。圖像的擴散生成，換個資料型態就能生成聲音。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151222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40664" y="5334207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洞見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328" y="5270094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AI 其實是在畫圖，再把圖變回聲音。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81328" y="5684419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這句話請學生抄下來 —— 它會解釋這週剩下的所有內容。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頻譜圖怎麼看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教學素材：一張標註過的真實梅爾頻譜圖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01618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2584497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61872" y="261726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橫軸 ＝ 時間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" y="3114850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從左到右，就是這段聲音的時間流。
說得快，圖案就擠；停頓，就出現空白。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32122" y="2401618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515002" y="2584497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45354" y="261726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縱軸 ＝ 頻率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9866" y="3114850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下面是低音，上面是高音。
男聲的能量集中在下方，女聲偏上。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15604" y="2401618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298484" y="2584497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28836" y="261726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亮度 ＝ 能量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53348" y="3114850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越亮代表那個時刻、那個頻率越大聲。
母音是連續亮線，氣音是散開的雲霧。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788202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58952" y="4961938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490707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為什麼這件事值得花 8 分鐘講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888" y="5190538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因為理解了這一點，學生就不會把「圖像 AI」和「語音 AI」當成兩件互不相干的事 —— 而這正是「多模態素養」的核心。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TTS 三段式管線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28634"/>
            <a:ext cx="3490874" cy="229510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102053" y="1918322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457818"/>
            <a:ext cx="3271418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文字正規化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864339"/>
            <a:ext cx="3198266" cy="14679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把字變成
「唸得出來的樣子」
2026／8／14 →
二〇二六年八月十四日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4094378" y="317560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350410" y="2128634"/>
            <a:ext cx="3490874" cy="229510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903823" y="1918322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60138" y="2457818"/>
            <a:ext cx="3271418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聲學模型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96714" y="2864339"/>
            <a:ext cx="3198266" cy="14679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文字（含韻律預測）
→ 頻譜圖
決定語調、輕重、停頓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7896148" y="317560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152180" y="2128634"/>
            <a:ext cx="3490874" cy="229510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705594" y="1918322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61908" y="2457818"/>
            <a:ext cx="3271418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聲碼器 vocoder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8484" y="2864339"/>
            <a:ext cx="3198266" cy="14679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頻譜圖 → 波形
決定音質清亮
還是有金屬感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679772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58952" y="4853508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診斷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888" y="479864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三段各自會出錯，症狀不一樣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89888" y="5082108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唸錯字 → 第一段的問題（改稿可解）；語氣平板 → 第二段的問題（改指令可解）；聲音有雜訊金屬感 → 第三段的問題（換工具）。學會分辨，才知道要調哪裡。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51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57" baseType="lpstr">
      <vt:lpstr>標楷體</vt:lpstr>
      <vt:lpstr>微軟正黑體</vt:lpstr>
      <vt:lpstr>Microsoft JhengHei</vt:lpstr>
      <vt:lpstr>Arial</vt:lpstr>
      <vt:lpstr>Times New Roman</vt:lpstr>
      <vt:lpstr>20_自訂設計</vt:lpstr>
      <vt:lpstr>投影片</vt:lpstr>
      <vt:lpstr>開場：你分得出來嗎？</vt:lpstr>
      <vt:lpstr>本週終點：讓上週的名片開口說話</vt:lpstr>
      <vt:lpstr>本週學習目標</vt:lpstr>
      <vt:lpstr>三強在語音上的分工</vt:lpstr>
      <vt:lpstr>投影片</vt:lpstr>
      <vt:lpstr>關鍵洞見：聲音其實是一張圖</vt:lpstr>
      <vt:lpstr>頻譜圖怎麼看</vt:lpstr>
      <vt:lpstr>TTS 三段式管線</vt:lpstr>
      <vt:lpstr>為什麼 AI 會唸錯</vt:lpstr>
      <vt:lpstr>Gemini TTS 能做什麼</vt:lpstr>
      <vt:lpstr>課堂決策：走 Google AI Studio，不走 Gemini App</vt:lpstr>
      <vt:lpstr>零樣本語音克隆：門檻已經沒有了</vt:lpstr>
      <vt:lpstr>語言模型式 TTS：品質為什麼突然變好</vt:lpstr>
      <vt:lpstr>表徵解耦：說什麼 ／ 誰在說 ／ 怎麼說</vt:lpstr>
      <vt:lpstr>Part 1 小結</vt:lpstr>
      <vt:lpstr>投影片</vt:lpstr>
      <vt:lpstr>最大的品質差距，不在工具</vt:lpstr>
      <vt:lpstr>30 秒口播稿的黃金結構</vt:lpstr>
      <vt:lpstr>Claude 潤稿示範指令</vt:lpstr>
      <vt:lpstr>五個可控維度</vt:lpstr>
      <vt:lpstr>停頓：最容易忽略、效果最大</vt:lpstr>
      <vt:lpstr>兩種指揮語氣的方式</vt:lpstr>
      <vt:lpstr>延伸：訪談式自我介紹</vt:lpstr>
      <vt:lpstr>投影片</vt:lpstr>
      <vt:lpstr>AI 語音詐騙：常見態樣</vt:lpstr>
      <vt:lpstr>防詐三招（請轉告家人）</vt:lpstr>
      <vt:lpstr>聲音是人格權</vt:lpstr>
      <vt:lpstr>標示義務與檢測</vt:lpstr>
      <vt:lpstr>課堂活動：真假語音辨識挑戰</vt:lpstr>
      <vt:lpstr>辨識線索：可以聽什麼</vt:lpstr>
      <vt:lpstr>投影片</vt:lpstr>
      <vt:lpstr>六步驟產線總覽</vt:lpstr>
      <vt:lpstr>Step 1 ｜ Claude：寫 30 秒口播稿</vt:lpstr>
      <vt:lpstr>Step 2 ｜ ChatGPT：口播陪練</vt:lpstr>
      <vt:lpstr>Step 3 ｜ Gemini TTS：生成配音</vt:lpstr>
      <vt:lpstr>Step 4 ｜ 背景音樂與音效</vt:lpstr>
      <vt:lpstr>Step 5 ｜ 混音三原則</vt:lpstr>
      <vt:lpstr>音量層次：一張圖記住</vt:lpstr>
      <vt:lpstr>Step 6 ｜ 合成影音名片</vt:lpstr>
      <vt:lpstr>繳交前自我檢查表</vt:lpstr>
      <vt:lpstr>兩週總結：回扣主線</vt:lpstr>
      <vt:lpstr>音色怎麼挑：對應你的視覺調性</vt:lpstr>
      <vt:lpstr>Claude：產出字幕與混音指令</vt:lpstr>
      <vt:lpstr>新手最常犯的五個錯誤</vt:lpstr>
      <vt:lpstr>兩週的完整工具清單</vt:lpstr>
      <vt:lpstr>備援方案：額度用完了怎麼辦</vt:lpstr>
      <vt:lpstr>四個帶得走的原則</vt:lpstr>
      <vt:lpstr>作業 12：30 秒影音自我介紹</vt:lpstr>
      <vt:lpstr>評分標準</vt:lpstr>
      <vt:lpstr>最後一件事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柯賢儒</dc:creator>
  <cp:lastModifiedBy>柯賢儒</cp:lastModifiedBy>
  <cp:revision>2</cp:revision>
  <dcterms:created xsi:type="dcterms:W3CDTF">2025-07-16T05:08:41Z</dcterms:created>
  <dcterms:modified xsi:type="dcterms:W3CDTF">2026-08-14T02:42:44Z</dcterms:modified>
</cp:coreProperties>
</file>