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3"/>
    <p:sldId id="257" r:id="rId2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2.xml"/><Relationship Id="rId3" Type="http://schemas.openxmlformats.org/officeDocument/2006/relationships/slide" Target="slides/slide1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B3F04-426A-44D3-A325-A44ABF6EFFE4}" type="datetimeFigureOut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96FEF-7457-41FF-8C91-AFFDD06DAB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694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第一週就要讓學生知道兩週是一件作品，動機才會延續。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務必事前錄好三方並排的螢幕操作。這是整堂課最重要的一張投影片。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這一頁請放慢，逐列念過。學生最常犯的錯是把所有任務都塞給同一個工具。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米開朗基羅這個比喻是本段的核心。務必配合去噪過程的 8 格動畫播放。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六個要素請學生抄下來。這是整堂課唯一需要背的東西。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8.gif"/><Relationship Id="rId4" Type="http://schemas.openxmlformats.org/officeDocument/2006/relationships/image" Target="../media/image9.gif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10.jpe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10.jpeg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jpe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B3BE686-6460-4543-9E2E-C12179F73A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97" y="0"/>
            <a:ext cx="12208697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437417" y="3207284"/>
            <a:ext cx="5916385" cy="545052"/>
          </a:xfrm>
        </p:spPr>
        <p:txBody>
          <a:bodyPr/>
          <a:lstStyle>
            <a:lvl1pPr marL="0" indent="0" algn="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F64A-08F5-44A3-9ED5-C6685E02F3E0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28535E2-2246-44E0-9C8F-9FDA79A00C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77" y="207858"/>
            <a:ext cx="3884603" cy="619456"/>
          </a:xfrm>
          <a:prstGeom prst="rect">
            <a:avLst/>
          </a:prstGeom>
        </p:spPr>
      </p:pic>
      <p:sp>
        <p:nvSpPr>
          <p:cNvPr id="21" name="標題 1">
            <a:extLst>
              <a:ext uri="{FF2B5EF4-FFF2-40B4-BE49-F238E27FC236}">
                <a16:creationId xmlns:a16="http://schemas.microsoft.com/office/drawing/2014/main" id="{8A483139-3667-4CC2-958F-DE55F1D95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15" y="1290228"/>
            <a:ext cx="11019971" cy="161263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42188B-E3A1-4FE2-B858-D9DBAED60E9D}"/>
              </a:ext>
            </a:extLst>
          </p:cNvPr>
          <p:cNvSpPr/>
          <p:nvPr userDrawn="1"/>
        </p:nvSpPr>
        <p:spPr>
          <a:xfrm>
            <a:off x="0" y="6721475"/>
            <a:ext cx="12192000" cy="13652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706980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64311-439B-4CB2-A920-EEF4690D8F93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134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D96E-33C8-4633-AA1C-E6B0D22DD81D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0271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17" y="1268760"/>
            <a:ext cx="10972801" cy="4857403"/>
          </a:xfrm>
        </p:spPr>
        <p:txBody>
          <a:bodyPr/>
          <a:lstStyle>
            <a:lvl1pPr marL="332797" indent="-332797">
              <a:buFontTx/>
              <a:buBlip>
                <a:blip r:embed="rId3"/>
              </a:buBlip>
              <a:defRPr sz="2722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21074" indent="-277348">
              <a:buFontTx/>
              <a:buBlip>
                <a:blip r:embed="rId4"/>
              </a:buBlip>
              <a:defRPr sz="2333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 sz="1944"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871531" y="0"/>
            <a:ext cx="9217024" cy="1009531"/>
          </a:xfrm>
        </p:spPr>
        <p:txBody>
          <a:bodyPr>
            <a:normAutofit/>
          </a:bodyPr>
          <a:lstStyle>
            <a:lvl1pPr marL="0" algn="ctr" defTabSz="887480" rtl="0" eaLnBrk="1" latinLnBrk="0" hangingPunct="1">
              <a:defRPr lang="zh-TW" altLang="en-US" sz="3499" b="1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0" y="6494146"/>
            <a:ext cx="2639616" cy="363854"/>
          </a:xfrm>
        </p:spPr>
        <p:txBody>
          <a:bodyPr/>
          <a:lstStyle>
            <a:lvl1pPr>
              <a:defRPr sz="972"/>
            </a:lvl1pPr>
          </a:lstStyle>
          <a:p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Copyright  © Asia University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11280576" y="45"/>
            <a:ext cx="766781" cy="365125"/>
          </a:xfrm>
        </p:spPr>
        <p:txBody>
          <a:bodyPr/>
          <a:lstStyle>
            <a:lvl1pPr>
              <a:defRPr sz="1944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fld id="{C18C27A2-FF79-4500-AD71-900954B66EE7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38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9C65EC8-9804-409F-BCA0-B98EAC902F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/>
        </p:blipFill>
        <p:spPr>
          <a:xfrm>
            <a:off x="1" y="0"/>
            <a:ext cx="12205163" cy="1088572"/>
          </a:xfrm>
          <a:prstGeom prst="rect">
            <a:avLst/>
          </a:prstGeom>
        </p:spPr>
      </p:pic>
      <p:sp>
        <p:nvSpPr>
          <p:cNvPr id="12" name="投影片編號版面配置區 4">
            <a:extLst>
              <a:ext uri="{FF2B5EF4-FFF2-40B4-BE49-F238E27FC236}">
                <a16:creationId xmlns:a16="http://schemas.microsoft.com/office/drawing/2014/main" id="{93BB52A4-8D50-4E67-A5C5-D4453193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6587" y="1"/>
            <a:ext cx="828576" cy="365125"/>
          </a:xfrm>
        </p:spPr>
        <p:txBody>
          <a:bodyPr/>
          <a:lstStyle>
            <a:lvl1pPr>
              <a:defRPr kumimoji="0" lang="zh-TW" altLang="en-US" sz="1800" b="1" kern="12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fld id="{C18C27A2-FF79-4500-AD71-900954B66EE7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13" name="標題 6">
            <a:extLst>
              <a:ext uri="{FF2B5EF4-FFF2-40B4-BE49-F238E27FC236}">
                <a16:creationId xmlns:a16="http://schemas.microsoft.com/office/drawing/2014/main" id="{90440DC6-D117-48DD-A838-41F50D76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520"/>
            <a:ext cx="12192000" cy="1009531"/>
          </a:xfrm>
        </p:spPr>
        <p:txBody>
          <a:bodyPr>
            <a:normAutofit/>
          </a:bodyPr>
          <a:lstStyle>
            <a:lvl1pPr marL="0" algn="ctr" defTabSz="987552" rtl="0" eaLnBrk="1" latinLnBrk="0" hangingPunct="1">
              <a:defRPr lang="zh-TW" altLang="en-US" sz="3960" b="0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A2726A5-9EC5-4691-B69D-571523EFE8F7}"/>
              </a:ext>
            </a:extLst>
          </p:cNvPr>
          <p:cNvSpPr/>
          <p:nvPr userDrawn="1"/>
        </p:nvSpPr>
        <p:spPr>
          <a:xfrm>
            <a:off x="10659292" y="5172892"/>
            <a:ext cx="1532709" cy="1645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93253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920D3F9D-5CB9-418E-B3A3-5E5523206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/>
        </p:blipFill>
        <p:spPr>
          <a:xfrm>
            <a:off x="1" y="0"/>
            <a:ext cx="12205163" cy="1088572"/>
          </a:xfrm>
          <a:prstGeom prst="rect">
            <a:avLst/>
          </a:prstGeom>
        </p:spPr>
      </p:pic>
      <p:sp>
        <p:nvSpPr>
          <p:cNvPr id="11" name="投影片編號版面配置區 4">
            <a:extLst>
              <a:ext uri="{FF2B5EF4-FFF2-40B4-BE49-F238E27FC236}">
                <a16:creationId xmlns:a16="http://schemas.microsoft.com/office/drawing/2014/main" id="{5C57B192-A72F-43DE-A77A-0E66F110D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6587" y="1"/>
            <a:ext cx="828576" cy="365125"/>
          </a:xfrm>
        </p:spPr>
        <p:txBody>
          <a:bodyPr/>
          <a:lstStyle>
            <a:lvl1pPr>
              <a:defRPr kumimoji="0" lang="zh-TW" altLang="en-US" sz="1800" b="1" kern="12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fld id="{C18C27A2-FF79-4500-AD71-900954B66EE7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0" y="39520"/>
            <a:ext cx="12192000" cy="1009531"/>
          </a:xfrm>
        </p:spPr>
        <p:txBody>
          <a:bodyPr>
            <a:normAutofit/>
          </a:bodyPr>
          <a:lstStyle>
            <a:lvl1pPr marL="0" algn="ctr" defTabSz="987552" rtl="0" eaLnBrk="1" latinLnBrk="0" hangingPunct="1">
              <a:defRPr lang="zh-TW" altLang="en-US" sz="3888" b="1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F9DBD90-D49D-4639-911A-4622639EAE76}"/>
              </a:ext>
            </a:extLst>
          </p:cNvPr>
          <p:cNvSpPr/>
          <p:nvPr userDrawn="1"/>
        </p:nvSpPr>
        <p:spPr>
          <a:xfrm>
            <a:off x="10659292" y="5172892"/>
            <a:ext cx="1532709" cy="1645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417834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 userDrawn="1"/>
        </p:nvSpPr>
        <p:spPr>
          <a:xfrm>
            <a:off x="407772" y="1009137"/>
            <a:ext cx="11586519" cy="5745892"/>
          </a:xfrm>
          <a:prstGeom prst="rect">
            <a:avLst/>
          </a:prstGeom>
        </p:spPr>
        <p:txBody>
          <a:bodyPr vert="horz" lIns="82296" tIns="41148" rIns="82296" bIns="4114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396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DF24D23-3E59-40BE-93E1-C9B28E87C68C}"/>
              </a:ext>
            </a:extLst>
          </p:cNvPr>
          <p:cNvSpPr/>
          <p:nvPr userDrawn="1"/>
        </p:nvSpPr>
        <p:spPr>
          <a:xfrm>
            <a:off x="0" y="5910351"/>
            <a:ext cx="12192000" cy="947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3B1CD01-EAC8-4E09-8808-5050D9D30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"/>
          <a:stretch/>
        </p:blipFill>
        <p:spPr>
          <a:xfrm>
            <a:off x="1" y="-27379"/>
            <a:ext cx="12205163" cy="1088572"/>
          </a:xfrm>
          <a:prstGeom prst="rect">
            <a:avLst/>
          </a:prstGeom>
        </p:spPr>
      </p:pic>
      <p:sp>
        <p:nvSpPr>
          <p:cNvPr id="9" name="投影片編號版面配置區 4">
            <a:extLst>
              <a:ext uri="{FF2B5EF4-FFF2-40B4-BE49-F238E27FC236}">
                <a16:creationId xmlns:a16="http://schemas.microsoft.com/office/drawing/2014/main" id="{ECBF472E-AE2E-49F5-9AAE-2489E229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6587" y="-27379"/>
            <a:ext cx="828576" cy="365125"/>
          </a:xfrm>
        </p:spPr>
        <p:txBody>
          <a:bodyPr/>
          <a:lstStyle>
            <a:lvl1pPr>
              <a:defRPr kumimoji="0" lang="zh-TW" altLang="en-US" sz="1800" b="1" kern="120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</a:lstStyle>
          <a:p>
            <a:fld id="{C18C27A2-FF79-4500-AD71-900954B66EE7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10" name="標題 2">
            <a:extLst>
              <a:ext uri="{FF2B5EF4-FFF2-40B4-BE49-F238E27FC236}">
                <a16:creationId xmlns:a16="http://schemas.microsoft.com/office/drawing/2014/main" id="{4B19C305-D049-4FA2-8750-C46374C2F6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1009531"/>
          </a:xfrm>
        </p:spPr>
        <p:txBody>
          <a:bodyPr>
            <a:normAutofit fontScale="90000"/>
          </a:bodyPr>
          <a:lstStyle>
            <a:lvl1pPr>
              <a:defRPr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亞大研發能量豐沛，連續四年獲</a:t>
            </a:r>
            <a:r>
              <a:rPr lang="en-US" altLang="zh-TW"/>
              <a:t>10</a:t>
            </a:r>
            <a:r>
              <a:rPr lang="zh-TW" altLang="en-US"/>
              <a:t>項</a:t>
            </a:r>
          </a:p>
        </p:txBody>
      </p:sp>
    </p:spTree>
    <p:extLst>
      <p:ext uri="{BB962C8B-B14F-4D97-AF65-F5344CB8AC3E}">
        <p14:creationId xmlns:p14="http://schemas.microsoft.com/office/powerpoint/2010/main" val="1985085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Copyright  © Asia University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C27A2-FF79-4500-AD71-900954B66EE7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249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0EEE21-792E-4EC0-8360-FE705209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2D579E-005F-45C3-98EA-7BBE08D01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332EC5A-F4E7-4CEA-BEDA-AA9B458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1968-0B50-4096-90EB-898AEFB7E139}" type="datetimeFigureOut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9E9CCB-A0F4-4379-8B06-5BB0F4E7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ED68323-202A-4F42-B8F1-2DDDE841B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9E4D5-F6E0-4C29-8983-6D63A716F1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227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2759AAF9-9615-4917-A204-C2C665E1BE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3258"/>
          </a:xfrm>
          <a:prstGeom prst="rect">
            <a:avLst/>
          </a:prstGeom>
        </p:spPr>
      </p:pic>
      <p:sp>
        <p:nvSpPr>
          <p:cNvPr id="18" name="標題 1">
            <a:extLst>
              <a:ext uri="{FF2B5EF4-FFF2-40B4-BE49-F238E27FC236}">
                <a16:creationId xmlns:a16="http://schemas.microsoft.com/office/drawing/2014/main" id="{810F2CE1-BE99-454E-8D7C-7888EB6F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0033"/>
            <a:ext cx="12192000" cy="53356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zh-TW" altLang="en-US" sz="2880" b="1" kern="1200" baseline="0" dirty="0">
                <a:solidFill>
                  <a:srgbClr val="CC3300"/>
                </a:solidFill>
                <a:effectLst>
                  <a:glow rad="101600">
                    <a:schemeClr val="bg1">
                      <a:alpha val="56000"/>
                    </a:schemeClr>
                  </a:glo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+mj-cs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493C7D6-5DD7-4105-9F35-31F737F17094}"/>
              </a:ext>
            </a:extLst>
          </p:cNvPr>
          <p:cNvSpPr/>
          <p:nvPr userDrawn="1"/>
        </p:nvSpPr>
        <p:spPr>
          <a:xfrm flipV="1">
            <a:off x="1" y="860591"/>
            <a:ext cx="88773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5000">
                <a:srgbClr val="00428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74002" tIns="37032" rIns="74002" bIns="37032" rtlCol="0" anchor="ctr"/>
          <a:lstStyle/>
          <a:p>
            <a:pPr algn="ctr"/>
            <a:endParaRPr lang="zh-TW" altLang="en-US" sz="1944">
              <a:solidFill>
                <a:prstClr val="white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86EE4EF-7569-490A-9C99-241A6D169B90}"/>
              </a:ext>
            </a:extLst>
          </p:cNvPr>
          <p:cNvSpPr/>
          <p:nvPr userDrawn="1"/>
        </p:nvSpPr>
        <p:spPr>
          <a:xfrm>
            <a:off x="0" y="6767194"/>
            <a:ext cx="12192000" cy="90808"/>
          </a:xfrm>
          <a:prstGeom prst="rect">
            <a:avLst/>
          </a:prstGeom>
          <a:solidFill>
            <a:srgbClr val="007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339" y="984478"/>
            <a:ext cx="11903519" cy="5209628"/>
          </a:xfrm>
        </p:spPr>
        <p:txBody>
          <a:bodyPr/>
          <a:lstStyle>
            <a:lvl1pPr marL="205740" indent="-205740">
              <a:lnSpc>
                <a:spcPct val="100000"/>
              </a:lnSpc>
              <a:buFontTx/>
              <a:buBlip>
                <a:blip r:embed="rId3"/>
              </a:buBlip>
              <a:defRPr sz="2640" baseline="0">
                <a:latin typeface="Times New Roman" panose="02020603050405020304" pitchFamily="18" charset="0"/>
              </a:defRPr>
            </a:lvl1pPr>
            <a:lvl2pPr marL="617220" indent="-205740">
              <a:lnSpc>
                <a:spcPct val="100000"/>
              </a:lnSpc>
              <a:buFontTx/>
              <a:buBlip>
                <a:blip r:embed="rId4"/>
              </a:buBlip>
              <a:defRPr baseline="0">
                <a:latin typeface="Times New Roman" panose="02020603050405020304" pitchFamily="18" charset="0"/>
              </a:defRPr>
            </a:lvl2pPr>
            <a:lvl3pPr marL="1028700" indent="-205740">
              <a:lnSpc>
                <a:spcPct val="100000"/>
              </a:lnSpc>
              <a:buFontTx/>
              <a:buBlip>
                <a:blip r:embed="rId5"/>
              </a:buBlip>
              <a:defRPr baseline="0">
                <a:latin typeface="Times New Roman" panose="02020603050405020304" pitchFamily="18" charset="0"/>
              </a:defRPr>
            </a:lvl3pPr>
            <a:lvl4pPr>
              <a:lnSpc>
                <a:spcPct val="100000"/>
              </a:lnSpc>
              <a:defRPr baseline="0">
                <a:latin typeface="Times New Roman" panose="02020603050405020304" pitchFamily="18" charset="0"/>
              </a:defRPr>
            </a:lvl4pPr>
            <a:lvl5pPr>
              <a:lnSpc>
                <a:spcPct val="100000"/>
              </a:lnSpc>
              <a:defRPr baseline="0"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0788-DDEB-491B-A557-906D3F9A7B61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568609" y="6356352"/>
            <a:ext cx="478249" cy="365125"/>
          </a:xfrm>
        </p:spPr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69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318A-A90C-4D6A-B2BF-EA6A4F1BE44D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221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0C27-371F-4EA6-9B1C-6D3D9652428D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60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9F6FB-286D-40AF-99CA-384D1ACB54E1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71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637F865-CFAF-4816-882E-13B001185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3258"/>
          </a:xfrm>
          <a:prstGeom prst="rect">
            <a:avLst/>
          </a:prstGeom>
        </p:spPr>
      </p:pic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FCD22998-26A7-4CEA-80E9-292D76CC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3436257" cy="365125"/>
          </a:xfrm>
        </p:spPr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952D-5C3A-4681-A9A6-B3F81FB7EAE9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705821FC-5484-411C-B3DA-39F18C74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250033"/>
            <a:ext cx="9499600" cy="53356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zh-TW" altLang="en-US" sz="3420" b="1" dirty="0">
                <a:solidFill>
                  <a:srgbClr val="003774"/>
                </a:solidFill>
                <a:effectLst>
                  <a:glow rad="101600">
                    <a:schemeClr val="bg1">
                      <a:alpha val="56000"/>
                    </a:schemeClr>
                  </a:glo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CF8AF79-B391-4D05-8862-F0B0573D33B7}"/>
              </a:ext>
            </a:extLst>
          </p:cNvPr>
          <p:cNvSpPr/>
          <p:nvPr userDrawn="1"/>
        </p:nvSpPr>
        <p:spPr>
          <a:xfrm flipV="1">
            <a:off x="1" y="860591"/>
            <a:ext cx="88773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5000">
                <a:srgbClr val="00428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74002" tIns="37032" rIns="74002" bIns="37032" rtlCol="0" anchor="ctr"/>
          <a:lstStyle/>
          <a:p>
            <a:pPr algn="ctr"/>
            <a:endParaRPr lang="zh-TW" altLang="en-US" sz="1944">
              <a:solidFill>
                <a:prstClr val="white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BED900A-6C93-4569-877B-D0F82607F36B}"/>
              </a:ext>
            </a:extLst>
          </p:cNvPr>
          <p:cNvSpPr/>
          <p:nvPr userDrawn="1"/>
        </p:nvSpPr>
        <p:spPr>
          <a:xfrm>
            <a:off x="0" y="6767194"/>
            <a:ext cx="12192000" cy="90808"/>
          </a:xfrm>
          <a:prstGeom prst="rect">
            <a:avLst/>
          </a:prstGeom>
          <a:solidFill>
            <a:srgbClr val="007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</p:spTree>
    <p:extLst>
      <p:ext uri="{BB962C8B-B14F-4D97-AF65-F5344CB8AC3E}">
        <p14:creationId xmlns:p14="http://schemas.microsoft.com/office/powerpoint/2010/main" val="74126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0E85E-BD65-4615-9F73-D0476DFA5734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B530338-A8AE-4C6F-BBD8-AF7345684051}"/>
              </a:ext>
            </a:extLst>
          </p:cNvPr>
          <p:cNvSpPr/>
          <p:nvPr userDrawn="1"/>
        </p:nvSpPr>
        <p:spPr>
          <a:xfrm>
            <a:off x="0" y="6767194"/>
            <a:ext cx="12192000" cy="90808"/>
          </a:xfrm>
          <a:prstGeom prst="rect">
            <a:avLst/>
          </a:prstGeom>
          <a:solidFill>
            <a:srgbClr val="007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20"/>
          </a:p>
        </p:txBody>
      </p:sp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15EB23A9-5BDF-4CFF-98D6-8B057090E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3436257" cy="365125"/>
          </a:xfrm>
        </p:spPr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484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95B47-E7CA-41BE-A94A-84AB4AE975C7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94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22BA-D139-4938-81D2-C79EC24E690C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90775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3787A-61C0-41C1-A211-CB1C4E182FB5}" type="datetime1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29AA6-6824-4CC0-9D4E-2F112CB161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19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77240" y="1188720"/>
            <a:ext cx="6949440" cy="23317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1389888"/>
            <a:ext cx="640080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亞洲大學 ｜ AI 素養教育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1828800"/>
            <a:ext cx="64008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多模態創作（image）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2761488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9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T2I 技術、圖像指令微調、個人數位名片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3218688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單元 11 ｜ 生成式 AI 應用 ｜ 120 分鐘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T2I 到底怎麼運作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從一句話到一張圖，中間發生了什麼事｜30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三個關卡：看懂你的話 → 在腦中構圖 → 逐步去噪成形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為什麼 AI 會畫錯手、畫錯中文字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【延伸】三強在影像上的真實差距｜【深化】潛在擴散架構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從「一句話」到「一張圖」的三個關卡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203599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386478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1872" y="2419241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看懂你的話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916831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文字編碼器把句子變成語意向量。
這一關決定它有沒有理解「暖色調」「側臉」「逆光」。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2203599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386478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45354" y="2419241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在腦中構圖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916831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不直接畫像素，而是在壓縮過的「概念空間」裡作業。
這是為什麼生成可以這麼快。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2203599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386478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8836" y="2419241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逐步去噪成形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916831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從隨機雜訊開始，反覆修正 20–50 次。
每一次都比上一次更像你描述的東西。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608471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0664" y="4791455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比喻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328" y="4727343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雕像本來就在大理石裡，我只是把不是雕像的部分去掉。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1328" y="5141667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擴散模型做的是同一件事：從一團雜訊裡，把「不是這張圖」的部分一步步去掉。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關卡一：模型怎麼「讀懂」你的句子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32019"/>
            <a:ext cx="2540431" cy="150876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6B78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1721707"/>
            <a:ext cx="384048" cy="384048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26120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你的句子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667723"/>
            <a:ext cx="2247823" cy="6816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「暖色調的
圖書館場景」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258581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1932019"/>
            <a:ext cx="2540431" cy="150876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1721707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26120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斷詞與編碼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2667723"/>
            <a:ext cx="2247823" cy="6816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拆成模型看得懂
的最小單位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258581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1932019"/>
            <a:ext cx="2540431" cy="150876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1721707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26120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語意向量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2667723"/>
            <a:ext cx="2247823" cy="6816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每個概念變成
一串數字座標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258581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1932019"/>
            <a:ext cx="2540431" cy="150876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1721707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26120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條件訊號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2667723"/>
            <a:ext cx="2247823" cy="6816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在生成過程中
持續「拉」向你的描述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3760818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3934554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387969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這一關失敗，後面全白做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163155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如果模型根本沒理解「逆光」，後面再怎麼去噪也不會出現逆光。很多學生以為圖不對是「AI 不夠好」，其實是第一關就沒讀懂 —— 因為你寫得不夠清楚。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5182012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40664" y="5319172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診斷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81328" y="5300884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圖不對，先檢查你的字，不要先怪模型。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關卡二：為什麼生成可以這麼快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60115"/>
            <a:ext cx="5382615" cy="30175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760115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直接畫像素（舊做法）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455059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3819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512 × 512 × 3 ＝ 78 萬個數字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735094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每一步都要算 78 萬次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3210277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313712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運算量巨大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490312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早期模型生成一張圖要好幾分鐘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965495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892343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細節與整體難以兼顧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424553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看得到毛孔，卻畫錯構圖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760115"/>
            <a:ext cx="5382615" cy="30175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760115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在潛在空間作業（現在）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2455059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238190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壓縮成 64 × 64 × 4 ＝ 1.6 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735094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運算量降到約 1／48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3210277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313712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先想「概念」，最後才還原成像素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3490312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像先打草稿，再上色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965495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892343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整體結構穩定得多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424553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構圖先對，細節後補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051955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40664" y="5234939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81328" y="5170827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不是一個像素一個像素畫給你看，它是先在腦中想好，再一次翻譯成圖。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81328" y="5585151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這就是「潛在空間」四個字的白話版。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關卡三：去噪，就是把雜訊一步步變成圖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教學素材：播放 8 格去噪過程動畫（從純雜訊到成圖）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087362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6B78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41699" y="1877050"/>
            <a:ext cx="384048" cy="384048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2416546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Step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944" y="2823067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純隨機雜訊
什麼都看不出來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2573670" y="272137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829702" y="2087362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8FA3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622761" y="1877050"/>
            <a:ext cx="384048" cy="384048"/>
          </a:xfrm>
          <a:prstGeom prst="ellipse">
            <a:avLst/>
          </a:prstGeom>
          <a:solidFill>
            <a:srgbClr val="8F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9430" y="2416546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8FA3B8"/>
                </a:solidFill>
                <a:latin typeface="Microsoft JhengHei"/>
                <a:ea typeface="微軟正黑體"/>
                <a:cs typeface="微軟正黑體"/>
              </a:rPr>
              <a:t>Step 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6006" y="2823067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隱約有色塊
構圖開始成形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4854732" y="272137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110764" y="2087362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5903823" y="1877050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20492" y="2416546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Step 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7068" y="2823067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主體輪廓清楚
細節仍模糊</a:t>
            </a:r>
          </a:p>
        </p:txBody>
      </p:sp>
      <p:sp>
        <p:nvSpPr>
          <p:cNvPr id="19" name="Isosceles Triangle 18"/>
          <p:cNvSpPr/>
          <p:nvPr/>
        </p:nvSpPr>
        <p:spPr>
          <a:xfrm rot="5400000">
            <a:off x="7135794" y="272137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391826" y="2087362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8184885" y="1877050"/>
            <a:ext cx="384048" cy="384048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01554" y="2416546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Step 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38130" y="2823067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細節補齊
接近完成</a:t>
            </a:r>
          </a:p>
        </p:txBody>
      </p:sp>
      <p:sp>
        <p:nvSpPr>
          <p:cNvPr id="24" name="Isosceles Triangle 23"/>
          <p:cNvSpPr/>
          <p:nvPr/>
        </p:nvSpPr>
        <p:spPr>
          <a:xfrm rot="5400000">
            <a:off x="9416856" y="2721375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9672888" y="2087362"/>
            <a:ext cx="1970166" cy="1469193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10465948" y="1877050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82616" y="2416546"/>
            <a:ext cx="1750710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Step 50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19192" y="2823067"/>
            <a:ext cx="1677558" cy="642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成品
再加步數效果有限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824723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58952" y="3998458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89888" y="394359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步數不是越多越好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89888" y="4227059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邊際效益遞減 —— 從 20 步加到 40 步差很多，從 40 步加到 100 步幾乎看不出差別，但等待時間翻倍。免費額度有限時，這個判斷很實際。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640" y="5245916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40664" y="5428901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關鍵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81328" y="536478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生成不是「一次畫好」，是「反覆修正五十次」。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81328" y="5779113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理解這件事，你就會理解為什麼「迭代編輯」比「重新抽卡」有效。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為什麼 AI 會畫錯：三個經典失敗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9279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2020719"/>
            <a:ext cx="2201043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失敗類型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0579" y="2020719"/>
            <a:ext cx="476834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為什麼會這樣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11806" y="2020719"/>
            <a:ext cx="3576384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2026 年現況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386479"/>
            <a:ext cx="11094415" cy="713232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624223"/>
            <a:ext cx="218275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手指數量錯亂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0579" y="2624223"/>
            <a:ext cx="475005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手的姿態變化太大、在訓練資料中佔比小，模型學到的是「手的統計平均」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11806" y="2624223"/>
            <a:ext cx="3558096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主流大模型已大幅改善，開源小模型仍常見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3364887"/>
            <a:ext cx="218275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中文字寫成鬼畫符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0579" y="3364887"/>
            <a:ext cx="475005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模型看到的是像素而不是字元；漢字結構複雜、字形空間巨大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1806" y="3364887"/>
            <a:ext cx="3558096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Nano Banana Pro 已能渲染可讀的多語言文字，長句仍不穩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867807"/>
            <a:ext cx="11094415" cy="713232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6656" y="4105551"/>
            <a:ext cx="2182755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說「不要有貓」卻給你貓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60579" y="4105551"/>
            <a:ext cx="4750058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語意向量裡「貓」的訊號比「不要」強得多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11806" y="4105551"/>
            <a:ext cx="3558096" cy="7132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新模型明顯改善，但仍建議改用正面描述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882791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40664" y="5065775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81328" y="5001663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理解模型的失敗模式，才知道什麼任務可以交給它、什麼不行。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81328" y="5415987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這比記住工具怎麼點更重要 —— 因為介面三個月就會變，失敗模式不會。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失敗模式的素養意義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415"/>
            <a:ext cx="3527450" cy="164592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057294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0900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能預測失敗，才敢用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587647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知道它在哪裡會出錯，你才知道什麼時候該檢查、什麼時候可以放心。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1874415"/>
            <a:ext cx="3527450" cy="164592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057294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0900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能解釋失敗，才會修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587647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「手畫錯了」不是重抽十次，而是換一個不露出手的構圖。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1874415"/>
            <a:ext cx="3527450" cy="164592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057294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0900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能承認失敗，才誠實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587647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交出去的作品，你要知道哪一塊是 AI 猜的、哪一塊是你決定的。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748935"/>
            <a:ext cx="11094415" cy="91440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3922671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3867807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這門課真正要教的東西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4151271"/>
            <a:ext cx="9869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不是「怎麼生出漂亮的圖」，而是「怎麼判斷這張圖能不能用」。前者三個月後工具會幫你做完，後者是你自己的能力。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937655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40664" y="5120639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81328" y="5056527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做草稿，人做決定。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81328" y="5470851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判斷力才是不會被取代的部分。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2026 年：三強在影像上的真實差距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115568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1207008"/>
            <a:ext cx="183428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面向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3822" y="1207008"/>
            <a:ext cx="3668074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Gemini（Nano Banana Pro）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4776" y="1207008"/>
            <a:ext cx="2842869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ChatGPT（GPT Image）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70526" y="1207008"/>
            <a:ext cx="201766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572768"/>
            <a:ext cx="11094415" cy="45720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682496"/>
            <a:ext cx="181599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最強項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3822" y="1682496"/>
            <a:ext cx="36497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編輯與一致性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44776" y="1682496"/>
            <a:ext cx="282458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語言理解與對話式迭代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70526" y="1682496"/>
            <a:ext cx="199937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幫你寫提示詞、解讀圖片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" y="2167128"/>
            <a:ext cx="181599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一致性上限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3822" y="2167128"/>
            <a:ext cx="36497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跨最多 14 張圖、5 人樣貌不變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44776" y="2167128"/>
            <a:ext cx="282458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單張較佳、跨圖較弱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70526" y="2167128"/>
            <a:ext cx="199937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2542032"/>
            <a:ext cx="11094415" cy="45720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6656" y="2651760"/>
            <a:ext cx="181599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文字渲染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93822" y="2651760"/>
            <a:ext cx="36497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多語言、多字體、可做書法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44776" y="2651760"/>
            <a:ext cx="282458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佳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70526" y="2651760"/>
            <a:ext cx="199937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—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656" y="3136392"/>
            <a:ext cx="181599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進階控制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93822" y="3136392"/>
            <a:ext cx="36497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改鏡頭角度、改對焦、調色、日夜互換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44776" y="3136392"/>
            <a:ext cx="282458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對話式修改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70526" y="3136392"/>
            <a:ext cx="199937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—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3511296"/>
            <a:ext cx="11094415" cy="45720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76656" y="3621024"/>
            <a:ext cx="181599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輸出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93822" y="3621024"/>
            <a:ext cx="36497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2K／4K，多種長寬比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44776" y="3621024"/>
            <a:ext cx="282458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標準解析度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70526" y="3621024"/>
            <a:ext cx="199937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—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6656" y="4105656"/>
            <a:ext cx="181599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標示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93822" y="4105656"/>
            <a:ext cx="364978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一律內嵌 SynthID 隱形浮水印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44776" y="4105656"/>
            <a:ext cx="282458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依平台政策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70526" y="4105656"/>
            <a:ext cx="199937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—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8640" y="5504688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58952" y="5678424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89888" y="562356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免費額度提醒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89888" y="5907024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Gemini 的 Nano Banana Pro 免費額度有限，用完會退回一般版 Nano Banana（仍可用）；ChatGPT 每日少量張數。上課前務必重新實測。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課堂決策：為什麼圖像部分主用 Gemini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理由不是「它比較新」，而是三個具體的教學需求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42032"/>
            <a:ext cx="3527450" cy="19202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2724911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757674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需要一致性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3255264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做視覺系統的前提。名片、大頭貼、橫幅要看起來是同一套 —— 這件事只有一致性夠強的模型做得到。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2122" y="2542032"/>
            <a:ext cx="3527450" cy="19202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15002" y="2724911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5354" y="2757674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需要局部編輯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9866" y="3255264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「迭代優於重來」這個觀念，需要一個真的能局部改圖的工具當載體，否則學生只能重新抽卡。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15604" y="2542032"/>
            <a:ext cx="3527450" cy="19202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298484" y="2724911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28836" y="2757674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需要看得見的標示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3348" y="3255264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SynthID 浮水印本身就是最好的 AI 標示教材 —— 學生會親眼看到自己的作品被標記。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645152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DF8F4"/>
          </a:solidFill>
          <a:ln w="13970">
            <a:solidFill>
              <a:srgbClr val="10A3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58952" y="4818888"/>
            <a:ext cx="420624" cy="420624"/>
          </a:xfrm>
          <a:prstGeom prst="ellipse">
            <a:avLst/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476402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ChatGPT 的角色：對照組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5047488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同一句提示詞在兩邊各跑一次，並排比較。這個對照練習的教學價值，遠大於多學一個工具的操作。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潛在擴散模型的實際架構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聽不懂可以跳過，不影響作業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052828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6656" y="2144268"/>
            <a:ext cx="256780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元件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7337" y="2144268"/>
            <a:ext cx="403483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做什麼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45049" y="2144268"/>
            <a:ext cx="394314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為什麼重要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510028"/>
            <a:ext cx="11094415" cy="56692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2674620"/>
            <a:ext cx="254951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VAE encoder／decoder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7337" y="2674620"/>
            <a:ext cx="401654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512×512×3 壓成 64×64×4，最後再還原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45049" y="2674620"/>
            <a:ext cx="3924854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運算量降約 48 倍，這是生成能變快的關鍵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" y="3268980"/>
            <a:ext cx="254951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去噪骨幹 U-Net → DiT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7337" y="3268980"/>
            <a:ext cx="401654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在潛在空間裡執行每一步去噪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45049" y="3268980"/>
            <a:ext cx="3924854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換成 Transformer 架構後，scaling 效率大幅提升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3698747"/>
            <a:ext cx="11094415" cy="56692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6656" y="3863340"/>
            <a:ext cx="254951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文字條件 CLIP／T5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7337" y="3863340"/>
            <a:ext cx="401654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把提示詞變成引導訊號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45049" y="3863340"/>
            <a:ext cx="3924854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加入 T5 之後，長提示詞的理解能力明顯變好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" y="4457699"/>
            <a:ext cx="254951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取樣器 sampler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27337" y="4457699"/>
            <a:ext cx="4016543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決定每一步怎麼走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45049" y="4457699"/>
            <a:ext cx="3924854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影響速度與風格；同樣步數，不同取樣器結果不同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61788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40664" y="529894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1328" y="5280660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所有的「參數」，本質上都是在調整這四個元件之間的拉扯。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兩週學習地圖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這不是兩個獨立主題，而是一件連續的作品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84808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58480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單元 11 ｜ 本週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279752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20659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T2I 技術原理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55978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從一句話到一張圖，中間發生了什麼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3034970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96181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圖像指令微調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31500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六要素公式 ＋ 迭代式編輯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79018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71703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倫理與著作權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407022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AI 圖歸誰？標示義務</a:t>
            </a:r>
          </a:p>
        </p:txBody>
      </p:sp>
      <p:sp>
        <p:nvSpPr>
          <p:cNvPr id="15" name="Oval 14"/>
          <p:cNvSpPr/>
          <p:nvPr/>
        </p:nvSpPr>
        <p:spPr>
          <a:xfrm>
            <a:off x="795527" y="4545406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42416" y="447225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成品：個人數位名片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482544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一張能代表你的靜態視覺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1584808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260439" y="158480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單元 12 ｜ 下週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279752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20659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T2A 技術原理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55978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聲音其實是一張圖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03497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296181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語音素材合成與設計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31500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為耳朵寫稿 ＋ 混音三原則</a:t>
            </a:r>
          </a:p>
        </p:txBody>
      </p:sp>
      <p:sp>
        <p:nvSpPr>
          <p:cNvPr id="26" name="Oval 25"/>
          <p:cNvSpPr/>
          <p:nvPr/>
        </p:nvSpPr>
        <p:spPr>
          <a:xfrm>
            <a:off x="6507327" y="3790188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54215" y="371703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聲音倫理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54215" y="407022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語音詐騙、聲音權、深偽</a:t>
            </a:r>
          </a:p>
        </p:txBody>
      </p:sp>
      <p:sp>
        <p:nvSpPr>
          <p:cNvPr id="29" name="Oval 28"/>
          <p:cNvSpPr/>
          <p:nvPr/>
        </p:nvSpPr>
        <p:spPr>
          <a:xfrm>
            <a:off x="6507327" y="4545406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54215" y="447225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成品：30 秒影音自我介紹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54215" y="482544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上週的名片開口說話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5629808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40664" y="576696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主線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81328" y="5748680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同一個身份，跨媒材一致地表達 —— 這才是「多模態」的意思。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三個關鍵參數的真正意義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272284"/>
            <a:ext cx="3527450" cy="21488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455163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48792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steps ｜ 去噪步數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985516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反覆修正幾次。
不是越多越好 —— 邊際效益遞減，40 步之後多半看不出差別。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2272284"/>
            <a:ext cx="3527450" cy="21488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455163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48792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CFG scale ｜ 引導強度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985516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多聽你的話。
太低 ＝ 不聽話、自由發揮；太高 ＝ 過飽和、細節崩壞。常用 5–9。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2272284"/>
            <a:ext cx="3527450" cy="21488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455163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48792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seed ｜ 隨機起點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985516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從哪一團雜訊開始。
固定 seed ＋ 固定提示詞 ＝ 可以完全複現同一張圖。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604004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4777739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472287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課堂實驗（可當深化作業）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5006340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固定提示詞，只改 CFG（3／7／15）與 seed，做成一張 3×3 對照矩陣。這是理解參數最快的方法，也是做任何對照實驗的基本功。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Part 1 小結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三句話帶走這一段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742440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650492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生成 ＝ 從雜訊中，把不是這張圖的部分去掉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056472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不是一次畫好，是反覆修正五十次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669273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577325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AI 的失敗是有規律的，不是隨機的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983306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手、中文字、否定詞 —— 知道它會在哪裡出錯，你才知道要檢查什麼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596106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3504158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圖不對，先檢查你的字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910139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第一關沒讀懂，後面全白做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564124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40664" y="5701284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接續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1328" y="5682996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接下來這一段，是本週最重要的技能：怎麼把話說清楚。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圖像指令微調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把話說清楚，然後改到對｜35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六要素提示詞公式 ＋ 讓 Claude 當你的提示詞代筆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迭代式指令編輯：從「抽卡」到「對話式修改」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【延伸】一致性三招｜【深化】LoRA 與 ControlNet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先釐清：「指令微調」有兩個層次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252728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(A) 提示詞層級的指令精修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1947672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不改模型，改你說話的方式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六要素公式、迭代編輯、參考圖控制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702890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95% 的學生真正需要的技能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不用寫程式、不用顯示卡、免費版就能做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45810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本節的主要內容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接下來 25 分鐘都在講這個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252728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(B) 模型層級的微調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1947672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真的去調整模型權重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LoRA、ControlNet、instruction tuning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702890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需要技術背景與運算資源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屬於深化層，聽不懂可以跳過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458108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本節最後 8 分鐘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另有獨立補充影片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623560"/>
            <a:ext cx="11094415" cy="914400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58952" y="5797296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89888" y="574243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為什麼要先講清楚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6025896"/>
            <a:ext cx="9869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「微調」這個詞在不同場合意思差很多。學生如果以為要學 (B) 才算會，會在第一關就放棄。其實 (A) 才是決定作品好壞的關鍵。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六要素提示詞公式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15056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697935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1736131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主體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228288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誰／什麼東西
二十歲亞洲女學生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6026" y="1515056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08906" y="1697935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9258" y="1736131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動作／姿態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3770" y="2228288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在做什麼
側身伏案書寫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03412" y="1515056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86292" y="1697935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16644" y="1736131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環境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1156" y="2228288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在哪裡
大學圖書館木質長桌旁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268875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31520" y="3451755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1872" y="3489950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風格／媒材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982107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什麼畫法
扁平向量插畫、粗輪廓線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26026" y="3268875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508906" y="3451755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39258" y="3489950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光線／色調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3770" y="3982107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什麼氛圍
午後斜射暖光、暖橘與米色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03412" y="3268875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86292" y="3451755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816644" y="3489950"/>
            <a:ext cx="2606954" cy="38080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構圖／鏡頭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41156" y="3982107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怎麼取景
半身、淺景深、右側留白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297014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0664" y="5479999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415886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不會讀你的心，它只會讀你的字。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1328" y="5830211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你腦中省略的每一個細節，它都會幫你隨機決定。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壞 ／ 普通 ／ 好：三欄對照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243584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1335024"/>
            <a:ext cx="119246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等級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1996" y="1335024"/>
            <a:ext cx="623537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提示詞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0253" y="1335024"/>
            <a:ext cx="311793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結果特徵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700784"/>
            <a:ext cx="11094415" cy="86868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016252"/>
            <a:ext cx="1174172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✗ 壞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996" y="2016252"/>
            <a:ext cx="6217088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「一個學生」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0253" y="2016252"/>
            <a:ext cx="3099649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泛用、無記憶點、風格完全隨機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912363"/>
            <a:ext cx="1174172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△ 普通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1996" y="2912363"/>
            <a:ext cx="6217088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「一個學生在讀書，卡通風格」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0253" y="2912363"/>
            <a:ext cx="3099649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有方向但不可控，每次結果差很多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493008"/>
            <a:ext cx="11094415" cy="86868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6656" y="3808476"/>
            <a:ext cx="1174172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✓ 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1996" y="3808476"/>
            <a:ext cx="6217088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「二十歲亞洲女學生，側身伏案書寫，大學圖書館木質長桌旁，扁平向量插畫、粗輪廓線，午後斜射暖光、暖橘與米色調，半身構圖、淺景深、右側留白」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0253" y="3808476"/>
            <a:ext cx="3099649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可控、可複製、留白處剛好放文字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632704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58952" y="5806440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89888" y="575157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注意最後那五個字：「右側留白」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6035040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這不是美感考量，是工程考量 —— 因為之後要在那裡放你的名字。好的提示詞，會預先想到下一步。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三個立刻能用的補充技巧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0721"/>
            <a:ext cx="3527450" cy="245192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143600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176363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用正面描述取代否定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673953"/>
            <a:ext cx="3051962" cy="161067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✗ 「不要有文字」
✓ 「純淨背景，無任何字元」
模型對否定詞的敏感度，遠低於對名詞的敏感度。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1960721"/>
            <a:ext cx="3527450" cy="245192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143600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176363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重要的放前面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673953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越前面的詞，影響力越大。
部分工具支援 (關鍵詞:1.3) 這類權重語法，可以進一步強調。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1960721"/>
            <a:ext cx="3527450" cy="245192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143600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176363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借用專業詞彙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673953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攝影：廣角、逆光、淺景深
美術：水彩暈染、賽璐璐上色、等距視角
專業詞比形容詞有效得多。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942998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0664" y="508015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關鍵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328" y="5061870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「好看一點」不是指令，「暖橘色調、淺景深、逆光」才是指令。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讓 Claude 當你的提示詞代筆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三強整合最有感的一招 —— 用 AI 操作 AI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26564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26831" y="2016252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255574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① 口語說想法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944" y="2962268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不用管格式
想到什麼說什麼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3143935" y="2903220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399967" y="2226564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478159" y="2016252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9695" y="255574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② 要它反問你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6271" y="2962268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「先問我 5 個問題
釐清我的定位」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5995263" y="2903220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51295" y="2226564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329487" y="2016252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1023" y="255574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③ 輸出六要素提示詞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7599" y="2962268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「寫成可以直接貼進
Gemini 的提示詞」</a:t>
            </a:r>
          </a:p>
        </p:txBody>
      </p:sp>
      <p:sp>
        <p:nvSpPr>
          <p:cNvPr id="19" name="Isosceles Triangle 18"/>
          <p:cNvSpPr/>
          <p:nvPr/>
        </p:nvSpPr>
        <p:spPr>
          <a:xfrm rot="5400000">
            <a:off x="8846591" y="2903220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102623" y="2226564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180815" y="2016252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12351" y="2555748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④ 貼進 Gemini 生成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48927" y="2962268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不滿意就回頭
請 Claude 改提示詞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055363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58952" y="4229099"/>
            <a:ext cx="420624" cy="420624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174235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為什麼這樣有效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9888" y="4457700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Claude 擅長把模糊的想法追問成清楚的規格，Gemini 擅長把清楚的規格變成圖。各自做自己最強的那一段，而不是硬要一個工具做完。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198364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0664" y="5335524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教學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317235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學生原本只會自己憋提示詞。這一招會讓他們發現：想不出來，可以問。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示範指令（請照抄一次）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94355"/>
            <a:ext cx="11094415" cy="1965960"/>
          </a:xfrm>
          <a:prstGeom prst="roundRect">
            <a:avLst>
              <a:gd name="adj" fmla="val 6000"/>
            </a:avLst>
          </a:prstGeom>
          <a:solidFill>
            <a:srgbClr val="FBFCFD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1977234"/>
            <a:ext cx="1051560" cy="310896"/>
          </a:xfrm>
          <a:prstGeom prst="roundRect">
            <a:avLst>
              <a:gd name="adj" fmla="val 45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407003"/>
            <a:ext cx="10545775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我要做一張個人數位名片。請先問我 5 個問題釐清我的定位，</a:t>
            </a:r>
          </a:p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然後幫我寫一段可以直接貼進 Gemini 的圖像生成提示詞，</a:t>
            </a:r>
          </a:p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要包含主體、動作、環境、風格、光線、構圖六個要素，</a:t>
            </a:r>
          </a:p>
          <a:p>
            <a:pPr algn="l">
              <a:lnSpc>
                <a:spcPct val="150000"/>
              </a:lnSpc>
            </a:pPr>
            <a:r>
              <a:rPr sz="15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並在右側預留三分之一的空白給文字。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988914"/>
            <a:ext cx="3527450" cy="196169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4171794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61872" y="4036152"/>
            <a:ext cx="2594762" cy="7284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為什麼要「先問我 5 個問題」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4856077"/>
            <a:ext cx="3051962" cy="966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這一步逼學生說出自己也沒想清楚的東西。很多人第一次意識到：原來我根本不知道自己想要什麼。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2122" y="3988914"/>
            <a:ext cx="3527450" cy="196169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15002" y="4171794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45354" y="42045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為什麼要指定「六個要素」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69866" y="4702147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不指定的話，AI 會寫出一段華麗但不可控的描述。指定結構，你才有辦法逐項修改。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15604" y="3988914"/>
            <a:ext cx="3527450" cy="196169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98484" y="4171794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28836" y="4204557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為什麼要講「右側留白」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3348" y="4702147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因為下一步要在那裡放名字。好的提示詞會預先想到交付格式。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把風格指南存進 Claude Projects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2418588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建立 Project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取名「我的視覺識別」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330555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2418588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放進定案素材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定位語句、3 個關鍵字
最終提示詞模板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330555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2418588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每次生成都沿用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新對話自動讀得到
不用重新解釋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330555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2418588"/>
            <a:ext cx="384048" cy="384048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同時也是創作證據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提示詞與修改歷程
自動留存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457700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4631435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457657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一石二鳥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860036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跨對話保持風格一致，同時滿足著作權實務上「保留創作歷程」的建議 —— 這一點在 Part 3 會再回來講。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開場：同一句話，三個模型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提示詞：一位台灣大學生在圖書館做報告，暖色調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29863"/>
            <a:ext cx="3527450" cy="16916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212742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245505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743095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生成一張圖。強項在後續的編輯與一致性控制。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2029863"/>
            <a:ext cx="3527450" cy="16916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212742"/>
            <a:ext cx="402336" cy="402336"/>
          </a:xfrm>
          <a:prstGeom prst="ellipse">
            <a:avLst/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245505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ChatGPT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743095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生成一張圖。語言理解與對話式迭代表現佳。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2029863"/>
            <a:ext cx="3527450" cy="169164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212742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245505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743095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「我沒辦法生成圖片，但我可以幫你把這句話寫成更好的提示詞。」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950103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4123838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406897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這一頁同時建立兩個概念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4352438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① 模型有差異 —— 同一句話，結果不一樣。② 模型有分工 —— 有的工具根本不做這件事，但它能幫你把事情想清楚。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093103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40664" y="5276087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示範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81328" y="5211975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課堂實際操作：三個視窗並排，同時貼上同一句提示詞。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81328" y="5626299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並排展示的衝擊力，遠大於分開播放三張圖。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迭代式編輯：從「抽卡」到「對話」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2026 年最重要的觀念轉變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01263"/>
            <a:ext cx="5382615" cy="32461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801263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過去：抽卡</a:t>
            </a:r>
          </a:p>
        </p:txBody>
      </p:sp>
      <p:sp>
        <p:nvSpPr>
          <p:cNvPr id="7" name="Oval 6"/>
          <p:cNvSpPr/>
          <p:nvPr/>
        </p:nvSpPr>
        <p:spPr>
          <a:xfrm>
            <a:off x="795527" y="2496207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2416" y="242305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不滿意 → 重新生成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776242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每次都是全新的一張，前一張的優點也一起消失</a:t>
            </a:r>
          </a:p>
        </p:txBody>
      </p:sp>
      <p:sp>
        <p:nvSpPr>
          <p:cNvPr id="10" name="Oval 9"/>
          <p:cNvSpPr/>
          <p:nvPr/>
        </p:nvSpPr>
        <p:spPr>
          <a:xfrm>
            <a:off x="795527" y="3251425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2416" y="3178273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靠運氣，不靠技術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" y="353146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生成 50 張挑一張，額度燒完還不一定滿意</a:t>
            </a:r>
          </a:p>
        </p:txBody>
      </p:sp>
      <p:sp>
        <p:nvSpPr>
          <p:cNvPr id="13" name="Oval 12"/>
          <p:cNvSpPr/>
          <p:nvPr/>
        </p:nvSpPr>
        <p:spPr>
          <a:xfrm>
            <a:off x="795527" y="4006643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42416" y="393349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無法解釋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428667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「為什麼這張比較好？」——不知道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0439" y="1801263"/>
            <a:ext cx="5382615" cy="32461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60439" y="1801263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現在：對話式修改</a:t>
            </a:r>
          </a:p>
        </p:txBody>
      </p:sp>
      <p:sp>
        <p:nvSpPr>
          <p:cNvPr id="18" name="Oval 17"/>
          <p:cNvSpPr/>
          <p:nvPr/>
        </p:nvSpPr>
        <p:spPr>
          <a:xfrm>
            <a:off x="6507327" y="2496207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54215" y="242305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不滿意 → 只改那一處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54215" y="2776242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「把背景換成灰白漸層，其餘完全不變」</a:t>
            </a:r>
          </a:p>
        </p:txBody>
      </p:sp>
      <p:sp>
        <p:nvSpPr>
          <p:cNvPr id="21" name="Oval 20"/>
          <p:cNvSpPr/>
          <p:nvPr/>
        </p:nvSpPr>
        <p:spPr>
          <a:xfrm>
            <a:off x="6507327" y="3251425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54215" y="3178273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靠指令，可累積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54215" y="353146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每一輪都比上一輪更接近，不會退步</a:t>
            </a:r>
          </a:p>
        </p:txBody>
      </p:sp>
      <p:sp>
        <p:nvSpPr>
          <p:cNvPr id="24" name="Oval 23"/>
          <p:cNvSpPr/>
          <p:nvPr/>
        </p:nvSpPr>
        <p:spPr>
          <a:xfrm>
            <a:off x="6507327" y="4006643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54215" y="393349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可解釋、可交代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54215" y="428667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每一次修改都有理由 —— 這就是作業要交的歷程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5321703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40664" y="5504687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81328" y="5440575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迭代優於重來。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854899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這句話會決定學生的作業拿 70 分還是 90 分。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四種編輯指令模式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243584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6656" y="1335024"/>
            <a:ext cx="174259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模式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2133" y="1335024"/>
            <a:ext cx="568524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指令怎麼寫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0253" y="1335024"/>
            <a:ext cx="311793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3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什麼時候用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700784"/>
            <a:ext cx="11094415" cy="56692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865376"/>
            <a:ext cx="172430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局部替換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02133" y="1865376"/>
            <a:ext cx="5666952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「把背景換成灰白漸層，人物與構圖完全保持不變」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0253" y="1865376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改一處，其餘要保住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459736"/>
            <a:ext cx="172430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局部重繪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02133" y="2459736"/>
            <a:ext cx="5666952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圈選區域 ＋「這裡改成一支鋼筆」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0253" y="2459736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精準修掉某個瑕疵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2889503"/>
            <a:ext cx="11094415" cy="566928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6656" y="3054096"/>
            <a:ext cx="172430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外擴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02133" y="3054096"/>
            <a:ext cx="5666952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「向左右延伸畫面，維持相同光線與風格」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0253" y="3054096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方圖要變成橫幅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" y="3648455"/>
            <a:ext cx="172430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參考圖控制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02133" y="3648455"/>
            <a:ext cx="5666952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上傳圖 ＋「用這張圖的人物，換成正裝，白色背景」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70253" y="3648455"/>
            <a:ext cx="3099649" cy="5669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要保持角色一致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541264"/>
            <a:ext cx="11094415" cy="960120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58952" y="5714999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89888" y="566013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關鍵句型：「⋯⋯，其餘保持不變」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5943600"/>
            <a:ext cx="9869119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這六個字是迭代編輯的核心。沒有這句，模型很可能順手把你滿意的部分也一起改掉。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Gemini 專屬：後製級的控制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15056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697935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1741563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改鏡頭角度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228288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「改成低角度仰拍」
「換成俯視視角」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6026" y="1515056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08906" y="1697935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9258" y="1741563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改對焦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3770" y="2228288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「焦點移到背景」
「把前景虛化」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03412" y="1515056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86292" y="1697935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16644" y="1741563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調色與打光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1156" y="2228288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「整體偏冷色調」
「加一道左側逆光」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268875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31520" y="3451755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61872" y="3495382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日夜互換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982107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「把這張白天的照片
改成夜晚」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26026" y="3268875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508906" y="3451755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39258" y="3495382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多圖融合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3770" y="3982107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「把這三個元素
合成一個場景」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03412" y="3268875"/>
            <a:ext cx="3539642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86292" y="3451755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816644" y="3495382"/>
            <a:ext cx="2606954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解析度與比例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41156" y="3982107"/>
            <a:ext cx="3064154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「輸出 3:2 橫式
2K 解析度」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297014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0664" y="5479999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415886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這些原本是 Photoshop 的工作，現在是一句話的事。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1328" y="5830211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但要說得出「低角度仰拍」這四個字 —— 這就是為什麼專業詞彙很重要。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走鐘：連續編輯的隱藏陷阱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03749"/>
            <a:ext cx="2540431" cy="174449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1793437"/>
            <a:ext cx="384048" cy="384048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33293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第 1 輪就會發生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739453"/>
            <a:ext cx="2247823" cy="917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實測：只下了一句
「其餘保持不變」
構圖就縮放了約一成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277541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2003749"/>
            <a:ext cx="2540431" cy="174449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1793437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33293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但你不會察覺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2739453"/>
            <a:ext cx="2247823" cy="917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因為每一版
單看都很好
漂移只在並排時現形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277541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2003749"/>
            <a:ext cx="2540431" cy="174449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1793437"/>
            <a:ext cx="384048" cy="38404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33293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累積下去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2739453"/>
            <a:ext cx="2247823" cy="917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臉變了、風格漂了
而你以為
只是「越改越好」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2775413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2003749"/>
            <a:ext cx="2540431" cy="1744497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8A1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1793437"/>
            <a:ext cx="384048" cy="384048"/>
          </a:xfrm>
          <a:prstGeom prst="ellipse">
            <a:avLst/>
          </a:prstGeom>
          <a:solidFill>
            <a:srgbClr val="8A1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33293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8A1F00"/>
                </a:solidFill>
                <a:latin typeface="Microsoft JhengHei"/>
                <a:ea typeface="微軟正黑體"/>
                <a:cs typeface="微軟正黑體"/>
              </a:rPr>
              <a:t>結果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2739453"/>
            <a:ext cx="2247823" cy="9173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回不去了
因為沒有基準
可以比對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3878269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4052004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解法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399714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解法：每 3–4 輪存檔，並且並排比對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280605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存檔的理由不是「怕變差」——漂移有時反而更好看。存檔是為了保留一個可以比對的基準，否則你根本不知道自己漂到哪裡去了。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5018633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40664" y="520161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實務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81328" y="5137505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存檔不是謹慎，是為了讓你看得見變化。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551830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實測佐證請見《實作示範》簡報的「迭代前後對照」那一頁。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一致性三招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做個人品牌視覺系統的關鍵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50592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2633471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2666234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固定 seed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3163824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同一個隨機起點，就有同一套風格骨架。
適合：同一場景的多個變化。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2122" y="2450592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15002" y="2633471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5354" y="2666234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參考圖鎖定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9866" y="3163824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以定案的那一張為基準，之後每次都上傳它當參考。
適合：角色臉孔要一致。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15604" y="2450592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298484" y="2633471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28836" y="2666234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角色描述表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3348" y="3163824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把主體特徵寫成固定文字模板，每次原封複製貼上。
適合：沒有參考圖功能時的萬用解。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736592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EF4FE"/>
          </a:solidFill>
          <a:ln w="1397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58952" y="4910327"/>
            <a:ext cx="420624" cy="420624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4855464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第四招（Gemini 專屬，最省事）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5138928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Gemini 可跨最多 14 張圖維持一致性、保住最多 5 個人的樣貌 —— 直接請它一次生出整套視覺系統，不必手動控 seed。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角色描述表模板（可直接抄）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71573"/>
            <a:ext cx="11094415" cy="2103120"/>
          </a:xfrm>
          <a:prstGeom prst="roundRect">
            <a:avLst>
              <a:gd name="adj" fmla="val 6000"/>
            </a:avLst>
          </a:prstGeom>
          <a:solidFill>
            <a:srgbClr val="FBFCFD"/>
          </a:solidFill>
          <a:ln w="1778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7" y="2281885"/>
            <a:ext cx="10509199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【固定段】</a:t>
            </a:r>
            <a:r>
              <a:rPr sz="13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每次原封不動複製貼上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7" y="2647645"/>
            <a:ext cx="10509199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25 歲亞洲男性，短黑髮、細框圓眼鏡、深藍色針織衫，扁平插畫風、粗輪廓線、暖色調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7" y="3324301"/>
            <a:ext cx="10509199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【變動段】</a:t>
            </a:r>
            <a:r>
              <a:rPr sz="13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只改這一段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7" y="3671773"/>
            <a:ext cx="1050919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＿＿＿（正面半身 ／ 側身工作中 ／ 揮手打招呼）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449013"/>
            <a:ext cx="3527450" cy="1224381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4631893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61872" y="4680953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名片：正面半身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" y="5162245"/>
            <a:ext cx="3051962" cy="38313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3:2 橫式，右側留白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32122" y="4449013"/>
            <a:ext cx="3527450" cy="1224381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515002" y="4631893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45354" y="4680953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大頭貼：側身工作中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69866" y="5162245"/>
            <a:ext cx="3051962" cy="38313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1:1 方形，主體置中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15604" y="4449013"/>
            <a:ext cx="3527450" cy="1224381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298484" y="4631893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28836" y="4680953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橫幅：揮手打招呼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53348" y="5162245"/>
            <a:ext cx="3051962" cy="38313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4:1 超寬，左側留白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為什麼叫「指令微調」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05940"/>
            <a:ext cx="5382615" cy="30175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80594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語言模型的 instruction tuning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2500884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42773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原本：續寫文字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78091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給它「今天天氣」，它接「很好」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3256102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318295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微調後：聽懂命令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353613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給它「幫我改寫這句」，它真的去改寫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4011320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93816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關鍵差別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429135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從「模仿語料」變成「執行意圖」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805940"/>
            <a:ext cx="5382615" cy="30175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80594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圖像領域的對應：InstructPix2Pix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2500884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242773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原本：畫一張 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78091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每次都從零生成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3256102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3182950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微調後：把這張圖改成 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353613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理解「編輯」這個動作本身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4011320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93816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這就是對話式編輯的技術根源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429135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沒有這一步，就只能一直抽卡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097780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40664" y="5234940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81328" y="521665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你今天能對圖說「把背景換掉」，是因為有人先教會模型「換掉」是什麼意思。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LoRA 與 ControlNet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136491"/>
            <a:ext cx="5382615" cy="3015462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136491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LoRA ｜ 低秩微調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1831435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175828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凍結主模型，只訓練一小組矩陣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11147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不動原本幾十億個參數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586653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51350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20–30 張圖就能學會一個風格或一張臉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286668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消費級顯示卡即可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341871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2687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檔案只有幾十 MB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621906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可以像外掛一樣隨插隨用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136491"/>
            <a:ext cx="5382615" cy="3015462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136491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ControlNet ｜ 結構條件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1831435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175828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把構圖從文字改成結構輸入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111470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姿態骨架、深度圖、線稿、邊緣圖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586653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513501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精準控制「人站在哪、擺什麼姿勢」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866688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這是文字描述做不到的事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341871"/>
            <a:ext cx="128016" cy="12801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2687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可與 LoRA 疊加使用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621906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風格用 LoRA，構圖用 ControlNet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461603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58952" y="5635338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89888" y="5580475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倫理接口：這裡要停一下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5863939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LoRA 可以用 20 張照片複製任何人的臉 —— 這正是深偽（deepfake）的技術基礎。技術本身中性，但門檻已經低到任何人都做得到。接下來我們談倫理。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倫理、著作權與標示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這張圖是誰的？你有義務講嗎？｜15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台灣智財局立場：著作權保護的是人的創作，不是機器的運算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訓練資料爭議：輸入受保護作品，原則上需要授權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歐盟 AI Act 第 50 條透明度義務，2026 年 8 月 2 日已生效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這張圖是誰的？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31186"/>
            <a:ext cx="1109441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台灣智慧財產局的立場，可以濃縮成一句話：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15233"/>
            <a:ext cx="11094415" cy="841248"/>
          </a:xfrm>
          <a:prstGeom prst="roundRect">
            <a:avLst>
              <a:gd name="adj" fmla="val 8000"/>
            </a:avLst>
          </a:prstGeom>
          <a:solidFill>
            <a:srgbClr val="FDF3EF"/>
          </a:solidFill>
          <a:ln w="1778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798114"/>
            <a:ext cx="1045433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2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著作權保護的是「人的創作」，不是「機器的運算」。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675938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2858817"/>
            <a:ext cx="402336" cy="40233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61872" y="289158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只丟一句提示詞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3389170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AI 自動產出
→ 通常不受著作權保護
人類創作參與度不足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2122" y="2675938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15002" y="2858817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45354" y="289158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有實質的選擇與修改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69866" y="3389170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你挑選、編排、重繪
→ 受保護的是「人做的那部分」
不是整張圖，是你的貢獻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15604" y="2675938"/>
            <a:ext cx="3527450" cy="214807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98484" y="2858817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28836" y="289158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實務上該怎麼做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3348" y="3389170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保留提示詞紀錄
保留修改歷程
這是主張人類創作參與的證據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64773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58952" y="5821474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89888" y="576661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所以作業為什麼要交「迭代歷程」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605007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不只是為了讓老師看到你有努力 —— 那份歷程紀錄，在法律實務上就是你的創作證明。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本週終點：個人數位名片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52728"/>
            <a:ext cx="5382615" cy="32461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不是什麼</a:t>
            </a:r>
          </a:p>
        </p:txBody>
      </p:sp>
      <p:sp>
        <p:nvSpPr>
          <p:cNvPr id="5" name="Oval 4"/>
          <p:cNvSpPr/>
          <p:nvPr/>
        </p:nvSpPr>
        <p:spPr>
          <a:xfrm>
            <a:off x="795527" y="1947672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42416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不是掃描紙本名片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把實體名片數位化不叫數位名片</a:t>
            </a:r>
          </a:p>
        </p:txBody>
      </p:sp>
      <p:sp>
        <p:nvSpPr>
          <p:cNvPr id="8" name="Oval 7"/>
          <p:cNvSpPr/>
          <p:nvPr/>
        </p:nvSpPr>
        <p:spPr>
          <a:xfrm>
            <a:off x="795527" y="2702890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42416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不是一張漂亮的圖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沒有定位的名片，就是一張漂亮的廢圖</a:t>
            </a:r>
          </a:p>
        </p:txBody>
      </p:sp>
      <p:sp>
        <p:nvSpPr>
          <p:cNvPr id="11" name="Oval 10"/>
          <p:cNvSpPr/>
          <p:nvPr/>
        </p:nvSpPr>
        <p:spPr>
          <a:xfrm>
            <a:off x="795527" y="3458108"/>
            <a:ext cx="128016" cy="128016"/>
          </a:xfrm>
          <a:prstGeom prst="ellips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6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不是 AI 全自動產出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AI 做草稿，人做決定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0439" y="1252728"/>
            <a:ext cx="5382615" cy="324612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60439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是什麼</a:t>
            </a:r>
          </a:p>
        </p:txBody>
      </p:sp>
      <p:sp>
        <p:nvSpPr>
          <p:cNvPr id="16" name="Oval 15"/>
          <p:cNvSpPr/>
          <p:nvPr/>
        </p:nvSpPr>
        <p:spPr>
          <a:xfrm>
            <a:off x="6507327" y="1947672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54215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一組視覺身份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4215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能在社群、簡報、履歷上代表你</a:t>
            </a:r>
          </a:p>
        </p:txBody>
      </p:sp>
      <p:sp>
        <p:nvSpPr>
          <p:cNvPr id="19" name="Oval 18"/>
          <p:cNvSpPr/>
          <p:nvPr/>
        </p:nvSpPr>
        <p:spPr>
          <a:xfrm>
            <a:off x="6507327" y="2702890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54215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回答三個問題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54215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你是誰、你做什麼、找你可以幹嘛</a:t>
            </a:r>
          </a:p>
        </p:txBody>
      </p:sp>
      <p:sp>
        <p:nvSpPr>
          <p:cNvPr id="22" name="Oval 21"/>
          <p:cNvSpPr/>
          <p:nvPr/>
        </p:nvSpPr>
        <p:spPr>
          <a:xfrm>
            <a:off x="6507327" y="345810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754215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可延伸成系統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54215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名片＋大頭貼＋橫幅，看起來是同一套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5669280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58952" y="5843016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9888" y="578815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課堂展示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89888" y="6071616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準備 3 個不同科系風格的成品範例（理工／設計／商管），讓每個學生都看得到「像我的那一種」。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訓練資料的爭議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397762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312164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智財局：輸入受保護作品進行訓練，屬於「重製」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1696415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原則上需要授權，除非構成合理使用 —— 個案仍待司法認定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200008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114410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全球創作者訴訟仍在進行中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498661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「風格能不能被擁有」是目前最難的爭點：風格本身通常不受著作權保護，但用某人作品訓練出的模型呢？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002254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916656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給學生的實務原則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300907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不要用在世畫師的名字指定風格。想要類似效果，改用描述性詞彙（水彩暈染、粗輪廓線、低飽和度）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3804500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718902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工具的商用授權要自己確認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4103154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免費版通常不含商用授權；有些平台以授權素材訓練，商用風險較低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591556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0664" y="572871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328" y="571042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「網路上找得到」不等於「可以拿來用」，這件事在 AI 時代沒有改變。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AI 內容標示義務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252728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8640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歐盟 AI Act 第 50 條</a:t>
            </a:r>
          </a:p>
        </p:txBody>
      </p:sp>
      <p:sp>
        <p:nvSpPr>
          <p:cNvPr id="6" name="Oval 5"/>
          <p:cNvSpPr/>
          <p:nvPr/>
        </p:nvSpPr>
        <p:spPr>
          <a:xfrm>
            <a:off x="795527" y="1947672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2026 年 8 月 2 日已生效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透明度義務正式上路</a:t>
            </a:r>
          </a:p>
        </p:txBody>
      </p:sp>
      <p:sp>
        <p:nvSpPr>
          <p:cNvPr id="9" name="Oval 8"/>
          <p:cNvSpPr/>
          <p:nvPr/>
        </p:nvSpPr>
        <p:spPr>
          <a:xfrm>
            <a:off x="795527" y="270289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AI 生成或變造內容須有機器可讀標示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深偽內容須主動揭露</a:t>
            </a:r>
          </a:p>
        </p:txBody>
      </p:sp>
      <p:sp>
        <p:nvSpPr>
          <p:cNvPr id="12" name="Oval 11"/>
          <p:cNvSpPr/>
          <p:nvPr/>
        </p:nvSpPr>
        <p:spPr>
          <a:xfrm>
            <a:off x="795527" y="3458108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42416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具域外效力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只要內容觸及歐盟受眾就適用 —— 台灣的品牌與創作者也躲不掉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0439" y="1252728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0439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實務上怎麼做</a:t>
            </a:r>
          </a:p>
        </p:txBody>
      </p:sp>
      <p:sp>
        <p:nvSpPr>
          <p:cNvPr id="17" name="Oval 16"/>
          <p:cNvSpPr/>
          <p:nvPr/>
        </p:nvSpPr>
        <p:spPr>
          <a:xfrm>
            <a:off x="6507327" y="1947672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54215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平台端：多數社群已有 AI 標示欄位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4215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上傳時勾選，不要跳過</a:t>
            </a:r>
          </a:p>
        </p:txBody>
      </p:sp>
      <p:sp>
        <p:nvSpPr>
          <p:cNvPr id="20" name="Oval 19"/>
          <p:cNvSpPr/>
          <p:nvPr/>
        </p:nvSpPr>
        <p:spPr>
          <a:xfrm>
            <a:off x="6507327" y="2702890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54215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技術端：C2PA 內容憑證、隱形浮水印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4215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Google SynthID 是其中一種</a:t>
            </a:r>
          </a:p>
        </p:txBody>
      </p:sp>
      <p:sp>
        <p:nvSpPr>
          <p:cNvPr id="23" name="Oval 22"/>
          <p:cNvSpPr/>
          <p:nvPr/>
        </p:nvSpPr>
        <p:spPr>
          <a:xfrm>
            <a:off x="6507327" y="345810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54215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個人端：在作品說明寫清楚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4215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哪一部分是 AI 生成、用了什麼工具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623560"/>
            <a:ext cx="11094415" cy="914400"/>
          </a:xfrm>
          <a:prstGeom prst="roundRect">
            <a:avLst>
              <a:gd name="adj" fmla="val 9000"/>
            </a:avLst>
          </a:prstGeom>
          <a:solidFill>
            <a:srgbClr val="EEF4FE"/>
          </a:solidFill>
          <a:ln w="1397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58952" y="5797296"/>
            <a:ext cx="420624" cy="420624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示範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89888" y="574243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現場示範（3 分鐘）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6025896"/>
            <a:ext cx="9869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 Gemini 生成的圖丟進 SynthID 偵測工具，讓學生親眼看到「隱形浮水印真的存在」。這比講十頁投影片都有用。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思辨：浮水印能解決 AI 造假問題嗎？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請先暫停影片，自己想 30 秒，再往下看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26464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426464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支持方會說</a:t>
            </a:r>
          </a:p>
        </p:txBody>
      </p:sp>
      <p:sp>
        <p:nvSpPr>
          <p:cNvPr id="7" name="Oval 6"/>
          <p:cNvSpPr/>
          <p:nvPr/>
        </p:nvSpPr>
        <p:spPr>
          <a:xfrm>
            <a:off x="795527" y="212140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2416" y="204825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技術上已經可行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4014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隱形浮水印能在壓縮、裁切後仍然存活</a:t>
            </a:r>
          </a:p>
        </p:txBody>
      </p:sp>
      <p:sp>
        <p:nvSpPr>
          <p:cNvPr id="10" name="Oval 9"/>
          <p:cNvSpPr/>
          <p:nvPr/>
        </p:nvSpPr>
        <p:spPr>
          <a:xfrm>
            <a:off x="795527" y="2876626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2416" y="280347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有法規在後面撐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" y="315666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歐盟已經立法，平台有動機配合</a:t>
            </a:r>
          </a:p>
        </p:txBody>
      </p:sp>
      <p:sp>
        <p:nvSpPr>
          <p:cNvPr id="13" name="Oval 12"/>
          <p:cNvSpPr/>
          <p:nvPr/>
        </p:nvSpPr>
        <p:spPr>
          <a:xfrm>
            <a:off x="795527" y="3631844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42416" y="355869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至少提高了造假成本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391187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不能杜絕，但能擋掉大部分隨手為之的人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0439" y="1426464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60439" y="1426464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反對方會說</a:t>
            </a:r>
          </a:p>
        </p:txBody>
      </p:sp>
      <p:sp>
        <p:nvSpPr>
          <p:cNvPr id="18" name="Oval 17"/>
          <p:cNvSpPr/>
          <p:nvPr/>
        </p:nvSpPr>
        <p:spPr>
          <a:xfrm>
            <a:off x="6507327" y="212140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54215" y="204825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截圖、重繪、跨平台就可能失效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54215" y="24014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把圖印出來再拍一張呢？</a:t>
            </a:r>
          </a:p>
        </p:txBody>
      </p:sp>
      <p:sp>
        <p:nvSpPr>
          <p:cNvPr id="21" name="Oval 20"/>
          <p:cNvSpPr/>
          <p:nvPr/>
        </p:nvSpPr>
        <p:spPr>
          <a:xfrm>
            <a:off x="6507327" y="2876626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54215" y="280347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只有守規矩的人會標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54215" y="315666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真正要造假的人，會選不加浮水印的工具</a:t>
            </a:r>
          </a:p>
        </p:txBody>
      </p:sp>
      <p:sp>
        <p:nvSpPr>
          <p:cNvPr id="24" name="Oval 23"/>
          <p:cNvSpPr/>
          <p:nvPr/>
        </p:nvSpPr>
        <p:spPr>
          <a:xfrm>
            <a:off x="6507327" y="3631844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54215" y="355869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可能造成虛假的安心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54215" y="391187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「沒偵測到浮水印」不等於「這是真的」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5751576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58952" y="5925311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建議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5870448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我的建議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6153912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浮水印是「降低摩擦」的工具，不是「保證真偽」的工具。真正的防線仍然是：查證來源、交叉比對、對太剛好的內容保持懷疑。不要讓學生以為有浮水印就安全。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課堂共識練習：我們班的標示規則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97864"/>
            <a:ext cx="11094415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請全班討論並形成共識 —— 這是班規，不是老師規定的：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55064"/>
            <a:ext cx="3527450" cy="184423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1837943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61872" y="187070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要標到多細？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2368296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只標「使用了 AI」？
還是要標「哪一段是 AI 生成」？
提示詞要不要附？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32122" y="1655064"/>
            <a:ext cx="3527450" cy="184423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15002" y="1837943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45354" y="187070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潤稿算不算？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9866" y="2368296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用 AI 修錯字算 AI 生成嗎？
那用拼字檢查呢？
界線畫在哪裡？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15604" y="1655064"/>
            <a:ext cx="3527450" cy="184423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298484" y="1837943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28836" y="187070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沒標示的後果？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3348" y="2368296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重交？扣分？
還是只要求補標？
誰來認定？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529584"/>
            <a:ext cx="11094415" cy="91440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58952" y="3703319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364845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為什麼要讓學生自己討論出來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3931920"/>
            <a:ext cx="9869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規則是別人給的，你會找漏洞；規則是自己訂的，你會維護它。這一題沒有標準答案，討論的過程本身就是素養教育。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705856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40664" y="584301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行動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81328" y="582472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結論請寫在課程平台，整學期沿用。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54380" y="1623060"/>
            <a:ext cx="960120" cy="960120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645920"/>
            <a:ext cx="89611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實作：個人數位名片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4831" y="2670048"/>
            <a:ext cx="8961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9FB4D4"/>
                </a:solidFill>
                <a:latin typeface="Microsoft JhengHei"/>
                <a:ea typeface="微軟正黑體"/>
                <a:cs typeface="微軟正黑體"/>
              </a:rPr>
              <a:t>三強產線走一遍｜25 分鐘</a:t>
            </a:r>
          </a:p>
        </p:txBody>
      </p:sp>
      <p:sp>
        <p:nvSpPr>
          <p:cNvPr id="6" name="Oval 5"/>
          <p:cNvSpPr/>
          <p:nvPr/>
        </p:nvSpPr>
        <p:spPr>
          <a:xfrm>
            <a:off x="2139696" y="3611880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50592" y="3538728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Step 1 Claude 定位 → Step 2 Gemini 生成</a:t>
            </a:r>
          </a:p>
        </p:txBody>
      </p:sp>
      <p:sp>
        <p:nvSpPr>
          <p:cNvPr id="8" name="Oval 7"/>
          <p:cNvSpPr/>
          <p:nvPr/>
        </p:nvSpPr>
        <p:spPr>
          <a:xfrm>
            <a:off x="2139696" y="4087368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50592" y="4014215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Step 3 Gemini 指令微調 → Step 4 Claude 排版交付</a:t>
            </a:r>
          </a:p>
        </p:txBody>
      </p:sp>
      <p:sp>
        <p:nvSpPr>
          <p:cNvPr id="10" name="Oval 9"/>
          <p:cNvSpPr/>
          <p:nvPr/>
        </p:nvSpPr>
        <p:spPr>
          <a:xfrm>
            <a:off x="2139696" y="4562855"/>
            <a:ext cx="146304" cy="14630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50592" y="4489703"/>
            <a:ext cx="85953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D6E2F2"/>
                </a:solidFill>
                <a:latin typeface="Microsoft JhengHei"/>
                <a:ea typeface="微軟正黑體"/>
                <a:cs typeface="微軟正黑體"/>
              </a:rPr>
              <a:t>全程免費版可完成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四步驟產線總覽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98055"/>
            <a:ext cx="2540431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1887743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427239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 定位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833760"/>
            <a:ext cx="2247823" cy="1047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反問 5 個問題
萃取 3 個視覺關鍵字
輸出六要素提示詞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2934732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2098055"/>
            <a:ext cx="2540431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1887743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427239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 生成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2833760"/>
            <a:ext cx="2247823" cy="1047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貼上提示詞
刻意要求右側留白
同步跑 ChatGPT 對照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2934732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2098055"/>
            <a:ext cx="2540431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1887743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427239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 微調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2833760"/>
            <a:ext cx="2247823" cy="1047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4 輪指令編輯
調色、留白、改比例
每 3 輪存檔一次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2934732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2098055"/>
            <a:ext cx="2540431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1887743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427239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 排版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2833760"/>
            <a:ext cx="2247823" cy="1047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圖上傳給 Claude
產出 HTML 名片
改字不用重生成圖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246896"/>
            <a:ext cx="2567863" cy="1610328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" y="4411487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" y="5106431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分鐘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4944" y="5417328"/>
            <a:ext cx="2275255" cy="366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Step 1 定位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390823" y="4246896"/>
            <a:ext cx="2567863" cy="1610328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00551" y="4411487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00551" y="5106431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分鐘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37127" y="5417328"/>
            <a:ext cx="2275255" cy="366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Step 2 生成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33007" y="4246896"/>
            <a:ext cx="2567863" cy="1610328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342735" y="4411487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42735" y="5106431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分鐘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79311" y="5417328"/>
            <a:ext cx="2275255" cy="366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Step 3 微調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075191" y="4246896"/>
            <a:ext cx="2567863" cy="1610328"/>
          </a:xfrm>
          <a:prstGeom prst="roundRect">
            <a:avLst>
              <a:gd name="adj" fmla="val 9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84919" y="4411487"/>
            <a:ext cx="2348407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42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84919" y="5106431"/>
            <a:ext cx="2348407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分鐘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221495" y="5417328"/>
            <a:ext cx="2275255" cy="366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Step 4 排版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1 ｜ Claude：先想清楚，不准先開圖像工具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252728"/>
            <a:ext cx="11094415" cy="1234440"/>
          </a:xfrm>
          <a:prstGeom prst="roundRect">
            <a:avLst>
              <a:gd name="adj" fmla="val 6000"/>
            </a:avLst>
          </a:prstGeom>
          <a:solidFill>
            <a:srgbClr val="FBFCFD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481328"/>
            <a:ext cx="10454335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9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我是＿＿＿＿＿（身份），</a:t>
            </a:r>
          </a:p>
          <a:p>
            <a:pPr algn="l">
              <a:lnSpc>
                <a:spcPct val="145000"/>
              </a:lnSpc>
            </a:pPr>
            <a:r>
              <a:rPr sz="19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我做＿＿＿＿＿（能力／作品），</a:t>
            </a:r>
          </a:p>
          <a:p>
            <a:pPr algn="l">
              <a:lnSpc>
                <a:spcPct val="145000"/>
              </a:lnSpc>
            </a:pPr>
            <a:r>
              <a:rPr sz="19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我想被＿＿＿＿＿（目標受眾）看見。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15768"/>
            <a:ext cx="3527450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31520" y="2898647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61872" y="293141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先自己寫，再貼給 Claude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" y="3429000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不准直接叫 AI 幫你想。你的自我介紹，AI 不知道你是誰。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2122" y="2715768"/>
            <a:ext cx="3527450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515002" y="2898647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45354" y="293141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請它反問 5 個問題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69866" y="3429000"/>
            <a:ext cx="3051962" cy="3952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這一步逼你說出自己也沒想清楚的東西。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15604" y="2715768"/>
            <a:ext cx="3527450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298484" y="2898647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28836" y="2931410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萃取 3 個視覺關鍵字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53348" y="3429000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例：理性 ／ 溫暖 ／ 實驗性。之後所有決策都對照這三個字。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5623560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40664" y="5806544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81328" y="574243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這一步最容易被跳過，卻是成品好壞的分水嶺。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81328" y="6156756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沒有定位的名片，就是一張漂亮的廢圖。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2 ｜ Gemini：生成主視覺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201166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115568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貼上 Claude 寫好的六要素提示詞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1499819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不要自己再改寫 —— 先看原版效果，才知道要調哪裡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1985124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899526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刻意在提示詞裡要求留白區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283777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右側或下方留三分之一，供之後放文字。這是工程需求，不是美感偏好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2769082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683484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同一句話也丟進 ChatGPT 跑一次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067735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並排比較。討論：哪一個比較符合你的定位？為什麼？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3553040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467442"/>
            <a:ext cx="10820095" cy="4025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先不要急著改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3851694"/>
            <a:ext cx="10820095" cy="36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生成 2–3 張看看範圍，再決定往哪個方向調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892040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DF8F4"/>
          </a:solidFill>
          <a:ln w="13970">
            <a:solidFill>
              <a:srgbClr val="10A3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5065776"/>
            <a:ext cx="420624" cy="420624"/>
          </a:xfrm>
          <a:prstGeom prst="ellipse">
            <a:avLst/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501091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對照練習的價值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5294376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這不是為了多學一個工具。是為了讓學生知道：同一句話在不同模型會有不同結果，所以「換一個工具試試」本身就是一種解法。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833872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40664" y="5971032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作業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81328" y="5952744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作業要交這組對照圖，加 50 字比較。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3 ｜ Gemini：四輪指令微調（現場示範）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95878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1985566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5250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第 1 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293158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「背景改成單色淺灰，
主體不變」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288167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2195878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1985566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5250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第 2 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293158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「整體色調偏暖，
降低飽和度約兩成」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288167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2195878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1985566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5250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第 3 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293158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「右側留出約三分之一
的乾淨空間」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2881678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2195878"/>
            <a:ext cx="2540431" cy="1572768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1985566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525062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第 4 輪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2931582"/>
            <a:ext cx="2247823" cy="74562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「輸出 3:2 橫式構圖，
2K 解析度」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397895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397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4152694"/>
            <a:ext cx="420624" cy="420624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409783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每一輪都要說出理由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38129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作業要交的不是四張圖，是四個「我為什麼要改這裡」。這 25 分的配分，就是給這個。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4893358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58952" y="5067093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5012230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【延伸】接著延伸出整套視覺系統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5295694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用 Gemini 的一致性功能，一次生出方形大頭貼與橫幅 banner。三張圖必須看起來是同一套。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4 ｜ 不要讓 AI 在圖上生成中文字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這是本單元最重要的教學決策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26464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426464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為什麼不要</a:t>
            </a:r>
          </a:p>
        </p:txBody>
      </p:sp>
      <p:sp>
        <p:nvSpPr>
          <p:cNvPr id="7" name="Oval 6"/>
          <p:cNvSpPr/>
          <p:nvPr/>
        </p:nvSpPr>
        <p:spPr>
          <a:xfrm>
            <a:off x="795527" y="212140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2416" y="204825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字級、字距、對齊都不可控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24014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你沒辦法說「這個字再小 2pt」</a:t>
            </a:r>
          </a:p>
        </p:txBody>
      </p:sp>
      <p:sp>
        <p:nvSpPr>
          <p:cNvPr id="10" name="Oval 9"/>
          <p:cNvSpPr/>
          <p:nvPr/>
        </p:nvSpPr>
        <p:spPr>
          <a:xfrm>
            <a:off x="795527" y="2876626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2416" y="280347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改一個字要重生成整張圖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" y="315666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額度燒完，圖還走鐘了</a:t>
            </a:r>
          </a:p>
        </p:txBody>
      </p:sp>
      <p:sp>
        <p:nvSpPr>
          <p:cNvPr id="13" name="Oval 12"/>
          <p:cNvSpPr/>
          <p:nvPr/>
        </p:nvSpPr>
        <p:spPr>
          <a:xfrm>
            <a:off x="795527" y="3631844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42416" y="355869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長句中文仍然不穩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391187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短句可以，但你的名字加職稱加 Email 就不行了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0439" y="1426464"/>
            <a:ext cx="5382615" cy="306324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60439" y="1426464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正確做法</a:t>
            </a:r>
          </a:p>
        </p:txBody>
      </p:sp>
      <p:sp>
        <p:nvSpPr>
          <p:cNvPr id="18" name="Oval 17"/>
          <p:cNvSpPr/>
          <p:nvPr/>
        </p:nvSpPr>
        <p:spPr>
          <a:xfrm>
            <a:off x="6507327" y="2121408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54215" y="2048255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Gemini 負責「圖」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54215" y="24014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背景、主視覺、氛圍</a:t>
            </a:r>
          </a:p>
        </p:txBody>
      </p:sp>
      <p:sp>
        <p:nvSpPr>
          <p:cNvPr id="21" name="Oval 20"/>
          <p:cNvSpPr/>
          <p:nvPr/>
        </p:nvSpPr>
        <p:spPr>
          <a:xfrm>
            <a:off x="6507327" y="2876626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54215" y="280347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Claude Artifacts 負責「字與版」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54215" y="315666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把圖上傳給 Claude，請它產出 HTML 名片</a:t>
            </a:r>
          </a:p>
        </p:txBody>
      </p:sp>
      <p:sp>
        <p:nvSpPr>
          <p:cNvPr id="24" name="Oval 23"/>
          <p:cNvSpPr/>
          <p:nvPr/>
        </p:nvSpPr>
        <p:spPr>
          <a:xfrm>
            <a:off x="6507327" y="3631844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54215" y="3558692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改字不用重生成圖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54215" y="3911879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文字是文字，圖是圖 —— 各自可以獨立修改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4745736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58952" y="4919472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89888" y="4864608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還有一招：用遮罩兜底（實測時 Claude 自己想到的）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9888" y="5148072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在文字區底下鋪一塊半透明暗色面板，就算生成的圖右側不是完全乾淨，文字一樣讀得到 —— 不用為了留白重新生圖。不要求上游完美，在下游留容錯，這是專業排版的防呆思維。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5961888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40664" y="6099048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81328" y="6080760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知道什麼該交給 AI、什麼該交給哪個 AI、什麼該自己來 —— 這本身就是專業能力。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本週學習目標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Oval 3"/>
          <p:cNvSpPr/>
          <p:nvPr/>
        </p:nvSpPr>
        <p:spPr>
          <a:xfrm>
            <a:off x="560069" y="17796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59" y="169718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說明 T2I 的基本機制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07057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用自己的話講「從雜訊中生成」，並解釋為何 AI 過去畫不好手與中文字</a:t>
            </a:r>
          </a:p>
        </p:txBody>
      </p:sp>
      <p:sp>
        <p:nvSpPr>
          <p:cNvPr id="7" name="Oval 6"/>
          <p:cNvSpPr/>
          <p:nvPr/>
        </p:nvSpPr>
        <p:spPr>
          <a:xfrm>
            <a:off x="560069" y="25047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42228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運用六要素提示詞公式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79567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主體 ＋ 動作 ＋ 環境 ＋ 風格 ＋ 光線 ＋ 構圖</a:t>
            </a:r>
          </a:p>
        </p:txBody>
      </p:sp>
      <p:sp>
        <p:nvSpPr>
          <p:cNvPr id="10" name="Oval 9"/>
          <p:cNvSpPr/>
          <p:nvPr/>
        </p:nvSpPr>
        <p:spPr>
          <a:xfrm>
            <a:off x="560069" y="32298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314738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使用指令式編輯迭代修正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352077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局部重繪、參考圖、一致性控制 —— 而不是不滿意就重新抽卡</a:t>
            </a:r>
          </a:p>
        </p:txBody>
      </p:sp>
      <p:sp>
        <p:nvSpPr>
          <p:cNvPr id="13" name="Oval 12"/>
          <p:cNvSpPr/>
          <p:nvPr/>
        </p:nvSpPr>
        <p:spPr>
          <a:xfrm>
            <a:off x="560069" y="39549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87248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④ 正確分配三強的任務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424587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說明每個環節為什麼選這個工具</a:t>
            </a:r>
          </a:p>
        </p:txBody>
      </p:sp>
      <p:sp>
        <p:nvSpPr>
          <p:cNvPr id="16" name="Oval 15"/>
          <p:cNvSpPr/>
          <p:nvPr/>
        </p:nvSpPr>
        <p:spPr>
          <a:xfrm>
            <a:off x="560069" y="46800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59" y="459758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⑤ 說明著作權原則與標示義務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59" y="4970970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台灣智財局立場、歐盟 AI Act 第 50 條</a:t>
            </a:r>
          </a:p>
        </p:txBody>
      </p:sp>
      <p:sp>
        <p:nvSpPr>
          <p:cNvPr id="19" name="Oval 18"/>
          <p:cNvSpPr/>
          <p:nvPr/>
        </p:nvSpPr>
        <p:spPr>
          <a:xfrm>
            <a:off x="560069" y="5405107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59" y="5322684"/>
            <a:ext cx="10820095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⑥ 完成一張個人數位名片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59" y="5696071"/>
            <a:ext cx="10820095" cy="3517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3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並能說明每一個設計決策的理由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Step 4 示範指令（Claude Artifacts）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非資訊背景可改用 Canva／PowerPoint 疊字，觀念完全一樣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26464"/>
            <a:ext cx="11094415" cy="2331720"/>
          </a:xfrm>
          <a:prstGeom prst="roundRect">
            <a:avLst>
              <a:gd name="adj" fmla="val 6000"/>
            </a:avLst>
          </a:prstGeom>
          <a:solidFill>
            <a:srgbClr val="FBFCFD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591056"/>
            <a:ext cx="1051560" cy="310896"/>
          </a:xfrm>
          <a:prstGeom prst="roundRect">
            <a:avLst>
              <a:gd name="adj" fmla="val 45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2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2039112"/>
            <a:ext cx="10545775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5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請用這張圖當背景，做一張 3:2 的數位名片 HTML。</a:t>
            </a:r>
          </a:p>
          <a:p>
            <a:pPr algn="l">
              <a:lnSpc>
                <a:spcPct val="150000"/>
              </a:lnSpc>
            </a:pPr>
            <a:r>
              <a:rPr sz="15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姓名「○○○」放右側留白處，下方放職稱與一行標語，</a:t>
            </a:r>
          </a:p>
          <a:p>
            <a:pPr algn="l">
              <a:lnSpc>
                <a:spcPct val="150000"/>
              </a:lnSpc>
            </a:pPr>
            <a:r>
              <a:rPr sz="15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再加 Email 與作品集連結。字體用思源黑體，主色取圖片裡的暖橘色。</a:t>
            </a:r>
          </a:p>
          <a:p>
            <a:pPr algn="l">
              <a:lnSpc>
                <a:spcPct val="150000"/>
              </a:lnSpc>
            </a:pPr>
            <a:r>
              <a:rPr sz="15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做成可以直接截圖使用的 Artifact。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959351"/>
            <a:ext cx="3527450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4142232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61872" y="4191292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可即時預覽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" y="4672584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Claude 會直接渲染出來，不用另外開軟體。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32122" y="3959351"/>
            <a:ext cx="3527450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4515002" y="4142232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45354" y="4191292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可反覆微調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69866" y="4672584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「名字再大一點」「標語換成⋯⋯」—— 一句話就改好。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15604" y="3959351"/>
            <a:ext cx="3527450" cy="1516075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298484" y="4142232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828836" y="4191292"/>
            <a:ext cx="2594762" cy="3590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列為加分項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53348" y="4672584"/>
            <a:ext cx="3051962" cy="67482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不習慣 HTML 的同學用 Canva 疊字，一樣滿分。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937091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6110827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888" y="6055963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為什麼不列為必做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89888" y="6339427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對非資訊背景學生有門檻。主線給 Canva 替代方案，想挑戰的人走 Artifacts 路線拿加分。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延伸：從一張名片到一套視覺系統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197864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380743"/>
            <a:ext cx="402336" cy="40233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141350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數位名片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1911096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3:2 橫式
右側留白放文字
用於簡報封底、履歷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1197864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1380743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141350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社群大頭貼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1911096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1:1 方形
主體置中、去背景雜訊
用於 LinkedIn、IG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1197864"/>
            <a:ext cx="3527450" cy="1874519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1380743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1413506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橫幅 Banner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1911096"/>
            <a:ext cx="3051962" cy="10029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4:1 超寬
左側留白放標語
用於個人網站、LinkedIn 封面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300984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58952" y="3474720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341985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評分關鍵：三張圖必須看起來是同一套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9888" y="3703320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同一個人、同一種畫風、同一組色票。做不到一致，就不叫系統，只是三張不相干的圖。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705856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40664" y="584301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做法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81328" y="582472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用一致性三招，或直接請 Gemini 一次生出來。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深化：程式化流程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626831" y="2418588"/>
            <a:ext cx="384048" cy="384048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 API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批次生成
20 張候選圖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143935" y="330555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99967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478159" y="2418588"/>
            <a:ext cx="384048" cy="384048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9695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 寫程式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6271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Pillow 或
HTML-to-image 自動套版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5995263" y="330555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1295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29487" y="2418588"/>
            <a:ext cx="384048" cy="384048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1023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批次輸出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599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一次產出
名片／大頭貼／橫幅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846591" y="3305556"/>
            <a:ext cx="201168" cy="201168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102623" y="2628900"/>
            <a:ext cx="2540431" cy="155448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1778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180815" y="2418588"/>
            <a:ext cx="384048" cy="384048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2351" y="2958083"/>
            <a:ext cx="2320975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多尺寸匯出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8927" y="3364604"/>
            <a:ext cx="2247823" cy="7273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各平台規格
一鍵完成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457700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8952" y="4631435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9888" y="4576572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適合誰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4860036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有程式背景、想把這件事變成可重複流程的同學。可當作深化加分作業，需附技術說明與程式碼。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本週三句話總結</a:t>
            </a:r>
          </a:p>
        </p:txBody>
      </p:sp>
      <p:sp>
        <p:nvSpPr>
          <p:cNvPr id="3" name="Oval 2"/>
          <p:cNvSpPr/>
          <p:nvPr/>
        </p:nvSpPr>
        <p:spPr>
          <a:xfrm>
            <a:off x="560069" y="1527556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59" y="1435607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AI 從雜訊中生成，不是一次畫好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1841588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所以「反覆修正」是它的原理，也該是你的方法</a:t>
            </a:r>
          </a:p>
        </p:txBody>
      </p:sp>
      <p:sp>
        <p:nvSpPr>
          <p:cNvPr id="6" name="Oval 5"/>
          <p:cNvSpPr/>
          <p:nvPr/>
        </p:nvSpPr>
        <p:spPr>
          <a:xfrm>
            <a:off x="560069" y="2481821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2389873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好指令有結構：六要素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2795854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主體 ＋ 動作 ＋ 環境 ＋ 風格 ＋ 光線 ＋ 構圖</a:t>
            </a:r>
          </a:p>
        </p:txBody>
      </p:sp>
      <p:sp>
        <p:nvSpPr>
          <p:cNvPr id="9" name="Oval 8"/>
          <p:cNvSpPr/>
          <p:nvPr/>
        </p:nvSpPr>
        <p:spPr>
          <a:xfrm>
            <a:off x="560069" y="3436086"/>
            <a:ext cx="141732" cy="141732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59" y="3344138"/>
            <a:ext cx="10820095" cy="424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迭代編輯優於重新抽卡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3750119"/>
            <a:ext cx="10820095" cy="3745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40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「⋯⋯，其餘保持不變」這六個字，決定你的作業拿幾分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394960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40664" y="5577944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產線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81328" y="551383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Claude 想 → Gemini 做 → ChatGPT 補 → Claude 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1328" y="5928156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沒有一個 AI 做得完一件作品。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作業 11：我的數位名片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171750"/>
            <a:ext cx="5382615" cy="4093311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17175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必繳項目</a:t>
            </a:r>
          </a:p>
        </p:txBody>
      </p:sp>
      <p:sp>
        <p:nvSpPr>
          <p:cNvPr id="5" name="Oval 4"/>
          <p:cNvSpPr/>
          <p:nvPr/>
        </p:nvSpPr>
        <p:spPr>
          <a:xfrm>
            <a:off x="795527" y="1866694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42416" y="1793541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① 名片成品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" y="2124631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PNG／JPG，3:2 或 1:1，長邊 ≥ 1500px</a:t>
            </a:r>
          </a:p>
        </p:txBody>
      </p:sp>
      <p:sp>
        <p:nvSpPr>
          <p:cNvPr id="8" name="Oval 7"/>
          <p:cNvSpPr/>
          <p:nvPr/>
        </p:nvSpPr>
        <p:spPr>
          <a:xfrm>
            <a:off x="795527" y="2576979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42416" y="2503827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② 創作歷程紀錄（1 頁）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" y="2834916"/>
            <a:ext cx="4596231" cy="80840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Claude 反問的 5 個問題與你的回答、定位語句與 3 個關鍵字、三強分工說明、至少 3 版迭代截圖（每版註明改了什麼、為什麼）、最終提示詞全文</a:t>
            </a:r>
          </a:p>
        </p:txBody>
      </p:sp>
      <p:sp>
        <p:nvSpPr>
          <p:cNvPr id="11" name="Oval 10"/>
          <p:cNvSpPr/>
          <p:nvPr/>
        </p:nvSpPr>
        <p:spPr>
          <a:xfrm>
            <a:off x="795527" y="3789626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6" y="3716474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③ Gemini vs ChatGPT 對照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" y="4047563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同一句提示詞的兩個結果 ＋ 50 字比較</a:t>
            </a:r>
          </a:p>
        </p:txBody>
      </p:sp>
      <p:sp>
        <p:nvSpPr>
          <p:cNvPr id="14" name="Oval 13"/>
          <p:cNvSpPr/>
          <p:nvPr/>
        </p:nvSpPr>
        <p:spPr>
          <a:xfrm>
            <a:off x="795527" y="4499912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42416" y="4426760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④ 設計說明 100 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" y="4757849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為什麼這張圖能代表你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0439" y="1171750"/>
            <a:ext cx="5382615" cy="4093311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260439" y="1171750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加分項目</a:t>
            </a:r>
          </a:p>
        </p:txBody>
      </p:sp>
      <p:sp>
        <p:nvSpPr>
          <p:cNvPr id="19" name="Oval 18"/>
          <p:cNvSpPr/>
          <p:nvPr/>
        </p:nvSpPr>
        <p:spPr>
          <a:xfrm>
            <a:off x="6507327" y="1866694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54215" y="1793541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延伸出視覺系統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54215" y="2124631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名片＋大頭貼＋橫幅，風格一致</a:t>
            </a:r>
          </a:p>
        </p:txBody>
      </p:sp>
      <p:sp>
        <p:nvSpPr>
          <p:cNvPr id="22" name="Oval 21"/>
          <p:cNvSpPr/>
          <p:nvPr/>
        </p:nvSpPr>
        <p:spPr>
          <a:xfrm>
            <a:off x="6507327" y="2576979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754215" y="2503827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用 Claude Artifacts 完成排版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54215" y="2834916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並附 HTML 檔</a:t>
            </a:r>
          </a:p>
        </p:txBody>
      </p:sp>
      <p:sp>
        <p:nvSpPr>
          <p:cNvPr id="25" name="Oval 24"/>
          <p:cNvSpPr/>
          <p:nvPr/>
        </p:nvSpPr>
        <p:spPr>
          <a:xfrm>
            <a:off x="6507327" y="3287265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54215" y="3214113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使用 LoRA／ControlNet／API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54215" y="3545202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並附技術說明與程式碼</a:t>
            </a:r>
          </a:p>
        </p:txBody>
      </p:sp>
      <p:sp>
        <p:nvSpPr>
          <p:cNvPr id="28" name="Oval 27"/>
          <p:cNvSpPr/>
          <p:nvPr/>
        </p:nvSpPr>
        <p:spPr>
          <a:xfrm>
            <a:off x="6507327" y="3997550"/>
            <a:ext cx="128016" cy="12801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754215" y="3924398"/>
            <a:ext cx="4596231" cy="3310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CFG／seed 對照矩陣實驗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54215" y="4255487"/>
            <a:ext cx="4596231" cy="3060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1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3×3 對照圖 ＋ 觀察心得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5707174"/>
            <a:ext cx="11094415" cy="866044"/>
          </a:xfrm>
          <a:prstGeom prst="roundRect">
            <a:avLst>
              <a:gd name="adj" fmla="val 9000"/>
            </a:avLst>
          </a:prstGeom>
          <a:solidFill>
            <a:srgbClr val="FFF8EC"/>
          </a:solidFill>
          <a:ln w="13970">
            <a:solidFill>
              <a:srgbClr val="B36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58952" y="5880910"/>
            <a:ext cx="420624" cy="420624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！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89888" y="582604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繳交前檢查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89888" y="6109510"/>
            <a:ext cx="9869119" cy="4088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有沒有標示 AI 生成？提示詞紀錄留了嗎？三版迭代都寫了理由嗎？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評分標準：四成分數給「過程」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43584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76656" y="1335024"/>
            <a:ext cx="201766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面向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7201" y="1335024"/>
            <a:ext cx="91739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配分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473" y="1335024"/>
            <a:ext cx="4309899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優秀（90+）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0253" y="1335024"/>
            <a:ext cx="311793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待加強（&lt;60）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700784"/>
            <a:ext cx="11094415" cy="54864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856231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定位清晰度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7201" y="1856231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7473" y="1856231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一眼看出這人是誰、做什麼、風格獨特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0253" y="1856231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泛用、換誰都能用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" y="2432303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工具分工判斷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77201" y="2432303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15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77473" y="2432303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每個環節選對工具且能說出理由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70253" y="2432303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全部塞給同一個工具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2852927"/>
            <a:ext cx="11094415" cy="54864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" y="3008375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迭代歷程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77201" y="3008375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473" y="3008375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每次修改都有明確理由，看得出決策思考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70253" y="3008375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無紀錄，或只是重新抽卡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656" y="3584447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美感與完成度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77201" y="3584447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77473" y="3584447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排版、色調、留白皆專業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70253" y="3584447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明顯瑕疵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4005072"/>
            <a:ext cx="11094415" cy="54864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6656" y="4160520"/>
            <a:ext cx="199937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倫理意識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77201" y="4160520"/>
            <a:ext cx="89910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77473" y="4160520"/>
            <a:ext cx="4291611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正確標示、說明版權考量、反思有深度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70253" y="4160520"/>
            <a:ext cx="309964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未標示或素材來源有疑慮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5586984"/>
            <a:ext cx="11094415" cy="91440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58952" y="5760720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89888" y="5705856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為什麼迭代歷程 25% ＋ 工具分工 15% ＝ 40% 給過程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89888" y="5989320"/>
            <a:ext cx="9869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這門課要獎勵的是思考過程，不是誰的圖比較漂亮。否則設計系學生會直接輾壓全班，跨科系學生就放棄了。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下週預告：這張名片會開口說話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52728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48640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下週你會做什麼</a:t>
            </a:r>
          </a:p>
        </p:txBody>
      </p:sp>
      <p:sp>
        <p:nvSpPr>
          <p:cNvPr id="5" name="Oval 4"/>
          <p:cNvSpPr/>
          <p:nvPr/>
        </p:nvSpPr>
        <p:spPr>
          <a:xfrm>
            <a:off x="795527" y="1947672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42416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為耳朵寫一段 30 秒口播稿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約中文 120–150 字</a:t>
            </a:r>
          </a:p>
        </p:txBody>
      </p:sp>
      <p:sp>
        <p:nvSpPr>
          <p:cNvPr id="8" name="Oval 7"/>
          <p:cNvSpPr/>
          <p:nvPr/>
        </p:nvSpPr>
        <p:spPr>
          <a:xfrm>
            <a:off x="795527" y="2702890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42416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用 Gemini TTS 生成配音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30 種音色，用自然語言指揮語氣</a:t>
            </a:r>
          </a:p>
        </p:txBody>
      </p:sp>
      <p:sp>
        <p:nvSpPr>
          <p:cNvPr id="11" name="Oval 10"/>
          <p:cNvSpPr/>
          <p:nvPr/>
        </p:nvSpPr>
        <p:spPr>
          <a:xfrm>
            <a:off x="795527" y="3458108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6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加上背景音樂與音效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混音三原則</a:t>
            </a:r>
          </a:p>
        </p:txBody>
      </p:sp>
      <p:sp>
        <p:nvSpPr>
          <p:cNvPr id="14" name="Oval 13"/>
          <p:cNvSpPr/>
          <p:nvPr/>
        </p:nvSpPr>
        <p:spPr>
          <a:xfrm>
            <a:off x="795527" y="4213326"/>
            <a:ext cx="128016" cy="12801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42416" y="4140174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合成 30 秒影音自我介紹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" y="4493361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本週的名片 ＋ 下週的聲音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0439" y="1252728"/>
            <a:ext cx="5382615" cy="3770680"/>
          </a:xfrm>
          <a:prstGeom prst="roundRect">
            <a:avLst>
              <a:gd name="adj" fmla="val 6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260439" y="1252728"/>
            <a:ext cx="5382615" cy="475488"/>
          </a:xfrm>
          <a:prstGeom prst="roundRect">
            <a:avLst>
              <a:gd name="adj" fmla="val 14000"/>
            </a:avLst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下週的關鍵洞見（先劇透）</a:t>
            </a:r>
          </a:p>
        </p:txBody>
      </p:sp>
      <p:sp>
        <p:nvSpPr>
          <p:cNvPr id="19" name="Oval 18"/>
          <p:cNvSpPr/>
          <p:nvPr/>
        </p:nvSpPr>
        <p:spPr>
          <a:xfrm>
            <a:off x="6507327" y="1947672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54215" y="1874519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聲音其實是一張圖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54215" y="2227707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波形 → 頻譜圖 → 生成 → 還原成波形</a:t>
            </a:r>
          </a:p>
        </p:txBody>
      </p:sp>
      <p:sp>
        <p:nvSpPr>
          <p:cNvPr id="22" name="Oval 21"/>
          <p:cNvSpPr/>
          <p:nvPr/>
        </p:nvSpPr>
        <p:spPr>
          <a:xfrm>
            <a:off x="6507327" y="2702890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754215" y="2629738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所以這週學的方法，下週直接可以用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54215" y="2982925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這才是「多模態」的真正意思</a:t>
            </a:r>
          </a:p>
        </p:txBody>
      </p:sp>
      <p:sp>
        <p:nvSpPr>
          <p:cNvPr id="25" name="Oval 24"/>
          <p:cNvSpPr/>
          <p:nvPr/>
        </p:nvSpPr>
        <p:spPr>
          <a:xfrm>
            <a:off x="6507327" y="3458108"/>
            <a:ext cx="128016" cy="128016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54215" y="3384956"/>
            <a:ext cx="4596231" cy="3531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課前準備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54215" y="3738143"/>
            <a:ext cx="4596231" cy="3288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4000"/>
              </a:lnSpc>
            </a:pPr>
            <a:r>
              <a:rPr sz="120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註冊 Google AI Studio、準備一段 30 秒乾淨錄音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577840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0664" y="5760824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696712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同一個身份，跨媒材一致地表達。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1328" y="6111036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下週見。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三層標示：你不用全部都學會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826863"/>
            <a:ext cx="3527450" cy="16002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009742"/>
            <a:ext cx="402336" cy="402336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61872" y="2042505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" y="2540095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所有人必修。考試與作業範圍，一定要會。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32122" y="1826863"/>
            <a:ext cx="3527450" cy="16002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4515002" y="2009742"/>
            <a:ext cx="402336" cy="402336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45354" y="2042505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延伸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69866" y="2540095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想做出好作品的人。設計與傳播向，作業加分項。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15604" y="1826863"/>
            <a:ext cx="3527450" cy="160020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298484" y="2009742"/>
            <a:ext cx="402336" cy="402336"/>
          </a:xfrm>
          <a:prstGeom prst="ellipse">
            <a:avLst/>
          </a:prstGeom>
          <a:solidFill>
            <a:srgbClr val="B36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28836" y="2042505"/>
            <a:ext cx="2594762" cy="39167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50" b="1" i="0">
                <a:solidFill>
                  <a:srgbClr val="B36B00"/>
                </a:solidFill>
                <a:latin typeface="Microsoft JhengHei"/>
                <a:ea typeface="微軟正黑體"/>
                <a:cs typeface="微軟正黑體"/>
              </a:rPr>
              <a:t>深化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3348" y="2540095"/>
            <a:ext cx="3051962" cy="699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有程式或技術背景者。聽不懂可以放心跳過，不影響作業。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655663"/>
            <a:ext cx="11094415" cy="1146873"/>
          </a:xfrm>
          <a:prstGeom prst="roundRect">
            <a:avLst>
              <a:gd name="adj" fmla="val 9000"/>
            </a:avLst>
          </a:prstGeom>
          <a:solidFill>
            <a:srgbClr val="EAF0F6"/>
          </a:solidFill>
          <a:ln w="13970">
            <a:solidFill>
              <a:srgbClr val="0042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58952" y="3829399"/>
            <a:ext cx="420624" cy="420624"/>
          </a:xfrm>
          <a:prstGeom prst="ellipse">
            <a:avLst/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7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＊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89888" y="3774535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428E"/>
                </a:solidFill>
                <a:latin typeface="Microsoft JhengHei"/>
                <a:ea typeface="微軟正黑體"/>
                <a:cs typeface="微軟正黑體"/>
              </a:rPr>
              <a:t>為什麼要分層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888" y="4057999"/>
            <a:ext cx="9869119" cy="6896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這門課有跨科系學生，也有資訊與設計背景的學生。分層不是把課變簡單，是讓每個人都能在自己的起點往前走一步。深化段落另有獨立補充影片。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076856"/>
            <a:ext cx="11094415" cy="841248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40664" y="521401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安心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81328" y="5195728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看到「深化」角標，跳過它不會讓你的作業少一分。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三強分工：一條產線，不是三個工具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Claude 出現兩次 —— 一次在最前面「想」，一次在最後面「收」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21303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2121303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① Claude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51655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想清楚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035703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定位 ╱ 腳本 ╱ 提示詞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3143935" y="2720234"/>
            <a:ext cx="219456" cy="219456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409111" y="2121303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4285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409111" y="2121303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② Gemini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0551" y="2651655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做出來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0551" y="3035703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圖像 ╱ 語音生成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6004407" y="2720234"/>
            <a:ext cx="219456" cy="219456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69583" y="2121303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10A3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69583" y="2121303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③ ChatGPT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1023" y="2651655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補位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1023" y="3035703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對照組 ╱ 陪練 ╱ 影片</a:t>
            </a:r>
          </a:p>
        </p:txBody>
      </p:sp>
      <p:sp>
        <p:nvSpPr>
          <p:cNvPr id="19" name="Isosceles Triangle 18"/>
          <p:cNvSpPr/>
          <p:nvPr/>
        </p:nvSpPr>
        <p:spPr>
          <a:xfrm rot="5400000">
            <a:off x="8864879" y="2720234"/>
            <a:ext cx="219456" cy="219456"/>
          </a:xfrm>
          <a:prstGeom prst="triangle">
            <a:avLst/>
          </a:prstGeom>
          <a:solidFill>
            <a:srgbClr val="6B78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130055" y="2121303"/>
            <a:ext cx="2512999" cy="14173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2860">
            <a:solidFill>
              <a:srgbClr val="D977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130055" y="2121303"/>
            <a:ext cx="2512999" cy="420624"/>
          </a:xfrm>
          <a:prstGeom prst="roundRect">
            <a:avLst>
              <a:gd name="adj" fmla="val 20000"/>
            </a:avLst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4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④ Claude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21495" y="2651655"/>
            <a:ext cx="233011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9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收尾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21495" y="3035703"/>
            <a:ext cx="233011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排版 ╱ 字幕 ╱ 混音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3858663"/>
            <a:ext cx="11094415" cy="868680"/>
          </a:xfrm>
          <a:prstGeom prst="roundRect">
            <a:avLst>
              <a:gd name="adj" fmla="val 9000"/>
            </a:avLst>
          </a:prstGeom>
          <a:solidFill>
            <a:srgbClr val="EFF7F1"/>
          </a:solidFill>
          <a:ln w="13970">
            <a:solidFill>
              <a:srgbClr val="007C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58952" y="4032399"/>
            <a:ext cx="420624" cy="420624"/>
          </a:xfrm>
          <a:prstGeom prst="ellipse">
            <a:avLst/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10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心法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89888" y="3977535"/>
            <a:ext cx="995141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1" i="0">
                <a:solidFill>
                  <a:srgbClr val="007C36"/>
                </a:solidFill>
                <a:latin typeface="Microsoft JhengHei"/>
                <a:ea typeface="微軟正黑體"/>
                <a:cs typeface="微軟正黑體"/>
              </a:rPr>
              <a:t>「想 → 做 → 收」是可以帶走的通用心法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9888" y="4260999"/>
            <a:ext cx="9869119" cy="41147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這個節奏不只用在做名片。任何 AI 專案都適用：先把要什麼想清楚，再交給最會做的工具，最後自己收尾把關。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001663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740664" y="5184647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81328" y="5120535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沒有任何一個 AI 能獨力完成一件多模態作品。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1328" y="5534859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讓學生親手體驗「一個工具做不完」，比講一百次「AI 有極限」都有效。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三強角色定位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74999"/>
            <a:ext cx="3527450" cy="233172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157879"/>
            <a:ext cx="402336" cy="402336"/>
          </a:xfrm>
          <a:prstGeom prst="ellipse">
            <a:avLst/>
          </a:prstGeom>
          <a:solidFill>
            <a:srgbClr val="D977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2043966"/>
            <a:ext cx="2594762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Claude ｜ 編劇・導演・排版師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2820431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想清楚要什麼、寫出來、排好版。
中文寫作與結構化思考最強，能追問你到把事情想清楚為止。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2122" y="1974999"/>
            <a:ext cx="3527450" cy="233172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15002" y="2157879"/>
            <a:ext cx="402336" cy="402336"/>
          </a:xfrm>
          <a:prstGeom prst="ellipse">
            <a:avLst/>
          </a:prstGeom>
          <a:solidFill>
            <a:srgbClr val="4285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45354" y="2201506"/>
            <a:ext cx="2594762" cy="369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Gemini ｜ 攝影師・配音員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9866" y="2688231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把想法變成看得見、聽得到的東西。
影像編輯與一致性控制最強，語音支援 90+ 語言。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5604" y="1974999"/>
            <a:ext cx="3527450" cy="2331720"/>
          </a:xfrm>
          <a:prstGeom prst="roundRect">
            <a:avLst>
              <a:gd name="adj" fmla="val 10000"/>
            </a:avLst>
          </a:prstGeom>
          <a:solidFill>
            <a:srgbClr val="F3F6F9"/>
          </a:solidFill>
          <a:ln w="9525">
            <a:solidFill>
              <a:srgbClr val="D8E0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98484" y="2157879"/>
            <a:ext cx="402336" cy="402336"/>
          </a:xfrm>
          <a:prstGeom prst="ellipse">
            <a:avLst/>
          </a:prstGeom>
          <a:solidFill>
            <a:srgbClr val="10A3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28836" y="2043966"/>
            <a:ext cx="2594762" cy="685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5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ChatGPT ｜ 副手・對照組・剪接師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3348" y="2820431"/>
            <a:ext cx="3051962" cy="130683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250" b="0" i="0">
                <a:solidFill>
                  <a:srgbClr val="44505C"/>
                </a:solidFill>
                <a:latin typeface="Microsoft JhengHei"/>
                <a:ea typeface="微軟正黑體"/>
                <a:cs typeface="微軟正黑體"/>
              </a:rPr>
              <a:t>快速試、拿來比、補最後一哩。
最通用、學生最熟悉，即時語音對話是它獨有的。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837071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0664" y="5020055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口訣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328" y="4955943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Claude 想 → Gemini 做 → ChatGPT 補 → Claude 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81328" y="5370267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四個字記住整條產線。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0" rIns="0" tIns="0" bIns="0" anchor="ctr"/>
          <a:lstStyle/>
          <a:p>
            <a:r>
              <a:rPr sz="2600" b="1" i="0">
                <a:solidFill>
                  <a:srgbClr val="CC3300"/>
                </a:solidFill>
                <a:latin typeface="Times New Roman"/>
                <a:ea typeface="標楷體"/>
                <a:cs typeface="標楷體"/>
              </a:rPr>
              <a:t>三強能力矩陣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195560" y="301752"/>
            <a:ext cx="658368" cy="310896"/>
          </a:xfrm>
          <a:prstGeom prst="roundRect">
            <a:avLst>
              <a:gd name="adj" fmla="val 45000"/>
            </a:avLst>
          </a:prstGeom>
          <a:solidFill>
            <a:srgbClr val="007C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/>
          <a:lstStyle/>
          <a:p>
            <a:pPr algn="ctr"/>
            <a:r>
              <a:rPr sz="11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核心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33271"/>
            <a:ext cx="11094415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這是必講的一頁 —— 學生要記住的是每個工具的「邊界」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26464"/>
            <a:ext cx="11094415" cy="420624"/>
          </a:xfrm>
          <a:prstGeom prst="roundRect">
            <a:avLst>
              <a:gd name="adj" fmla="val 6000"/>
            </a:avLst>
          </a:prstGeom>
          <a:solidFill>
            <a:srgbClr val="0042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6656" y="1517904"/>
            <a:ext cx="283041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能力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89953" y="1517904"/>
            <a:ext cx="2510825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Claude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3659" y="1517904"/>
            <a:ext cx="2556481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Gemini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23021" y="1517904"/>
            <a:ext cx="2465169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ChatGPT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883664"/>
            <a:ext cx="11094415" cy="36576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" y="1947672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中文長文寫作、腳本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89953" y="1947672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★★★ 最佳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83659" y="1947672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23021" y="1947672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" y="2340864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結構化思考、追問釐清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89953" y="2340864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★★★ 最佳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3659" y="2340864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23021" y="2340864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2670048"/>
            <a:ext cx="11094415" cy="36576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6656" y="2734056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生成圖片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89953" y="2734056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✗ 完全不支援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83659" y="2734056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★★★ Nano Banana Pro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23021" y="2734056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★★★ GPT Image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656" y="3127248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圖像編輯／一致性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89953" y="3127248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✗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83659" y="3127248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★★★ 最強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23021" y="3127248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3456432"/>
            <a:ext cx="11094415" cy="36576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76656" y="3520440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圖中渲染文字（含中文）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89953" y="3520440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✗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83659" y="3520440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★★★ 多語系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23021" y="3520440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★★★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656" y="3913632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生成語音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89953" y="3913632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✗ 完全不支援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83659" y="3913632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4285F4"/>
                </a:solidFill>
                <a:latin typeface="Microsoft JhengHei"/>
                <a:ea typeface="微軟正黑體"/>
                <a:cs typeface="微軟正黑體"/>
              </a:rPr>
              <a:t>★★★ 30 音色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123021" y="3913632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 偏即時對話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4242816"/>
            <a:ext cx="11094415" cy="36576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76656" y="4306824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生成影片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89953" y="4306824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CC3300"/>
                </a:solidFill>
                <a:latin typeface="Microsoft JhengHei"/>
                <a:ea typeface="微軟正黑體"/>
                <a:cs typeface="微軟正黑體"/>
              </a:rPr>
              <a:t>✗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83659" y="4306824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 Veo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23021" y="4306824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10A37F"/>
                </a:solidFill>
                <a:latin typeface="Microsoft JhengHei"/>
                <a:ea typeface="微軟正黑體"/>
                <a:cs typeface="微軟正黑體"/>
              </a:rPr>
              <a:t>★★★ Sora 2（需訂閱）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6656" y="4700016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可直接執行的排版產出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89953" y="4700016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★★★ Artifacts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83659" y="4700016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23021" y="4700016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 Canvas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640" y="5029200"/>
            <a:ext cx="11094415" cy="365760"/>
          </a:xfrm>
          <a:prstGeom prst="rect">
            <a:avLst/>
          </a:prstGeom>
          <a:solidFill>
            <a:srgbClr val="F3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76656" y="5093208"/>
            <a:ext cx="281212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跨對話知識庫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89953" y="5093208"/>
            <a:ext cx="249253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 i="0">
                <a:solidFill>
                  <a:srgbClr val="D97757"/>
                </a:solidFill>
                <a:latin typeface="Microsoft JhengHei"/>
                <a:ea typeface="微軟正黑體"/>
                <a:cs typeface="微軟正黑體"/>
              </a:rPr>
              <a:t>★★★ Projects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83659" y="5093208"/>
            <a:ext cx="2538193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 Gems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123021" y="5093208"/>
            <a:ext cx="2446881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★★ Projects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48640" y="5696711"/>
            <a:ext cx="11094415" cy="932897"/>
          </a:xfrm>
          <a:prstGeom prst="roundRect">
            <a:avLst>
              <a:gd name="adj" fmla="val 9000"/>
            </a:avLst>
          </a:prstGeom>
          <a:solidFill>
            <a:srgbClr val="FDF3EF"/>
          </a:solidFill>
          <a:ln w="15240">
            <a:solidFill>
              <a:srgbClr val="CC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740664" y="5879696"/>
            <a:ext cx="566928" cy="566928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 i="0">
                <a:solidFill>
                  <a:srgbClr val="FFFFFF"/>
                </a:solidFill>
                <a:latin typeface="Microsoft JhengHei"/>
                <a:ea typeface="微軟正黑體"/>
                <a:cs typeface="微軟正黑體"/>
              </a:rPr>
              <a:t>金句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81328" y="5815583"/>
            <a:ext cx="9768535" cy="450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600" b="1" i="0">
                <a:solidFill>
                  <a:srgbClr val="1A1A1A"/>
                </a:solidFill>
                <a:latin typeface="Microsoft JhengHei"/>
                <a:ea typeface="微軟正黑體"/>
                <a:cs typeface="微軟正黑體"/>
              </a:rPr>
              <a:t>Claude 不會畫圖，這不是缺點，是分工。編劇本來就不用會扛攝影機。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81328" y="6229908"/>
            <a:ext cx="9768535" cy="3722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0" i="0">
                <a:solidFill>
                  <a:srgbClr val="6B7885"/>
                </a:solidFill>
                <a:latin typeface="Microsoft JhengHei"/>
                <a:ea typeface="微軟正黑體"/>
                <a:cs typeface="微軟正黑體"/>
              </a:rPr>
              <a:t>知道一個工具「不能」做什麼，比知道它能做什麼更重要。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56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62" baseType="lpstr">
      <vt:lpstr>標楷體</vt:lpstr>
      <vt:lpstr>微軟正黑體</vt:lpstr>
      <vt:lpstr>Microsoft JhengHei</vt:lpstr>
      <vt:lpstr>Arial</vt:lpstr>
      <vt:lpstr>Times New Roman</vt:lpstr>
      <vt:lpstr>20_自訂設計</vt:lpstr>
      <vt:lpstr>投影片</vt:lpstr>
      <vt:lpstr>兩週學習地圖</vt:lpstr>
      <vt:lpstr>開場：同一句話，三個模型</vt:lpstr>
      <vt:lpstr>本週終點：個人數位名片</vt:lpstr>
      <vt:lpstr>本週學習目標</vt:lpstr>
      <vt:lpstr>三層標示：你不用全部都學會</vt:lpstr>
      <vt:lpstr>三強分工：一條產線，不是三個工具</vt:lpstr>
      <vt:lpstr>三強角色定位</vt:lpstr>
      <vt:lpstr>三強能力矩陣</vt:lpstr>
      <vt:lpstr>投影片</vt:lpstr>
      <vt:lpstr>從「一句話」到「一張圖」的三個關卡</vt:lpstr>
      <vt:lpstr>關卡一：模型怎麼「讀懂」你的句子</vt:lpstr>
      <vt:lpstr>關卡二：為什麼生成可以這麼快</vt:lpstr>
      <vt:lpstr>關卡三：去噪，就是把雜訊一步步變成圖</vt:lpstr>
      <vt:lpstr>為什麼 AI 會畫錯：三個經典失敗</vt:lpstr>
      <vt:lpstr>失敗模式的素養意義</vt:lpstr>
      <vt:lpstr>2026 年：三強在影像上的真實差距</vt:lpstr>
      <vt:lpstr>課堂決策：為什麼圖像部分主用 Gemini</vt:lpstr>
      <vt:lpstr>潛在擴散模型的實際架構</vt:lpstr>
      <vt:lpstr>三個關鍵參數的真正意義</vt:lpstr>
      <vt:lpstr>Part 1 小結</vt:lpstr>
      <vt:lpstr>投影片</vt:lpstr>
      <vt:lpstr>先釐清：「指令微調」有兩個層次</vt:lpstr>
      <vt:lpstr>六要素提示詞公式</vt:lpstr>
      <vt:lpstr>壞 ／ 普通 ／ 好：三欄對照</vt:lpstr>
      <vt:lpstr>三個立刻能用的補充技巧</vt:lpstr>
      <vt:lpstr>讓 Claude 當你的提示詞代筆</vt:lpstr>
      <vt:lpstr>示範指令（請照抄一次）</vt:lpstr>
      <vt:lpstr>把風格指南存進 Claude Projects</vt:lpstr>
      <vt:lpstr>迭代式編輯：從「抽卡」到「對話」</vt:lpstr>
      <vt:lpstr>四種編輯指令模式</vt:lpstr>
      <vt:lpstr>Gemini 專屬：後製級的控制</vt:lpstr>
      <vt:lpstr>走鐘：連續編輯的隱藏陷阱</vt:lpstr>
      <vt:lpstr>一致性三招</vt:lpstr>
      <vt:lpstr>角色描述表模板（可直接抄）</vt:lpstr>
      <vt:lpstr>為什麼叫「指令微調」</vt:lpstr>
      <vt:lpstr>LoRA 與 ControlNet</vt:lpstr>
      <vt:lpstr>投影片</vt:lpstr>
      <vt:lpstr>這張圖是誰的？</vt:lpstr>
      <vt:lpstr>訓練資料的爭議</vt:lpstr>
      <vt:lpstr>AI 內容標示義務</vt:lpstr>
      <vt:lpstr>思辨：浮水印能解決 AI 造假問題嗎？</vt:lpstr>
      <vt:lpstr>課堂共識練習：我們班的標示規則</vt:lpstr>
      <vt:lpstr>投影片</vt:lpstr>
      <vt:lpstr>四步驟產線總覽</vt:lpstr>
      <vt:lpstr>Step 1 ｜ Claude：先想清楚，不准先開圖像工具</vt:lpstr>
      <vt:lpstr>Step 2 ｜ Gemini：生成主視覺</vt:lpstr>
      <vt:lpstr>Step 3 ｜ Gemini：四輪指令微調（現場示範）</vt:lpstr>
      <vt:lpstr>Step 4 ｜ 不要讓 AI 在圖上生成中文字</vt:lpstr>
      <vt:lpstr>Step 4 示範指令（Claude Artifacts）</vt:lpstr>
      <vt:lpstr>延伸：從一張名片到一套視覺系統</vt:lpstr>
      <vt:lpstr>深化：程式化流程</vt:lpstr>
      <vt:lpstr>本週三句話總結</vt:lpstr>
      <vt:lpstr>作業 11：我的數位名片</vt:lpstr>
      <vt:lpstr>評分標準：四成分數給「過程」</vt:lpstr>
      <vt:lpstr>下週預告：這張名片會開口說話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柯賢儒</dc:creator>
  <cp:lastModifiedBy>柯賢儒</cp:lastModifiedBy>
  <cp:revision>2</cp:revision>
  <dcterms:created xsi:type="dcterms:W3CDTF">2025-07-16T05:08:41Z</dcterms:created>
  <dcterms:modified xsi:type="dcterms:W3CDTF">2026-08-14T02:42:44Z</dcterms:modified>
</cp:coreProperties>
</file>