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425C"/>
    <a:srgbClr val="F59E0B"/>
    <a:srgbClr val="F2FBFA"/>
    <a:srgbClr val="5B6B7B"/>
    <a:srgbClr val="0F25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8462" autoAdjust="0"/>
  </p:normalViewPr>
  <p:slideViewPr>
    <p:cSldViewPr snapToGrid="0" snapToObjects="1">
      <p:cViewPr varScale="1">
        <p:scale>
          <a:sx n="61" d="100"/>
          <a:sy n="61" d="100"/>
        </p:scale>
        <p:origin x="72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1104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大家好,歡迎來到「校內 AI 資源導覽」。</a:t>
            </a:r>
          </a:p>
          <a:p>
            <a:endParaRPr dirty="0"/>
          </a:p>
          <a:p>
            <a:r>
              <a:rPr lang="zh-TW" dirty="0"/>
              <a:t>這堂課要帶大家認識亞洲大學校內可以實際接觸、申請使用的 AI 工具與平台,範圍從語音、影像,一直到生成式 AI 平台。</a:t>
            </a:r>
          </a:p>
          <a:p>
            <a:endParaRPr dirty="0"/>
          </a:p>
          <a:p>
            <a:r>
              <a:rPr lang="zh-TW" dirty="0"/>
              <a:t>我們的重點不只是「有哪些工具」,更重要的是讓你理解每個工具的功能、適合什麼情境,以及使用時該注意的原則。上完這堂課,你會知道遇到不同的任務,該找哪個工具來幫你。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先看這堂課的四個目標。</a:t>
            </a:r>
          </a:p>
          <a:p>
            <a:endParaRPr dirty="0"/>
          </a:p>
          <a:p>
            <a:r>
              <a:rPr lang="zh-TW" dirty="0"/>
              <a:t>第一,認識校內 AI 資源:了解亞大目前可以實際接觸和申請的主要工具。第二,分辨工具與情境:明白不同工具各自適合什麼任務。第三,找到入門切入點:知道哪些工具最適合第一次接觸、最容易上手。第四,建立使用原則:理解 AI 的用途、限制,以及正確的使用倫理。</a:t>
            </a:r>
          </a:p>
          <a:p>
            <a:endParaRPr dirty="0"/>
          </a:p>
          <a:p>
            <a:r>
              <a:rPr lang="zh-TW" dirty="0"/>
              <a:t>簡單說,前面三個目標是「會用」,最後一個是「用得對」。兩者一樣重要。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為什麼是現在?因為 AI 已經從研究室裡的技術,走進我們每天的學習和生活了。</a:t>
            </a:r>
          </a:p>
          <a:p>
            <a:endParaRPr dirty="0"/>
          </a:p>
          <a:p>
            <a:r>
              <a:rPr lang="zh-TW" dirty="0"/>
              <a:t>這裡有一句話想送給大家:會用工具的人,不會被工具取代。重點不是怕 AI,而是學會駕馭它。</a:t>
            </a:r>
          </a:p>
          <a:p>
            <a:endParaRPr dirty="0"/>
          </a:p>
          <a:p>
            <a:r>
              <a:rPr lang="zh-TW" dirty="0"/>
              <a:t>畫面上用四組箭頭整理了 AI 能幫你做的事:聽到寫,把錄音、上課、會議自動轉成文字;想到看,用一句話生成插圖跟海報;問到答,整理資料、摘要重點、輔助寫作;建到用,不用寫程式就能建立並部署 AI 模型。這四件事,正好對應今天要介紹的工具。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</a:t>
            </a:r>
            <a:r>
              <a:rPr lang="zh-TW" altLang="en-US" sz="1200" b="0" i="0" dirty="0">
                <a:solidFill>
                  <a:srgbClr val="0D9488"/>
                </a:solidFill>
              </a:rPr>
              <a:t>這堂課對「</a:t>
            </a:r>
            <a:r>
              <a:rPr lang="en-US" altLang="zh-TW" sz="1200" b="0" i="0" dirty="0">
                <a:solidFill>
                  <a:srgbClr val="0D9488"/>
                </a:solidFill>
              </a:rPr>
              <a:t>AI</a:t>
            </a:r>
            <a:r>
              <a:rPr lang="zh-TW" altLang="en-US" sz="1200" b="0" i="0" dirty="0">
                <a:solidFill>
                  <a:srgbClr val="0D9488"/>
                </a:solidFill>
              </a:rPr>
              <a:t> 與工具」抱持的核心態度是什麼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b="0" i="0" dirty="0">
                <a:solidFill>
                  <a:srgbClr val="1B5E20"/>
                </a:solidFill>
              </a:rPr>
              <a:t>B. </a:t>
            </a:r>
            <a:r>
              <a:rPr lang="zh-TW" altLang="en-US" b="0" i="0" dirty="0">
                <a:solidFill>
                  <a:srgbClr val="1B5E20"/>
                </a:solidFill>
              </a:rPr>
              <a:t>會用工具的人不會被工具取代</a:t>
            </a:r>
            <a:r>
              <a:rPr lang="en-US" altLang="zh-TW" b="0" i="0" dirty="0">
                <a:solidFill>
                  <a:srgbClr val="1B5E20"/>
                </a:solidFill>
              </a:rPr>
              <a:t>,</a:t>
            </a:r>
            <a:r>
              <a:rPr lang="zh-TW" altLang="en-US" b="0" i="0" dirty="0">
                <a:solidFill>
                  <a:srgbClr val="1B5E20"/>
                </a:solidFill>
              </a:rPr>
              <a:t>重點是學會駕馭它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課程的核心精神是「會用工具的人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不會被工具取代」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重點不是怕 </a:t>
            </a:r>
            <a:r>
              <a:rPr lang="en-US" altLang="zh-TW" b="0" i="1" dirty="0">
                <a:solidFill>
                  <a:srgbClr val="4E342E"/>
                </a:solidFill>
              </a:rPr>
              <a:t>AI,</a:t>
            </a:r>
            <a:r>
              <a:rPr lang="zh-TW" altLang="en-US" b="0" i="1" dirty="0">
                <a:solidFill>
                  <a:srgbClr val="4E342E"/>
                </a:solidFill>
              </a:rPr>
              <a:t>而是學會駕馭它。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</a:t>
            </a:r>
            <a:r>
              <a:rPr lang="zh-TW" altLang="en-US" sz="1200" b="0" i="0" dirty="0">
                <a:solidFill>
                  <a:srgbClr val="0D9488"/>
                </a:solidFill>
              </a:rPr>
              <a:t>投影片把 </a:t>
            </a:r>
            <a:r>
              <a:rPr lang="en-US" altLang="zh-TW" sz="1200" b="0" i="0" dirty="0">
                <a:solidFill>
                  <a:srgbClr val="0D9488"/>
                </a:solidFill>
              </a:rPr>
              <a:t>AI </a:t>
            </a:r>
            <a:r>
              <a:rPr lang="zh-TW" altLang="en-US" sz="1200" b="0" i="0" dirty="0">
                <a:solidFill>
                  <a:srgbClr val="0D9488"/>
                </a:solidFill>
              </a:rPr>
              <a:t>能幫你做的事整理成四組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下列何者不是其中之一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b="0" i="0" dirty="0">
                <a:solidFill>
                  <a:srgbClr val="1B5E20"/>
                </a:solidFill>
              </a:rPr>
              <a:t>D. </a:t>
            </a:r>
            <a:r>
              <a:rPr lang="zh-TW" altLang="en-US" b="0" i="0" dirty="0">
                <a:solidFill>
                  <a:srgbClr val="1B5E20"/>
                </a:solidFill>
              </a:rPr>
              <a:t>買到用</a:t>
            </a:r>
            <a:r>
              <a:rPr lang="en-US" altLang="zh-TW" b="0" i="0" dirty="0">
                <a:solidFill>
                  <a:srgbClr val="1B5E20"/>
                </a:solidFill>
              </a:rPr>
              <a:t>:</a:t>
            </a:r>
            <a:r>
              <a:rPr lang="zh-TW" altLang="en-US" b="0" i="0" dirty="0">
                <a:solidFill>
                  <a:srgbClr val="1B5E20"/>
                </a:solidFill>
              </a:rPr>
              <a:t>自動幫你網購下單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四組能力是「聽到寫、想到看、問到答、建到用」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分別對應語音轉文字、文字生圖、問答輔助、無程式碼建模。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7476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這是今天的課程地圖,分成四個部分。</a:t>
            </a:r>
          </a:p>
          <a:p>
            <a:endParaRPr dirty="0"/>
          </a:p>
          <a:p>
            <a:r>
              <a:rPr lang="zh-TW" dirty="0"/>
              <a:t>第一部分,語音與影音 AI,包括把語音轉成文字的 Whisper,以及把簡報加語音變成影片的工具。第二部分,生成式 AI 與創作,包括文字生圖的 Stable Diffusion、Teams 的 AI 助手,還有對話平台 OpenWebUI。第三部分,無程式碼 AI 平台 AIDMS,讓你不用寫程式就能建模型。第四部分,使用原則與倫理。</a:t>
            </a:r>
          </a:p>
          <a:p>
            <a:endParaRPr dirty="0"/>
          </a:p>
          <a:p>
            <a:r>
              <a:rPr lang="zh-TW" dirty="0"/>
              <a:t>前三部分是工具,最後一部分是心法,我們會一路講下來。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這一頁把今天要介紹的六大校內 AI 資源,一次攤開讓大家先有個全貌。</a:t>
            </a:r>
          </a:p>
          <a:p>
            <a:endParaRPr dirty="0"/>
          </a:p>
          <a:p>
            <a:r>
              <a:rPr lang="zh-TW" dirty="0"/>
              <a:t>語音方面有 Whisper,負責語音轉文字;還有簡報生成影片的工具,把投影片加語音變成影片。創作方面有 Stable Diffusion 文字生圖、Teams 內建的生成式辦公助手、還有 OpenWebUI 本地對話平台。最後是 AIDMS,一個無程式碼的 AI 平台。</a:t>
            </a:r>
          </a:p>
          <a:p>
            <a:endParaRPr dirty="0"/>
          </a:p>
          <a:p>
            <a:r>
              <a:rPr lang="zh-TW" dirty="0"/>
              <a:t>這六個就是今天的主角。現在先記住名字就好,接下來會一個一個詳細介紹。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</a:t>
            </a:r>
            <a:r>
              <a:rPr lang="zh-TW" altLang="en-US" sz="1200" b="0" i="0" dirty="0">
                <a:solidFill>
                  <a:srgbClr val="0D9488"/>
                </a:solidFill>
              </a:rPr>
              <a:t>這堂課的內容分成哪四個部分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b="0" i="0" dirty="0">
                <a:solidFill>
                  <a:srgbClr val="1B5E20"/>
                </a:solidFill>
              </a:rPr>
              <a:t>B. </a:t>
            </a:r>
            <a:r>
              <a:rPr lang="zh-TW" altLang="en-US" b="0" i="0" dirty="0">
                <a:solidFill>
                  <a:srgbClr val="1B5E20"/>
                </a:solidFill>
              </a:rPr>
              <a:t>語音影音、生成創作、無程式碼平台、原則倫理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課程地圖分成四部分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語音與影音 </a:t>
            </a:r>
            <a:r>
              <a:rPr lang="en-US" altLang="zh-TW" b="0" i="1" dirty="0">
                <a:solidFill>
                  <a:srgbClr val="4E342E"/>
                </a:solidFill>
              </a:rPr>
              <a:t>AI</a:t>
            </a:r>
            <a:r>
              <a:rPr lang="zh-TW" altLang="en-US" b="0" i="1" dirty="0">
                <a:solidFill>
                  <a:srgbClr val="4E342E"/>
                </a:solidFill>
              </a:rPr>
              <a:t>、生成式 </a:t>
            </a:r>
            <a:r>
              <a:rPr lang="en-US" altLang="zh-TW" b="0" i="1" dirty="0">
                <a:solidFill>
                  <a:srgbClr val="4E342E"/>
                </a:solidFill>
              </a:rPr>
              <a:t>AI </a:t>
            </a:r>
            <a:r>
              <a:rPr lang="zh-TW" altLang="en-US" b="0" i="1" dirty="0">
                <a:solidFill>
                  <a:srgbClr val="4E342E"/>
                </a:solidFill>
              </a:rPr>
              <a:t>與創作、無程式碼 </a:t>
            </a:r>
            <a:r>
              <a:rPr lang="en-US" altLang="zh-TW" b="0" i="1" dirty="0">
                <a:solidFill>
                  <a:srgbClr val="4E342E"/>
                </a:solidFill>
              </a:rPr>
              <a:t>AI </a:t>
            </a:r>
            <a:r>
              <a:rPr lang="zh-TW" altLang="en-US" b="0" i="1" dirty="0">
                <a:solidFill>
                  <a:srgbClr val="4E342E"/>
                </a:solidFill>
              </a:rPr>
              <a:t>平台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以及使用原則與倫理。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01683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206240" cy="4206240"/>
          </a:xfrm>
          <a:prstGeom prst="ellipse">
            <a:avLst/>
          </a:prstGeom>
          <a:solidFill>
            <a:srgbClr val="0B7A79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4206240"/>
            <a:ext cx="3108960" cy="3108960"/>
          </a:xfrm>
          <a:prstGeom prst="ellipse">
            <a:avLst/>
          </a:prstGeom>
          <a:solidFill>
            <a:srgbClr val="0EA5A4">
              <a:alpha val="3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097280" y="4572000"/>
            <a:ext cx="2926080" cy="2926080"/>
          </a:xfrm>
          <a:prstGeom prst="ellipse">
            <a:avLst/>
          </a:prstGeom>
          <a:solidFill>
            <a:srgbClr val="07565A">
              <a:alpha val="40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777240" y="2103120"/>
            <a:ext cx="10058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校內 AI 資源導覽</a:t>
            </a:r>
            <a:endParaRPr lang="en-US" sz="5400" dirty="0"/>
          </a:p>
        </p:txBody>
      </p:sp>
      <p:sp>
        <p:nvSpPr>
          <p:cNvPr id="9" name="Text 6"/>
          <p:cNvSpPr/>
          <p:nvPr/>
        </p:nvSpPr>
        <p:spPr>
          <a:xfrm>
            <a:off x="804672" y="320040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從語音、影像到生成式 AI 平台</a:t>
            </a:r>
            <a:endParaRPr lang="en-US" sz="2800" dirty="0"/>
          </a:p>
        </p:txBody>
      </p:sp>
      <p:sp>
        <p:nvSpPr>
          <p:cNvPr id="10" name="Shape 7"/>
          <p:cNvSpPr/>
          <p:nvPr/>
        </p:nvSpPr>
        <p:spPr>
          <a:xfrm>
            <a:off x="822960" y="4160520"/>
            <a:ext cx="2926080" cy="0"/>
          </a:xfrm>
          <a:prstGeom prst="line">
            <a:avLst/>
          </a:prstGeom>
          <a:noFill/>
          <a:ln w="31750">
            <a:solidFill>
              <a:srgbClr val="0EA5A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04672" y="43434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認識校內可接觸的 AI 工具與平台 · 理解功能、情境與使用原則</a:t>
            </a:r>
            <a:endParaRPr lang="en-US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804672" y="589788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13" name="Shape 3">
            <a:extLst>
              <a:ext uri="{FF2B5EF4-FFF2-40B4-BE49-F238E27FC236}">
                <a16:creationId xmlns:a16="http://schemas.microsoft.com/office/drawing/2014/main" id="{9A135B1D-7CAD-355D-C982-060D97817B7C}"/>
              </a:ext>
            </a:extLst>
          </p:cNvPr>
          <p:cNvSpPr/>
          <p:nvPr/>
        </p:nvSpPr>
        <p:spPr>
          <a:xfrm>
            <a:off x="274320" y="6172200"/>
            <a:ext cx="2880360" cy="566928"/>
          </a:xfrm>
          <a:prstGeom prst="roundRect">
            <a:avLst>
              <a:gd name="adj" fmla="val 16129"/>
            </a:avLst>
          </a:prstGeom>
          <a:solidFill>
            <a:srgbClr val="0EA5A4"/>
          </a:solidFill>
          <a:ln/>
        </p:spPr>
      </p:sp>
      <p:pic>
        <p:nvPicPr>
          <p:cNvPr id="14" name="Image 0" descr="images/icon_uni.png">
            <a:extLst>
              <a:ext uri="{FF2B5EF4-FFF2-40B4-BE49-F238E27FC236}">
                <a16:creationId xmlns:a16="http://schemas.microsoft.com/office/drawing/2014/main" id="{54EBE296-0F84-EC53-0082-18155691D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" y="6291072"/>
            <a:ext cx="329184" cy="329184"/>
          </a:xfrm>
          <a:prstGeom prst="rect">
            <a:avLst/>
          </a:prstGeom>
        </p:spPr>
      </p:pic>
      <p:sp>
        <p:nvSpPr>
          <p:cNvPr id="15" name="Text 4">
            <a:extLst>
              <a:ext uri="{FF2B5EF4-FFF2-40B4-BE49-F238E27FC236}">
                <a16:creationId xmlns:a16="http://schemas.microsoft.com/office/drawing/2014/main" id="{0B00E895-5E76-880E-C5E0-3DF3CB756E93}"/>
              </a:ext>
            </a:extLst>
          </p:cNvPr>
          <p:cNvSpPr/>
          <p:nvPr/>
        </p:nvSpPr>
        <p:spPr>
          <a:xfrm>
            <a:off x="991640" y="6207712"/>
            <a:ext cx="2377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 · 資訊發展處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LEARNING OBJECTIVES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本課程的四個教學目標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691640"/>
            <a:ext cx="91440" cy="1783080"/>
          </a:xfrm>
          <a:prstGeom prst="rect">
            <a:avLst/>
          </a:prstGeom>
          <a:solidFill>
            <a:srgbClr val="0EA5A4"/>
          </a:solidFill>
          <a:ln/>
        </p:spPr>
      </p:sp>
      <p:sp>
        <p:nvSpPr>
          <p:cNvPr id="6" name="Shape 4"/>
          <p:cNvSpPr/>
          <p:nvPr/>
        </p:nvSpPr>
        <p:spPr>
          <a:xfrm>
            <a:off x="914400" y="210312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7" name="Image 0" descr="images/icon_targ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331720"/>
            <a:ext cx="457200" cy="4572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103120" y="1984248"/>
            <a:ext cx="3429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認識校內 AI 資源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2103120" y="2468880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了解亞大目前可實際接觸與申請使用的主要 AI 工具與平台。</a:t>
            </a:r>
            <a:endParaRPr lang="en-US" b="1" dirty="0"/>
          </a:p>
        </p:txBody>
      </p:sp>
      <p:sp>
        <p:nvSpPr>
          <p:cNvPr id="10" name="Shape 7"/>
          <p:cNvSpPr/>
          <p:nvPr/>
        </p:nvSpPr>
        <p:spPr>
          <a:xfrm>
            <a:off x="6126480" y="169164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126480" y="1691640"/>
            <a:ext cx="91440" cy="1783080"/>
          </a:xfrm>
          <a:prstGeom prst="rect">
            <a:avLst/>
          </a:prstGeom>
          <a:solidFill>
            <a:srgbClr val="0EA5A4"/>
          </a:solidFill>
          <a:ln/>
        </p:spPr>
      </p:sp>
      <p:sp>
        <p:nvSpPr>
          <p:cNvPr id="12" name="Shape 9"/>
          <p:cNvSpPr/>
          <p:nvPr/>
        </p:nvSpPr>
        <p:spPr>
          <a:xfrm>
            <a:off x="6492240" y="210312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3" name="Image 1" descr="images/icon_flow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0840" y="2331720"/>
            <a:ext cx="457200" cy="4572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680960" y="1984248"/>
            <a:ext cx="3429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分辨工具與情境</a:t>
            </a:r>
            <a:endParaRPr lang="en-US" sz="2400" dirty="0"/>
          </a:p>
        </p:txBody>
      </p:sp>
      <p:sp>
        <p:nvSpPr>
          <p:cNvPr id="15" name="Text 11"/>
          <p:cNvSpPr/>
          <p:nvPr/>
        </p:nvSpPr>
        <p:spPr>
          <a:xfrm>
            <a:off x="7680960" y="2468880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明白不同工具各自適合處理的任務類型與使用情境。</a:t>
            </a:r>
            <a:endParaRPr lang="en-US" b="1" dirty="0"/>
          </a:p>
        </p:txBody>
      </p:sp>
      <p:sp>
        <p:nvSpPr>
          <p:cNvPr id="16" name="Shape 12"/>
          <p:cNvSpPr/>
          <p:nvPr/>
        </p:nvSpPr>
        <p:spPr>
          <a:xfrm>
            <a:off x="548640" y="379476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548640" y="3794760"/>
            <a:ext cx="91440" cy="1783080"/>
          </a:xfrm>
          <a:prstGeom prst="rect">
            <a:avLst/>
          </a:prstGeom>
          <a:solidFill>
            <a:srgbClr val="0EA5A4"/>
          </a:solidFill>
          <a:ln/>
        </p:spPr>
      </p:sp>
      <p:sp>
        <p:nvSpPr>
          <p:cNvPr id="18" name="Shape 14"/>
          <p:cNvSpPr/>
          <p:nvPr/>
        </p:nvSpPr>
        <p:spPr>
          <a:xfrm>
            <a:off x="914400" y="420624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9" name="Image 2" descr="images/icon_grad_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0" y="4434840"/>
            <a:ext cx="457200" cy="45720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2103120" y="4087368"/>
            <a:ext cx="3429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找到入門切入點</a:t>
            </a:r>
            <a:endParaRPr lang="en-US" sz="2400" dirty="0"/>
          </a:p>
        </p:txBody>
      </p:sp>
      <p:sp>
        <p:nvSpPr>
          <p:cNvPr id="21" name="Text 16"/>
          <p:cNvSpPr/>
          <p:nvPr/>
        </p:nvSpPr>
        <p:spPr>
          <a:xfrm>
            <a:off x="2103120" y="4572000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知道哪些工具最適合一般學生第一次接觸、快速上手。</a:t>
            </a:r>
            <a:endParaRPr lang="en-US" b="1" dirty="0"/>
          </a:p>
        </p:txBody>
      </p:sp>
      <p:sp>
        <p:nvSpPr>
          <p:cNvPr id="22" name="Shape 17"/>
          <p:cNvSpPr/>
          <p:nvPr/>
        </p:nvSpPr>
        <p:spPr>
          <a:xfrm>
            <a:off x="6126480" y="379476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6126480" y="3794760"/>
            <a:ext cx="91440" cy="1783080"/>
          </a:xfrm>
          <a:prstGeom prst="rect">
            <a:avLst/>
          </a:prstGeom>
          <a:solidFill>
            <a:srgbClr val="0EA5A4"/>
          </a:solidFill>
          <a:ln/>
        </p:spPr>
      </p:sp>
      <p:sp>
        <p:nvSpPr>
          <p:cNvPr id="24" name="Shape 19"/>
          <p:cNvSpPr/>
          <p:nvPr/>
        </p:nvSpPr>
        <p:spPr>
          <a:xfrm>
            <a:off x="6492240" y="420624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5" name="Image 3" descr="images/icon_scal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0840" y="4434840"/>
            <a:ext cx="457200" cy="457200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7680960" y="4087368"/>
            <a:ext cx="3429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建立使用原則</a:t>
            </a:r>
            <a:endParaRPr lang="en-US" sz="2400" dirty="0"/>
          </a:p>
        </p:txBody>
      </p:sp>
      <p:sp>
        <p:nvSpPr>
          <p:cNvPr id="27" name="Text 21"/>
          <p:cNvSpPr/>
          <p:nvPr/>
        </p:nvSpPr>
        <p:spPr>
          <a:xfrm>
            <a:off x="7680960" y="4572000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理解 AI 工具的用途、限制與正確的使用倫理與規範。</a:t>
            </a:r>
            <a:endParaRPr lang="en-US" b="1" dirty="0"/>
          </a:p>
        </p:txBody>
      </p:sp>
      <p:sp>
        <p:nvSpPr>
          <p:cNvPr id="28" name="Text 22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WHY NOW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為什麼現在要認識這些工具？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 已經從「研究室裡的技術」走進每天的學習與生活。會用工具的人，不會被工具取代。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8640" y="2468880"/>
            <a:ext cx="2670048" cy="228600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380744" y="2788920"/>
            <a:ext cx="1005840" cy="100584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7" name="Image 0" descr="images/icon_sp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344" y="3017520"/>
            <a:ext cx="548640" cy="5486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48640" y="3886200"/>
            <a:ext cx="267004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聽 → 寫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731520" y="4297680"/>
            <a:ext cx="23042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dirty="0">
                <a:solidFill>
                  <a:srgbClr val="92D05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把錄音、上課、會議自動轉成文字稿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10" name="Shape 7"/>
          <p:cNvSpPr/>
          <p:nvPr/>
        </p:nvSpPr>
        <p:spPr>
          <a:xfrm>
            <a:off x="3401568" y="2468880"/>
            <a:ext cx="2670048" cy="228600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233672" y="2788920"/>
            <a:ext cx="1005840" cy="100584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12" name="Image 1" descr="images/icon_palet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2272" y="3017520"/>
            <a:ext cx="548640" cy="54864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401568" y="3886200"/>
            <a:ext cx="267004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想 → 看</a:t>
            </a:r>
            <a:endParaRPr lang="en-US" sz="2000" dirty="0"/>
          </a:p>
        </p:txBody>
      </p:sp>
      <p:sp>
        <p:nvSpPr>
          <p:cNvPr id="14" name="Text 10"/>
          <p:cNvSpPr/>
          <p:nvPr/>
        </p:nvSpPr>
        <p:spPr>
          <a:xfrm>
            <a:off x="3584448" y="4297680"/>
            <a:ext cx="23042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dirty="0">
                <a:solidFill>
                  <a:srgbClr val="92D05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用一句話生成插圖、海報與素材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15" name="Shape 11"/>
          <p:cNvSpPr/>
          <p:nvPr/>
        </p:nvSpPr>
        <p:spPr>
          <a:xfrm>
            <a:off x="6254496" y="2468880"/>
            <a:ext cx="2670048" cy="228600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7086600" y="2788920"/>
            <a:ext cx="1005840" cy="100584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17" name="Image 2" descr="images/icon_cha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3017520"/>
            <a:ext cx="548640" cy="54864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254496" y="3886200"/>
            <a:ext cx="267004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問 → 答</a:t>
            </a:r>
            <a:endParaRPr lang="en-US" sz="2000" dirty="0"/>
          </a:p>
        </p:txBody>
      </p:sp>
      <p:sp>
        <p:nvSpPr>
          <p:cNvPr id="19" name="Text 14"/>
          <p:cNvSpPr/>
          <p:nvPr/>
        </p:nvSpPr>
        <p:spPr>
          <a:xfrm>
            <a:off x="6437376" y="4297680"/>
            <a:ext cx="23042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dirty="0">
                <a:solidFill>
                  <a:srgbClr val="92D05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整理資料、摘要重點、輔助寫作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20" name="Shape 15"/>
          <p:cNvSpPr/>
          <p:nvPr/>
        </p:nvSpPr>
        <p:spPr>
          <a:xfrm>
            <a:off x="9107424" y="2468880"/>
            <a:ext cx="2670048" cy="228600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9939528" y="2788920"/>
            <a:ext cx="1005840" cy="100584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22" name="Image 3" descr="images/icon_chip_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8128" y="3017520"/>
            <a:ext cx="548640" cy="54864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107424" y="3886200"/>
            <a:ext cx="267004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建 → 用</a:t>
            </a:r>
            <a:endParaRPr lang="en-US" sz="2000" dirty="0"/>
          </a:p>
        </p:txBody>
      </p:sp>
      <p:sp>
        <p:nvSpPr>
          <p:cNvPr id="24" name="Text 18"/>
          <p:cNvSpPr/>
          <p:nvPr/>
        </p:nvSpPr>
        <p:spPr>
          <a:xfrm>
            <a:off x="9290304" y="4297680"/>
            <a:ext cx="23042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dirty="0">
                <a:solidFill>
                  <a:srgbClr val="92D05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無程式碼建立並部署 AI 模型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25" name="Text 19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FFFFFF"/>
                </a:solidFill>
              </a:rPr>
              <a:t>   1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0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720944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Q1.  </a:t>
            </a:r>
            <a:r>
              <a:rPr sz="2000" b="1" i="0" dirty="0" err="1">
                <a:solidFill>
                  <a:srgbClr val="0D9488"/>
                </a:solidFill>
              </a:rPr>
              <a:t>這堂課對「AI</a:t>
            </a:r>
            <a:r>
              <a:rPr sz="2000" b="1" i="0" dirty="0">
                <a:solidFill>
                  <a:srgbClr val="0D9488"/>
                </a:solidFill>
              </a:rPr>
              <a:t> </a:t>
            </a:r>
            <a:r>
              <a:rPr sz="2000" b="1" i="0" dirty="0" err="1">
                <a:solidFill>
                  <a:srgbClr val="0D9488"/>
                </a:solidFill>
              </a:rPr>
              <a:t>與工具」抱持的核心態度是什麼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1204492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A. </a:t>
            </a:r>
            <a:r>
              <a:rPr b="0" i="0" dirty="0" err="1">
                <a:solidFill>
                  <a:srgbClr val="333333"/>
                </a:solidFill>
              </a:rPr>
              <a:t>應該盡量避免使用</a:t>
            </a:r>
            <a:r>
              <a:rPr b="0" i="0" dirty="0">
                <a:solidFill>
                  <a:srgbClr val="333333"/>
                </a:solidFill>
              </a:rPr>
              <a:t> </a:t>
            </a:r>
            <a:r>
              <a:rPr b="0" i="0" dirty="0" err="1">
                <a:solidFill>
                  <a:srgbClr val="333333"/>
                </a:solidFill>
              </a:rPr>
              <a:t>AI,以免依賴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000" y="1670162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</a:t>
            </a:r>
            <a:r>
              <a:rPr b="1" i="0" dirty="0" err="1">
                <a:solidFill>
                  <a:srgbClr val="1B5E20"/>
                </a:solidFill>
              </a:rPr>
              <a:t>會用工具的人不會被工具取代,重點是學會駕馭它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2135832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AI 只是一時流行,不必特別學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2601502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只有資工背景的人才需要學 AI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3067172"/>
            <a:ext cx="1109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>
                <a:solidFill>
                  <a:srgbClr val="4E342E"/>
                </a:solidFill>
              </a:rPr>
              <a:t>解析:課程的核心精神是「會用工具的人,</a:t>
            </a:r>
            <a:r>
              <a:rPr b="0" i="1" dirty="0" err="1">
                <a:solidFill>
                  <a:srgbClr val="4E342E"/>
                </a:solidFill>
              </a:rPr>
              <a:t>不會被工具取代</a:t>
            </a:r>
            <a:r>
              <a:rPr b="0" i="1" dirty="0">
                <a:solidFill>
                  <a:srgbClr val="4E342E"/>
                </a:solidFill>
              </a:rPr>
              <a:t>」,</a:t>
            </a:r>
            <a:r>
              <a:rPr b="0" i="1" dirty="0" err="1">
                <a:solidFill>
                  <a:srgbClr val="4E342E"/>
                </a:solidFill>
              </a:rPr>
              <a:t>重點不是怕</a:t>
            </a:r>
            <a:r>
              <a:rPr b="0" i="1" dirty="0">
                <a:solidFill>
                  <a:srgbClr val="4E342E"/>
                </a:solidFill>
              </a:rPr>
              <a:t> </a:t>
            </a:r>
            <a:r>
              <a:rPr b="0" i="1" dirty="0" err="1">
                <a:solidFill>
                  <a:srgbClr val="4E342E"/>
                </a:solidFill>
              </a:rPr>
              <a:t>AI,而是學會駕馭它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3530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Q2.  </a:t>
            </a:r>
            <a:r>
              <a:rPr sz="2000" b="1" i="0" dirty="0" err="1">
                <a:solidFill>
                  <a:srgbClr val="0D9488"/>
                </a:solidFill>
              </a:rPr>
              <a:t>投影片把</a:t>
            </a:r>
            <a:r>
              <a:rPr sz="2000" b="1" i="0" dirty="0">
                <a:solidFill>
                  <a:srgbClr val="0D9488"/>
                </a:solidFill>
              </a:rPr>
              <a:t> AI </a:t>
            </a:r>
            <a:r>
              <a:rPr sz="2000" b="1" i="0" dirty="0" err="1">
                <a:solidFill>
                  <a:srgbClr val="0D9488"/>
                </a:solidFill>
              </a:rPr>
              <a:t>能幫你做的事整理成四組,下列何者不是其中之一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0000" y="3870000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A. 聽到寫:把錄音、會議自動轉成文字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0000" y="4406208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B. </a:t>
            </a:r>
            <a:r>
              <a:rPr b="0" i="0" dirty="0" err="1">
                <a:solidFill>
                  <a:srgbClr val="333333"/>
                </a:solidFill>
              </a:rPr>
              <a:t>想到看:用一句話生成插圖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000" y="4942416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問到答:整理資料、摘要重點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000" y="5478624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D. </a:t>
            </a:r>
            <a:r>
              <a:rPr b="1" i="0" dirty="0" err="1">
                <a:solidFill>
                  <a:srgbClr val="1B5E20"/>
                </a:solidFill>
              </a:rPr>
              <a:t>買到用:自動幫你網購下單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0000" y="6014830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解析:四組能力是「聽到寫、想到看、問到答、建到用</a:t>
            </a:r>
            <a:r>
              <a:rPr b="0" i="1" dirty="0">
                <a:solidFill>
                  <a:srgbClr val="4E342E"/>
                </a:solidFill>
              </a:rPr>
              <a:t>」,</a:t>
            </a:r>
            <a:r>
              <a:rPr b="0" i="1" dirty="0" err="1">
                <a:solidFill>
                  <a:srgbClr val="4E342E"/>
                </a:solidFill>
              </a:rPr>
              <a:t>分別對應語音轉文字、文字生圖、問答輔助、無程式碼建模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6608000"/>
            <a:ext cx="12192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校內 AI 資源導覽　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AGENDA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今天的課程地圖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11064240" cy="1024128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63500" dist="25400" dir="8100000" algn="bl" rotWithShape="0">
              <a:srgbClr val="0F254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1965960"/>
            <a:ext cx="475488" cy="475488"/>
          </a:xfrm>
          <a:prstGeom prst="ellipse">
            <a:avLst/>
          </a:prstGeom>
          <a:solidFill>
            <a:srgbClr val="FF0000"/>
          </a:solidFill>
          <a:ln/>
          <a:effectLst>
            <a:outerShdw blurRad="63500" dist="25400" dir="8100000" algn="bl" rotWithShape="0">
              <a:srgbClr val="0F2540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68680" y="196596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600200" y="1819656"/>
            <a:ext cx="3657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語音與影音 AI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5349240" y="1874520"/>
            <a:ext cx="0" cy="658368"/>
          </a:xfrm>
          <a:prstGeom prst="line">
            <a:avLst/>
          </a:prstGeom>
          <a:noFill/>
          <a:ln w="12700">
            <a:solidFill>
              <a:srgbClr val="D8E6E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409440" y="1819656"/>
            <a:ext cx="7020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OpenAI Whisper 語音轉文字、簡報＋語音生成教學影片</a:t>
            </a:r>
            <a:endParaRPr lang="en-US" sz="2000" b="1" dirty="0"/>
          </a:p>
        </p:txBody>
      </p:sp>
      <p:sp>
        <p:nvSpPr>
          <p:cNvPr id="10" name="Shape 8"/>
          <p:cNvSpPr/>
          <p:nvPr/>
        </p:nvSpPr>
        <p:spPr>
          <a:xfrm>
            <a:off x="548640" y="2862072"/>
            <a:ext cx="11064240" cy="1024128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63500" dist="25400" dir="8100000" algn="bl" rotWithShape="0">
              <a:srgbClr val="0F254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868680" y="3136392"/>
            <a:ext cx="475488" cy="47548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/>
          <a:effectLst>
            <a:outerShdw blurRad="63500" dist="25400" dir="8100000" algn="bl" rotWithShape="0">
              <a:srgbClr val="0F2540">
                <a:alpha val="1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868680" y="313639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1600200" y="2990088"/>
            <a:ext cx="3657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生成式 AI 與創作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5349240" y="3044952"/>
            <a:ext cx="0" cy="658368"/>
          </a:xfrm>
          <a:prstGeom prst="line">
            <a:avLst/>
          </a:prstGeom>
          <a:noFill/>
          <a:ln w="12700">
            <a:solidFill>
              <a:srgbClr val="D8E6E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409440" y="2990088"/>
            <a:ext cx="7020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Stable Diffusion 文字生圖、MS Teams AI、OpenWebUI 對話平台</a:t>
            </a:r>
            <a:endParaRPr lang="en-US" sz="2000" b="1" dirty="0"/>
          </a:p>
        </p:txBody>
      </p:sp>
      <p:sp>
        <p:nvSpPr>
          <p:cNvPr id="16" name="Shape 14"/>
          <p:cNvSpPr/>
          <p:nvPr/>
        </p:nvSpPr>
        <p:spPr>
          <a:xfrm>
            <a:off x="548640" y="4032504"/>
            <a:ext cx="11064240" cy="1024128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63500" dist="25400" dir="8100000" algn="bl" rotWithShape="0">
              <a:srgbClr val="0F254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68680" y="4306824"/>
            <a:ext cx="475488" cy="475488"/>
          </a:xfrm>
          <a:prstGeom prst="ellipse">
            <a:avLst/>
          </a:prstGeom>
          <a:solidFill>
            <a:srgbClr val="FFC000"/>
          </a:solidFill>
          <a:ln/>
          <a:effectLst>
            <a:outerShdw blurRad="63500" dist="25400" dir="8100000" algn="bl" rotWithShape="0">
              <a:srgbClr val="0F2540">
                <a:alpha val="1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868680" y="430682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3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1600200" y="4160520"/>
            <a:ext cx="3657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無程式碼 AI 平台</a:t>
            </a:r>
            <a:endParaRPr lang="en-US" sz="2400" dirty="0"/>
          </a:p>
        </p:txBody>
      </p:sp>
      <p:sp>
        <p:nvSpPr>
          <p:cNvPr id="20" name="Shape 18"/>
          <p:cNvSpPr/>
          <p:nvPr/>
        </p:nvSpPr>
        <p:spPr>
          <a:xfrm>
            <a:off x="5349240" y="4215384"/>
            <a:ext cx="0" cy="658368"/>
          </a:xfrm>
          <a:prstGeom prst="line">
            <a:avLst/>
          </a:prstGeom>
          <a:noFill/>
          <a:ln w="12700">
            <a:solidFill>
              <a:srgbClr val="D8E6E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409440" y="4160520"/>
            <a:ext cx="7020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AIDMS：申請、建立、訓練與部署模型的入門平台</a:t>
            </a:r>
            <a:endParaRPr lang="en-US" sz="2000" b="1" dirty="0"/>
          </a:p>
        </p:txBody>
      </p:sp>
      <p:sp>
        <p:nvSpPr>
          <p:cNvPr id="22" name="Shape 20"/>
          <p:cNvSpPr/>
          <p:nvPr/>
        </p:nvSpPr>
        <p:spPr>
          <a:xfrm>
            <a:off x="548640" y="5202936"/>
            <a:ext cx="11064240" cy="1024128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63500" dist="25400" dir="8100000" algn="bl" rotWithShape="0">
              <a:srgbClr val="0F2540">
                <a:alpha val="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868680" y="5477256"/>
            <a:ext cx="475488" cy="475488"/>
          </a:xfrm>
          <a:prstGeom prst="ellipse">
            <a:avLst/>
          </a:prstGeom>
          <a:solidFill>
            <a:srgbClr val="F59E0B"/>
          </a:solidFill>
          <a:ln/>
          <a:effectLst>
            <a:outerShdw blurRad="63500" dist="25400" dir="8100000" algn="bl" rotWithShape="0">
              <a:srgbClr val="0F2540">
                <a:alpha val="18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868680" y="547725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4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1600200" y="5330952"/>
            <a:ext cx="3657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使用原則與倫理</a:t>
            </a:r>
            <a:endParaRPr lang="en-US" sz="2400" dirty="0"/>
          </a:p>
        </p:txBody>
      </p:sp>
      <p:sp>
        <p:nvSpPr>
          <p:cNvPr id="26" name="Shape 24"/>
          <p:cNvSpPr/>
          <p:nvPr/>
        </p:nvSpPr>
        <p:spPr>
          <a:xfrm>
            <a:off x="5349240" y="5385816"/>
            <a:ext cx="0" cy="658368"/>
          </a:xfrm>
          <a:prstGeom prst="line">
            <a:avLst/>
          </a:prstGeom>
          <a:noFill/>
          <a:ln w="12700">
            <a:solidFill>
              <a:srgbClr val="D8E6E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409440" y="5330952"/>
            <a:ext cx="7020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資料隱私、版權、適用情境與責任歸屬</a:t>
            </a:r>
            <a:endParaRPr lang="en-US" sz="2000" b="1" dirty="0"/>
          </a:p>
        </p:txBody>
      </p:sp>
      <p:sp>
        <p:nvSpPr>
          <p:cNvPr id="28" name="Text 26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THE BIG PICTURE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六大校內 AI 資源一覽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833368" cy="17830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194560"/>
            <a:ext cx="846328" cy="77724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6" name="Image 0" descr="images/icon_mic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" y="2377440"/>
            <a:ext cx="448056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2057400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OpenAI Whisper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1828800" y="256032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語音轉文字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4343400" y="1691640"/>
            <a:ext cx="3833368" cy="1783080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>
            <a:solidFill>
              <a:schemeClr val="tx2">
                <a:lumMod val="40000"/>
                <a:lumOff val="60000"/>
              </a:schemeClr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663440" y="2194560"/>
            <a:ext cx="846328" cy="77724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11" name="Image 1" descr="images/icon_slides_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320" y="2377440"/>
            <a:ext cx="448056" cy="4114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623560" y="2057400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簡報生成影片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5623560" y="256032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PPT＋語音→影片</a:t>
            </a:r>
            <a:endParaRPr lang="en-US" sz="2000" dirty="0"/>
          </a:p>
        </p:txBody>
      </p:sp>
      <p:sp>
        <p:nvSpPr>
          <p:cNvPr id="14" name="Shape 10"/>
          <p:cNvSpPr/>
          <p:nvPr/>
        </p:nvSpPr>
        <p:spPr>
          <a:xfrm>
            <a:off x="8138160" y="1691640"/>
            <a:ext cx="3833368" cy="178308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458200" y="2194560"/>
            <a:ext cx="846328" cy="77724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6" name="Image 2" descr="images/icon_palette_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1080" y="2377440"/>
            <a:ext cx="448056" cy="41148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418320" y="2057400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Stable Diffusion</a:t>
            </a:r>
            <a:endParaRPr lang="en-US" sz="2400" dirty="0"/>
          </a:p>
        </p:txBody>
      </p:sp>
      <p:sp>
        <p:nvSpPr>
          <p:cNvPr id="18" name="Text 13"/>
          <p:cNvSpPr/>
          <p:nvPr/>
        </p:nvSpPr>
        <p:spPr>
          <a:xfrm>
            <a:off x="9418320" y="256032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文字生成圖像</a:t>
            </a:r>
            <a:endParaRPr lang="en-US" sz="2000" dirty="0"/>
          </a:p>
        </p:txBody>
      </p:sp>
      <p:sp>
        <p:nvSpPr>
          <p:cNvPr id="19" name="Shape 14"/>
          <p:cNvSpPr/>
          <p:nvPr/>
        </p:nvSpPr>
        <p:spPr>
          <a:xfrm>
            <a:off x="548640" y="3749040"/>
            <a:ext cx="3833368" cy="17830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868680" y="4251960"/>
            <a:ext cx="846328" cy="77724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1" name="Image 3" descr="images/icon_robot_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1560" y="4434840"/>
            <a:ext cx="448056" cy="41148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828800" y="4114800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MS Teams AI</a:t>
            </a:r>
            <a:endParaRPr lang="en-US" sz="2400" dirty="0"/>
          </a:p>
        </p:txBody>
      </p:sp>
      <p:sp>
        <p:nvSpPr>
          <p:cNvPr id="23" name="Text 17"/>
          <p:cNvSpPr/>
          <p:nvPr/>
        </p:nvSpPr>
        <p:spPr>
          <a:xfrm>
            <a:off x="1828800" y="461772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生成式辦公助手</a:t>
            </a:r>
            <a:endParaRPr lang="en-US" sz="2000" dirty="0"/>
          </a:p>
        </p:txBody>
      </p:sp>
      <p:sp>
        <p:nvSpPr>
          <p:cNvPr id="24" name="Shape 18"/>
          <p:cNvSpPr/>
          <p:nvPr/>
        </p:nvSpPr>
        <p:spPr>
          <a:xfrm>
            <a:off x="4343400" y="3749040"/>
            <a:ext cx="3833368" cy="178308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4663440" y="4251960"/>
            <a:ext cx="846328" cy="77724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6" name="Image 4" descr="images/icon_chat_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6320" y="4434840"/>
            <a:ext cx="448056" cy="41148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5623560" y="4114800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OpenWebUI</a:t>
            </a:r>
            <a:endParaRPr lang="en-US" sz="2400" dirty="0"/>
          </a:p>
        </p:txBody>
      </p:sp>
      <p:sp>
        <p:nvSpPr>
          <p:cNvPr id="28" name="Text 21"/>
          <p:cNvSpPr/>
          <p:nvPr/>
        </p:nvSpPr>
        <p:spPr>
          <a:xfrm>
            <a:off x="5623560" y="461772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本地對話平台</a:t>
            </a:r>
            <a:endParaRPr lang="en-US" sz="2000" dirty="0"/>
          </a:p>
        </p:txBody>
      </p:sp>
      <p:sp>
        <p:nvSpPr>
          <p:cNvPr id="29" name="Shape 22"/>
          <p:cNvSpPr/>
          <p:nvPr/>
        </p:nvSpPr>
        <p:spPr>
          <a:xfrm>
            <a:off x="8138160" y="3749040"/>
            <a:ext cx="3833368" cy="178308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8458200" y="4251960"/>
            <a:ext cx="846328" cy="77724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31" name="Image 5" descr="images/icon_server_t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41080" y="4434840"/>
            <a:ext cx="448056" cy="411480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9418320" y="4114800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AIDMS</a:t>
            </a:r>
            <a:endParaRPr lang="en-US" sz="2400" dirty="0"/>
          </a:p>
        </p:txBody>
      </p:sp>
      <p:sp>
        <p:nvSpPr>
          <p:cNvPr id="33" name="Text 25"/>
          <p:cNvSpPr/>
          <p:nvPr/>
        </p:nvSpPr>
        <p:spPr>
          <a:xfrm>
            <a:off x="9418320" y="461772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無程式碼 AI 平台</a:t>
            </a:r>
            <a:endParaRPr lang="en-US" sz="2000" dirty="0"/>
          </a:p>
        </p:txBody>
      </p:sp>
      <p:sp>
        <p:nvSpPr>
          <p:cNvPr id="34" name="Text 26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</a:rPr>
              <a:t>2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1060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Q1.  </a:t>
            </a:r>
            <a:r>
              <a:rPr sz="2000" b="1" i="0" dirty="0" err="1">
                <a:solidFill>
                  <a:srgbClr val="0D9488"/>
                </a:solidFill>
              </a:rPr>
              <a:t>這堂課的內容分成哪四個部分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1400000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A. 硬體、軟體、網路、資安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0000" y="1983412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</a:t>
            </a:r>
            <a:r>
              <a:rPr b="1" i="0" dirty="0" err="1">
                <a:solidFill>
                  <a:srgbClr val="1B5E20"/>
                </a:solidFill>
              </a:rPr>
              <a:t>語音影音、生成創作、無程式碼平台、原則倫理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2566824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初級、中級、高級、專家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3150236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文字、圖像、語音、影片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3733648"/>
            <a:ext cx="1109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解析:課程地圖分成四部分:語音與影音</a:t>
            </a:r>
            <a:r>
              <a:rPr b="0" i="1" dirty="0">
                <a:solidFill>
                  <a:srgbClr val="4E342E"/>
                </a:solidFill>
              </a:rPr>
              <a:t> </a:t>
            </a:r>
            <a:r>
              <a:rPr b="0" i="1" dirty="0" err="1">
                <a:solidFill>
                  <a:srgbClr val="4E342E"/>
                </a:solidFill>
              </a:rPr>
              <a:t>AI、生成式</a:t>
            </a:r>
            <a:r>
              <a:rPr b="0" i="1" dirty="0">
                <a:solidFill>
                  <a:srgbClr val="4E342E"/>
                </a:solidFill>
              </a:rPr>
              <a:t> AI </a:t>
            </a:r>
            <a:r>
              <a:rPr b="0" i="1" dirty="0" err="1">
                <a:solidFill>
                  <a:srgbClr val="4E342E"/>
                </a:solidFill>
              </a:rPr>
              <a:t>與創作、無程式碼</a:t>
            </a:r>
            <a:r>
              <a:rPr b="0" i="1" dirty="0">
                <a:solidFill>
                  <a:srgbClr val="4E342E"/>
                </a:solidFill>
              </a:rPr>
              <a:t> AI </a:t>
            </a:r>
            <a:r>
              <a:rPr b="0" i="1" dirty="0" err="1">
                <a:solidFill>
                  <a:srgbClr val="4E342E"/>
                </a:solidFill>
              </a:rPr>
              <a:t>平台,以及使用原則與倫理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6608000"/>
            <a:ext cx="12192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校內 AI 資源導覽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1144</Words>
  <Application>Microsoft Office PowerPoint</Application>
  <PresentationFormat>寬螢幕</PresentationFormat>
  <Paragraphs>121</Paragraphs>
  <Slides>7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2" baseType="lpstr">
      <vt:lpstr>Aptos</vt:lpstr>
      <vt:lpstr>Noto Sans CJK TC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校內 AI 資源導覽：從語音、影像到生成式 AI 平台</dc:title>
  <dc:subject>PptxGenJS Presentation</dc:subject>
  <dc:creator>亞洲大學資訊發展處</dc:creator>
  <cp:lastModifiedBy>杜若慈</cp:lastModifiedBy>
  <cp:revision>10</cp:revision>
  <dcterms:created xsi:type="dcterms:W3CDTF">2026-06-04T05:28:50Z</dcterms:created>
  <dcterms:modified xsi:type="dcterms:W3CDTF">2026-08-12T03:50:03Z</dcterms:modified>
</cp:coreProperties>
</file>