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1" r:id="rId2"/>
    <p:sldId id="263" r:id="rId3"/>
    <p:sldId id="264" r:id="rId4"/>
    <p:sldId id="265" r:id="rId5"/>
    <p:sldId id="266" r:id="rId6"/>
    <p:sldId id="262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25C"/>
    <a:srgbClr val="F59E0B"/>
    <a:srgbClr val="F2FBFA"/>
    <a:srgbClr val="5B6B7B"/>
    <a:srgbClr val="0F2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202" autoAdjust="0"/>
  </p:normalViewPr>
  <p:slideViewPr>
    <p:cSldViewPr snapToGrid="0" snapToObjects="1">
      <p:cViewPr varScale="1">
        <p:scale>
          <a:sx n="61" d="100"/>
          <a:sy n="61" d="100"/>
        </p:scale>
        <p:origin x="88" y="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10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我們進入第一個部分:語音與影音 AI。</a:t>
            </a:r>
          </a:p>
          <a:p>
            <a:endParaRPr dirty="0"/>
          </a:p>
          <a:p>
            <a:r>
              <a:rPr lang="zh-TW" dirty="0"/>
              <a:t>這個部分的核心精神是一句話:把「聲音」變成可以閱讀、可以搜尋、可以再利用的文字與影片。</a:t>
            </a:r>
          </a:p>
          <a:p>
            <a:endParaRPr dirty="0"/>
          </a:p>
          <a:p>
            <a:r>
              <a:rPr lang="zh-TW" dirty="0"/>
              <a:t>想想看,聲音是很難處理的——你沒辦法搜尋一段錄音裡的某句話,也沒辦法複製貼上。但一旦變成文字或影片,就完全不一樣了。這就是這一段工具的價值。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「簡報生成影片」工具的主要用途是什麼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  <a:endParaRPr lang="zh-TW" altLang="en-US" sz="1200" b="0" i="0" dirty="0">
              <a:solidFill>
                <a:srgbClr val="0D9488"/>
              </a:solidFill>
            </a:endParaRP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A. </a:t>
            </a:r>
            <a:r>
              <a:rPr lang="zh-TW" altLang="en-US" b="0" i="0" dirty="0">
                <a:solidFill>
                  <a:srgbClr val="1B5E20"/>
                </a:solidFill>
              </a:rPr>
              <a:t>把投影片搭配 </a:t>
            </a:r>
            <a:r>
              <a:rPr lang="en-US" altLang="zh-TW" b="0" i="0" dirty="0">
                <a:solidFill>
                  <a:srgbClr val="1B5E20"/>
                </a:solidFill>
              </a:rPr>
              <a:t>AI </a:t>
            </a:r>
            <a:r>
              <a:rPr lang="zh-TW" altLang="en-US" b="0" i="0" dirty="0">
                <a:solidFill>
                  <a:srgbClr val="1B5E20"/>
                </a:solidFill>
              </a:rPr>
              <a:t>旁白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自動合成帶字幕的影片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這個工具能把做好的投影片搭配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語音旁白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自動合成一段帶字幕的教學或報告影片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不必出鏡或進錄音室。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76568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進入第二個部分:生成式 AI 與創作。</a:t>
            </a:r>
          </a:p>
          <a:p>
            <a:endParaRPr dirty="0"/>
          </a:p>
          <a:p>
            <a:r>
              <a:rPr lang="zh-TW" dirty="0"/>
              <a:t>這一段的核心是:用文字描述,就能生成圖像、整理內容、進行問答輔助。</a:t>
            </a:r>
          </a:p>
          <a:p>
            <a:endParaRPr dirty="0"/>
          </a:p>
          <a:p>
            <a:r>
              <a:rPr lang="zh-TW" dirty="0"/>
              <a:t>跟前面語音那段不同,這裡的工具是「無中生有」——你給它文字,它幫你創造出新的東西。這也是這幾年 AI 最受矚目的能力。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第三個工具,Stable Diffusion,用文字生成圖像。</a:t>
            </a:r>
          </a:p>
          <a:p>
            <a:endParaRPr dirty="0"/>
          </a:p>
          <a:p>
            <a:r>
              <a:rPr lang="zh-TW" dirty="0"/>
              <a:t>它是一種「文字到圖像」的擴散模型:你輸入一段文字描述,也就是提示詞 prompt,它就生成對應的圖片,而且幾秒鐘就能產生多張候選圖。</a:t>
            </a:r>
          </a:p>
          <a:p>
            <a:endParaRPr dirty="0"/>
          </a:p>
          <a:p>
            <a:r>
              <a:rPr lang="zh-TW" dirty="0"/>
              <a:t>幾個特點。文字即指令:把想要的畫面用文字描述出來,越具體越貼近期待。風格可調:寫實、插畫、3D、像素等風格一鍵切換。參考圖輔助:可以上傳一張圖當依據,控制構圖或色調。快速發想:短時間生成大量視覺草案,加速創意探索。</a:t>
            </a:r>
          </a:p>
          <a:p>
            <a:endParaRPr dirty="0"/>
          </a:p>
          <a:p>
            <a:r>
              <a:rPr lang="zh-TW" dirty="0"/>
              <a:t>簡單說,它讓「不會畫畫的人」也能產出圖像。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這是校內的 Stable Diffusion 在線介面,免費、繁體中文。</a:t>
            </a:r>
          </a:p>
          <a:p>
            <a:endParaRPr dirty="0"/>
          </a:p>
          <a:p>
            <a:r>
              <a:rPr lang="zh-TW" dirty="0"/>
              <a:t>中央是輸入框,直接打「你想畫什麼」,最多 500 字。你可以切換要產出圖片還是影片,也能加入參考圖。下方可以選模型、風格,還有輸出的比例和張數,例如選 1 比 1、產生 2 張。設定好之後按「繪製」,幾秒內就有結果。</a:t>
            </a:r>
          </a:p>
          <a:p>
            <a:endParaRPr dirty="0"/>
          </a:p>
          <a:p>
            <a:r>
              <a:rPr lang="zh-TW" dirty="0"/>
              <a:t>操作非常簡單,重點其實在於「你怎麼描述」,這個我們下面會講。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從一句話到一張圖,四個步驟。</a:t>
            </a:r>
          </a:p>
          <a:p>
            <a:endParaRPr dirty="0"/>
          </a:p>
          <a:p>
            <a:r>
              <a:rPr lang="zh-TW" dirty="0"/>
              <a:t>步驟一,寫提示詞:描述主體、場景、風格與光線,例如「水彩風格的校園清晨」。步驟二,調整參數:選風格、比例、張數,需要的話加參考圖。步驟三,生成圖像:按下繪製,幾秒內回傳多張候選。步驟四,挑選微調:選最接近的一張,再修改提示詞反覆優化。</a:t>
            </a:r>
          </a:p>
          <a:p>
            <a:endParaRPr dirty="0"/>
          </a:p>
          <a:p>
            <a:r>
              <a:rPr lang="zh-TW" dirty="0"/>
              <a:t>關鍵在步驟一和步驟四——提示詞寫得好,結果就好;不滿意就改提示詞再生一次。這是一個來回優化的過程。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這頁很重要,講「好的提示詞」和「模糊的提示詞」差在哪。</a:t>
            </a:r>
          </a:p>
          <a:p>
            <a:endParaRPr dirty="0"/>
          </a:p>
          <a:p>
            <a:r>
              <a:rPr lang="zh-TW" dirty="0"/>
              <a:t>如果你只打「一隻貓」,結果完全不可控——品種、姿態、背景、風格全憑運氣,常常要重生很多次。但如果你打「一隻橘色虎斑貓,坐在窗邊,清晨陽光,水彩插畫風格」,把主體、場景、光線、風格都講清楚,結果就穩定多了,也更接近你的想像。</a:t>
            </a:r>
          </a:p>
          <a:p>
            <a:endParaRPr dirty="0"/>
          </a:p>
          <a:p>
            <a:r>
              <a:rPr lang="zh-TW" dirty="0"/>
              <a:t>這裡給大家一個萬用公式:主體,加場景,加風格,加細節。主體是主角是什麼,場景是在哪裡,風格是寫實還是插畫,細節是光線、色調、視角。記住這個公式,你的生圖品質會大幅提升。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Stable Diffusion 適合用在哪裡?</a:t>
            </a:r>
          </a:p>
          <a:p>
            <a:endParaRPr dirty="0"/>
          </a:p>
          <a:p>
            <a:r>
              <a:rPr lang="zh-TW" dirty="0"/>
              <a:t>第一,簡報與海報配圖:為報告、活動海報生成原創插圖,不必煩惱圖庫版權。第二,創意發想草案:設計、美術課程快速產出大量視覺方向供討論。第三,教材插畫:為抽象的概念畫示意圖,幫助理解。第四,個人創作練習:嘗試不同畫風,學習怎麼用文字精準描述視覺。</a:t>
            </a:r>
          </a:p>
          <a:p>
            <a:endParaRPr dirty="0"/>
          </a:p>
          <a:p>
            <a:r>
              <a:rPr lang="zh-TW" dirty="0"/>
              <a:t>特別提一下第一點,自己生成的插圖比隨便上網抓圖更不會有版權困擾,不過這點後面講原則時還會再提醒。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使用 </a:t>
            </a:r>
            <a:r>
              <a:rPr lang="en-US" altLang="zh-TW" sz="1200" b="0" i="0" dirty="0">
                <a:solidFill>
                  <a:srgbClr val="0D9488"/>
                </a:solidFill>
              </a:rPr>
              <a:t>Stable Diffusion </a:t>
            </a:r>
            <a:r>
              <a:rPr lang="zh-TW" altLang="en-US" sz="1200" b="0" i="0" dirty="0">
                <a:solidFill>
                  <a:srgbClr val="0D9488"/>
                </a:solidFill>
              </a:rPr>
              <a:t>生圖時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投影片提供的提示詞萬用公式是什麼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主體 </a:t>
            </a:r>
            <a:r>
              <a:rPr lang="en-US" altLang="zh-TW" b="0" i="0" dirty="0">
                <a:solidFill>
                  <a:srgbClr val="1B5E20"/>
                </a:solidFill>
              </a:rPr>
              <a:t>+ </a:t>
            </a:r>
            <a:r>
              <a:rPr lang="zh-TW" altLang="en-US" b="0" i="0" dirty="0">
                <a:solidFill>
                  <a:srgbClr val="1B5E20"/>
                </a:solidFill>
              </a:rPr>
              <a:t>場景 </a:t>
            </a:r>
            <a:r>
              <a:rPr lang="en-US" altLang="zh-TW" b="0" i="0" dirty="0">
                <a:solidFill>
                  <a:srgbClr val="1B5E20"/>
                </a:solidFill>
              </a:rPr>
              <a:t>+ </a:t>
            </a:r>
            <a:r>
              <a:rPr lang="zh-TW" altLang="en-US" b="0" i="0" dirty="0">
                <a:solidFill>
                  <a:srgbClr val="1B5E20"/>
                </a:solidFill>
              </a:rPr>
              <a:t>風格 </a:t>
            </a:r>
            <a:r>
              <a:rPr lang="en-US" altLang="zh-TW" b="0" i="0" dirty="0">
                <a:solidFill>
                  <a:srgbClr val="1B5E20"/>
                </a:solidFill>
              </a:rPr>
              <a:t>+ </a:t>
            </a:r>
            <a:r>
              <a:rPr lang="zh-TW" altLang="en-US" b="0" i="0" dirty="0">
                <a:solidFill>
                  <a:srgbClr val="1B5E20"/>
                </a:solidFill>
              </a:rPr>
              <a:t>細節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提示詞公式是「主體 </a:t>
            </a:r>
            <a:r>
              <a:rPr lang="en-US" altLang="zh-TW" b="0" i="1" dirty="0">
                <a:solidFill>
                  <a:srgbClr val="4E342E"/>
                </a:solidFill>
              </a:rPr>
              <a:t>+ </a:t>
            </a:r>
            <a:r>
              <a:rPr lang="zh-TW" altLang="en-US" b="0" i="1" dirty="0">
                <a:solidFill>
                  <a:srgbClr val="4E342E"/>
                </a:solidFill>
              </a:rPr>
              <a:t>場景 </a:t>
            </a:r>
            <a:r>
              <a:rPr lang="en-US" altLang="zh-TW" b="0" i="1" dirty="0">
                <a:solidFill>
                  <a:srgbClr val="4E342E"/>
                </a:solidFill>
              </a:rPr>
              <a:t>+ </a:t>
            </a:r>
            <a:r>
              <a:rPr lang="zh-TW" altLang="en-US" b="0" i="1" dirty="0">
                <a:solidFill>
                  <a:srgbClr val="4E342E"/>
                </a:solidFill>
              </a:rPr>
              <a:t>風格 </a:t>
            </a:r>
            <a:r>
              <a:rPr lang="en-US" altLang="zh-TW" b="0" i="1" dirty="0">
                <a:solidFill>
                  <a:srgbClr val="4E342E"/>
                </a:solidFill>
              </a:rPr>
              <a:t>+ </a:t>
            </a:r>
            <a:r>
              <a:rPr lang="zh-TW" altLang="en-US" b="0" i="1" dirty="0">
                <a:solidFill>
                  <a:srgbClr val="4E342E"/>
                </a:solidFill>
              </a:rPr>
              <a:t>細節」</a:t>
            </a:r>
            <a:r>
              <a:rPr lang="en-US" altLang="zh-TW" b="0" i="1" dirty="0">
                <a:solidFill>
                  <a:srgbClr val="4E342E"/>
                </a:solidFill>
              </a:rPr>
              <a:t>——</a:t>
            </a:r>
            <a:r>
              <a:rPr lang="zh-TW" altLang="en-US" b="0" i="1" dirty="0">
                <a:solidFill>
                  <a:srgbClr val="4E342E"/>
                </a:solidFill>
              </a:rPr>
              <a:t>主角是什麼、在哪裡、什麼風格、光線色調等細節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描述越清楚結果越貼近期待。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為什麼「一隻橘色虎斑貓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坐在窗邊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清晨陽光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水彩風格」比「一隻貓」好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因為描述具體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結果更穩定、更接近想像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提示詞越具體</a:t>
            </a:r>
            <a:r>
              <a:rPr lang="en-US" altLang="zh-TW" b="0" i="1" dirty="0">
                <a:solidFill>
                  <a:srgbClr val="4E342E"/>
                </a:solidFill>
              </a:rPr>
              <a:t>,AI</a:t>
            </a:r>
            <a:r>
              <a:rPr lang="zh-TW" altLang="en-US" b="0" i="1" dirty="0">
                <a:solidFill>
                  <a:srgbClr val="4E342E"/>
                </a:solidFill>
              </a:rPr>
              <a:t> 的產出越可控、越接近你的想像</a:t>
            </a:r>
            <a:r>
              <a:rPr lang="en-US" altLang="zh-TW" b="0" i="1" dirty="0">
                <a:solidFill>
                  <a:srgbClr val="4E342E"/>
                </a:solidFill>
              </a:rPr>
              <a:t>;</a:t>
            </a:r>
            <a:r>
              <a:rPr lang="zh-TW" altLang="en-US" b="0" i="1" dirty="0">
                <a:solidFill>
                  <a:srgbClr val="4E342E"/>
                </a:solidFill>
              </a:rPr>
              <a:t>太籠統的描述則結果隨機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常常要重生很多次。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4756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第四個工具,MS Teams 生成式 AI。</a:t>
            </a:r>
          </a:p>
          <a:p>
            <a:endParaRPr dirty="0"/>
          </a:p>
          <a:p>
            <a:r>
              <a:rPr lang="zh-TW" dirty="0"/>
              <a:t>學校的 Microsoft Teams 環境內建了生成式 AI 助手,而且是整合在你每天用的會議、聊天和文件裡,不用另外開工具。</a:t>
            </a:r>
          </a:p>
          <a:p>
            <a:endParaRPr dirty="0"/>
          </a:p>
          <a:p>
            <a:r>
              <a:rPr lang="zh-TW" dirty="0"/>
              <a:t>它能做幾件事:會議摘要,線上會議結束後自動整理重點、決議和待辦;文件協作,在 Word、PowerPoint 裡輔助撰寫、改寫、排版;即時問答,在聊天視窗直接提問;資料檢索,從你自己的文件和訊息中找到需要的內容。</a:t>
            </a:r>
          </a:p>
          <a:p>
            <a:endParaRPr dirty="0"/>
          </a:p>
          <a:p>
            <a:r>
              <a:rPr lang="zh-TW" dirty="0"/>
              <a:t>它最大的優勢就是「就在你已經在用的工具裡」,門檻幾乎是零。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MS Teams AI 適合用在哪裡?</a:t>
            </a:r>
          </a:p>
          <a:p>
            <a:endParaRPr dirty="0"/>
          </a:p>
          <a:p>
            <a:r>
              <a:rPr lang="zh-TW" dirty="0"/>
              <a:t>第一,小組會議:遠端分組討論結束後,一鍵生成摘要和分工清單。第二,報告撰寫:在文件裡請 AI 幫忙開頭、改寫段落、調整語氣。第三,課程協作:整合行事曆和檔案,把專題進度集中管理。第四,日常問答:在熟悉的介面隨手提問,不必另外開工具。</a:t>
            </a:r>
          </a:p>
          <a:p>
            <a:endParaRPr dirty="0"/>
          </a:p>
          <a:p>
            <a:r>
              <a:rPr lang="zh-TW" dirty="0"/>
              <a:t>如果你本來就常用 Teams 開會、交作業,這個 AI 助手會很自然地融入你的流程。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這是校內的 Whisper 工作台介面,版本叫 whisper-v1,支援本機模式,單一檔案最大可以到 2048 MB。</a:t>
            </a:r>
          </a:p>
          <a:p>
            <a:endParaRPr dirty="0"/>
          </a:p>
          <a:p>
            <a:r>
              <a:rPr lang="zh-TW" dirty="0"/>
              <a:t>介面分成三塊。左側是上傳區,可以放音訊或影片,支援 mp3、mp4、wav 等多種格式,而且能一次批次處理多個檔案。中央是批次佇列和編輯區,轉錄完可以直接在這裡修正全文。辨識設定的部分,可以選引擎、模型大小、語言,還有一個很實用的「中文自動轉繁體」。右側是歷史紀錄,先前轉過的檔案都找得回來。</a:t>
            </a:r>
          </a:p>
          <a:p>
            <a:endParaRPr dirty="0"/>
          </a:p>
          <a:p>
            <a:r>
              <a:rPr lang="zh-TW" dirty="0"/>
              <a:t>整體操作很直覺,不需要任何技術背景。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第五個工具,OpenWebUI,本地對話式 AI 平台。</a:t>
            </a:r>
          </a:p>
          <a:p>
            <a:endParaRPr dirty="0"/>
          </a:p>
          <a:p>
            <a:r>
              <a:rPr lang="zh-TW" dirty="0"/>
              <a:t>它是一個像 ChatGPT 的對話介面,但差別在於:它連接的是校內自架的大型語言模型,在校園環境裡使用。</a:t>
            </a:r>
          </a:p>
          <a:p>
            <a:endParaRPr dirty="0"/>
          </a:p>
          <a:p>
            <a:r>
              <a:rPr lang="zh-TW" dirty="0"/>
              <a:t>特點有幾個。熟悉的對話介面:輸入問題、得到回覆,跟一般聊天機器人一樣。可切換模型:依任務挑不同的開源模型。文件問答:上傳檔案後直接針對內容提問、摘要。語音輸入:動口就能跟 AI 互動。</a:t>
            </a:r>
          </a:p>
          <a:p>
            <a:endParaRPr dirty="0"/>
          </a:p>
          <a:p>
            <a:r>
              <a:rPr lang="zh-TW" dirty="0"/>
              <a:t>它最大的價值是「資料留在校內、較易掌控」,這點對處理敏感內容時特別重要。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這是 OpenWebUI 的介面,目前使用的本地模型是 qwen3.5:9b。</a:t>
            </a:r>
          </a:p>
          <a:p>
            <a:endParaRPr dirty="0"/>
          </a:p>
          <a:p>
            <a:r>
              <a:rPr lang="zh-TW" dirty="0"/>
              <a:t>上方可以切換目前使用的模型。中央是輸入框,寫著「How can I help you today」,可以附檔案、也可以語音輸入。下方有一些建議提示,引導第一次使用的人快速上手。右側可以瀏覽檔案和資料夾,做文件相關的問答。</a:t>
            </a:r>
          </a:p>
          <a:p>
            <a:endParaRPr dirty="0"/>
          </a:p>
          <a:p>
            <a:r>
              <a:rPr lang="zh-TW" dirty="0"/>
              <a:t>整體跟你用過的聊天機器人幾乎一樣,差別只在背後跑的是校內的模型。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OpenWebUI 適合用在哪裡?</a:t>
            </a:r>
          </a:p>
          <a:p>
            <a:endParaRPr dirty="0"/>
          </a:p>
          <a:p>
            <a:r>
              <a:rPr lang="zh-TW" dirty="0"/>
              <a:t>第一,讀論文與長文件:上傳 PDF,請 AI 摘要章節、解釋名詞、整理重點。第二,寫作與改寫:草擬報告大綱、修飾語句、調整中英文語氣。第三,腦力激盪:針對主題快速產生想法和不同角度。第四,較敏感的內容:當你需要資料留在校內時,用本地模型比較放心。</a:t>
            </a:r>
          </a:p>
          <a:p>
            <a:endParaRPr dirty="0"/>
          </a:p>
          <a:p>
            <a:r>
              <a:rPr lang="zh-TW" dirty="0"/>
              <a:t>特別是第四點,如果你的內容不適合上傳到外部服務,OpenWebUI 是個好選擇。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關於 </a:t>
            </a:r>
            <a:r>
              <a:rPr lang="en-US" altLang="zh-TW" sz="1200" b="0" i="0" dirty="0" err="1">
                <a:solidFill>
                  <a:srgbClr val="0D9488"/>
                </a:solidFill>
              </a:rPr>
              <a:t>OpenWebUI</a:t>
            </a:r>
            <a:r>
              <a:rPr lang="zh-TW" altLang="en-US" sz="1200" b="0" i="0" dirty="0">
                <a:solidFill>
                  <a:srgbClr val="0D9488"/>
                </a:solidFill>
              </a:rPr>
              <a:t> 這個本地對話平台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最大的特點是什麼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連接校內自架的模型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資料較留在校內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en-US" altLang="zh-TW" b="0" i="1" dirty="0" err="1">
                <a:solidFill>
                  <a:srgbClr val="4E342E"/>
                </a:solidFill>
              </a:rPr>
              <a:t>OpenWebUI</a:t>
            </a:r>
            <a:r>
              <a:rPr lang="zh-TW" altLang="en-US" b="0" i="1" dirty="0">
                <a:solidFill>
                  <a:srgbClr val="4E342E"/>
                </a:solidFill>
              </a:rPr>
              <a:t> 連接的是校內自架的大型語言模型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最大價值是「資料留在校內、較易掌控」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處理敏感內容時特別放心。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69159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使用 Whisper 工作台,只要四個步驟。</a:t>
            </a:r>
          </a:p>
          <a:p>
            <a:endParaRPr dirty="0"/>
          </a:p>
          <a:p>
            <a:r>
              <a:rPr lang="zh-TW" dirty="0"/>
              <a:t>步驟一,上傳檔案:把錄音或影片拖進上傳區,可以一次放多個排進佇列。步驟二,設定辨識:選引擎和模型大小,語言設成「自動判斷」,並開啟「中文自動轉繁體」。步驟三,開始轉錄:按下按鈕,系統就依序處理。步驟四,校稿輸出:在編輯區修正逐字稿,輸出全文或帶時間軸的字幕。</a:t>
            </a:r>
          </a:p>
          <a:p>
            <a:endParaRPr dirty="0"/>
          </a:p>
          <a:p>
            <a:r>
              <a:rPr lang="zh-TW" dirty="0"/>
              <a:t>整個流程就這麼簡單。比較花時間的其實是最後的校稿,但那也比從頭聽打快太多了。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Whisper 適合用在哪些任務?這裡列了四種。</a:t>
            </a:r>
          </a:p>
          <a:p>
            <a:endParaRPr dirty="0"/>
          </a:p>
          <a:p>
            <a:r>
              <a:rPr lang="zh-TW" dirty="0"/>
              <a:t>第一,課堂與演講逐字稿:把錄下來的課程轉成文字,方便複習、做筆記、全文搜尋。第二,會議與訪談紀錄:社團幹部會議、專題訪談自動成稿,省下大量聽打時間。第三,影片上字幕:為自製影片快速產生字幕,也提升無障礙友善度。第四,外語聽力輔助:把外語音訊轉成文字甚至翻譯,輔助語言學習。</a:t>
            </a:r>
          </a:p>
          <a:p>
            <a:endParaRPr dirty="0"/>
          </a:p>
          <a:p>
            <a:r>
              <a:rPr lang="zh-TW" dirty="0"/>
              <a:t>你會發現,只要牽涉到「把聲音變成文字」,Whisper 都派得上用場。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用一個你可能很有感的案例:一場兩小時的社團會議。</a:t>
            </a:r>
          </a:p>
          <a:p>
            <a:endParaRPr dirty="0"/>
          </a:p>
          <a:p>
            <a:r>
              <a:rPr lang="zh-TW" dirty="0"/>
              <a:t>沒有 AI 的時候,手動聽打逐字稿,兩小時的錄音常常要花六到八小時;邊聽邊暫停容易漏記;事後想找誰說過什麼,只能整段重聽;紀錄往往拖很久才生得出來,那時討論內容大家都忘了。</a:t>
            </a:r>
          </a:p>
          <a:p>
            <a:endParaRPr dirty="0"/>
          </a:p>
          <a:p>
            <a:r>
              <a:rPr lang="zh-TW" dirty="0"/>
              <a:t>用 Whisper 之後完全不同:上傳錄音,幾分鐘就有完整逐字稿;全文可以搜尋,輸入關鍵字立刻定位;再丟給對話式 AI 摘要重點和待辦;會議當天就能把紀錄寄給所有人。</a:t>
            </a:r>
          </a:p>
          <a:p>
            <a:endParaRPr dirty="0"/>
          </a:p>
          <a:p>
            <a:r>
              <a:rPr lang="zh-TW" dirty="0"/>
              <a:t>這就是工具帶來的效率差距。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OpenAI Whisper </a:t>
            </a:r>
            <a:r>
              <a:rPr lang="zh-TW" altLang="en-US" sz="1200" b="0" i="0" dirty="0">
                <a:solidFill>
                  <a:srgbClr val="0D9488"/>
                </a:solidFill>
              </a:rPr>
              <a:t>這個工具的主要功能是什麼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把語音轉成文字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</a:rPr>
              <a:t>:Whisper</a:t>
            </a:r>
            <a:r>
              <a:rPr lang="zh-TW" altLang="en-US" sz="1200" b="0" i="1" dirty="0">
                <a:solidFill>
                  <a:srgbClr val="4E342E"/>
                </a:solidFill>
              </a:rPr>
              <a:t> 是 </a:t>
            </a:r>
            <a:r>
              <a:rPr lang="en-US" altLang="zh-TW" sz="1200" b="0" i="1" dirty="0">
                <a:solidFill>
                  <a:srgbClr val="4E342E"/>
                </a:solidFill>
              </a:rPr>
              <a:t>OpenAI </a:t>
            </a:r>
            <a:r>
              <a:rPr lang="zh-TW" altLang="en-US" sz="1200" b="0" i="1" dirty="0">
                <a:solidFill>
                  <a:srgbClr val="4E342E"/>
                </a:solidFill>
              </a:rPr>
              <a:t>開源的自動語音辨識模型</a:t>
            </a:r>
            <a:r>
              <a:rPr lang="en-US" altLang="zh-TW" sz="1200" b="0" i="1" dirty="0">
                <a:solidFill>
                  <a:srgbClr val="4E342E"/>
                </a:solidFill>
              </a:rPr>
              <a:t>(ASR),</a:t>
            </a:r>
            <a:r>
              <a:rPr lang="zh-TW" altLang="en-US" sz="1200" b="0" i="1" dirty="0">
                <a:solidFill>
                  <a:srgbClr val="4E342E"/>
                </a:solidFill>
              </a:rPr>
              <a:t>核心任務就是把人說話的音檔轉成文字稿。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校內 </a:t>
            </a:r>
            <a:r>
              <a:rPr lang="en-US" altLang="zh-TW" sz="1200" b="0" i="0" dirty="0">
                <a:solidFill>
                  <a:srgbClr val="0D9488"/>
                </a:solidFill>
              </a:rPr>
              <a:t>Whisper </a:t>
            </a:r>
            <a:r>
              <a:rPr lang="zh-TW" altLang="en-US" sz="1200" b="0" i="0" dirty="0">
                <a:solidFill>
                  <a:srgbClr val="0D9488"/>
                </a:solidFill>
              </a:rPr>
              <a:t>工作台有一個對台灣使用者很實用的設定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中文自動轉繁體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</a:rPr>
              <a:t>辨識設定中可開啟「中文自動轉繁體」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符合台灣的使用習慣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省去後續再轉換的麻煩。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5321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第二個工具,簡報生成影片。它能把你做好的投影片,搭配 AI 旁白語音,自動合成一段帶字幕的教學或報告影片——不必出鏡、不必進錄音室。</a:t>
            </a:r>
          </a:p>
          <a:p>
            <a:endParaRPr dirty="0"/>
          </a:p>
          <a:p>
            <a:r>
              <a:rPr lang="zh-TW" dirty="0"/>
              <a:t>流程是這樣:你準備好簡報檔,選擇 AI 語音的語速和發音人,系統自動逐字上字幕,最後輸出帶轉場的 1080p 影片。</a:t>
            </a:r>
          </a:p>
          <a:p>
            <a:endParaRPr dirty="0"/>
          </a:p>
          <a:p>
            <a:r>
              <a:rPr lang="zh-TW" dirty="0"/>
              <a:t>跟大家分享一件事:這堂課這類投影片,正是用這個工具批次轉成可以在課程平台播放的教學影片。所以你現在看到的內容,本身就是這個工具的成果。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這是 AI 簡報影音合成器的操作介面,是亞大資工製作的工具。</a:t>
            </a:r>
          </a:p>
          <a:p>
            <a:endParaRPr dirty="0"/>
          </a:p>
          <a:p>
            <a:r>
              <a:rPr lang="zh-TW" dirty="0"/>
              <a:t>使用時,先載入簡報檔和投影片圖片資料夾。接著設定語速,教學影片建議放慢一點,輸出畫質選 1080p。聲音可以選台灣中文女聲等多種發音人。下方有幾個功能開關:智慧字幕、時間軸、淡入淡出、字幕版輸出。</a:t>
            </a:r>
          </a:p>
          <a:p>
            <a:endParaRPr dirty="0"/>
          </a:p>
          <a:p>
            <a:r>
              <a:rPr lang="zh-TW" dirty="0"/>
              <a:t>還有一個進階功能:可以串接翻譯 API,一鍵產生外語版的影片,對製作雙語教材很方便。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簡報生成影片適合用在哪裡?四個情境。</a:t>
            </a:r>
          </a:p>
          <a:p>
            <a:endParaRPr dirty="0"/>
          </a:p>
          <a:p>
            <a:r>
              <a:rPr lang="zh-TW" dirty="0"/>
              <a:t>第一,翻轉教室教材:老師把簡報轉成影片,學生課前先看、課堂上做討論。第二,報告與作業:口頭報告做成影片繳交,就算容易緊張,也能完整呈現內容。第三,雙語學習素材:一份簡報同時輸出中英文版本。第四,招生與推廣:系所介紹、社團招募做成短影片,方便在社群分享擴散。</a:t>
            </a:r>
          </a:p>
          <a:p>
            <a:endParaRPr dirty="0"/>
          </a:p>
          <a:p>
            <a:r>
              <a:rPr lang="zh-TW" dirty="0"/>
              <a:t>對學生來說,最實用的大概是「報告做成影片繳交」這個情境。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645920"/>
            <a:ext cx="4754880" cy="4754880"/>
          </a:xfrm>
          <a:prstGeom prst="ellipse">
            <a:avLst/>
          </a:prstGeom>
          <a:solidFill>
            <a:srgbClr val="0B7A79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789920" y="4023360"/>
            <a:ext cx="3291840" cy="3291840"/>
          </a:xfrm>
          <a:prstGeom prst="ellipse">
            <a:avLst/>
          </a:prstGeom>
          <a:solidFill>
            <a:srgbClr val="0EA5A4">
              <a:alpha val="3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280160"/>
            <a:ext cx="3657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0B7A79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01</a:t>
            </a:r>
            <a:endParaRPr lang="en-US" sz="15000" dirty="0"/>
          </a:p>
        </p:txBody>
      </p:sp>
      <p:sp>
        <p:nvSpPr>
          <p:cNvPr id="5" name="Shape 3"/>
          <p:cNvSpPr/>
          <p:nvPr/>
        </p:nvSpPr>
        <p:spPr>
          <a:xfrm>
            <a:off x="868680" y="3977640"/>
            <a:ext cx="1371600" cy="1371600"/>
          </a:xfrm>
          <a:prstGeom prst="ellipse">
            <a:avLst/>
          </a:prstGeom>
          <a:solidFill>
            <a:srgbClr val="0EA5A4"/>
          </a:solidFill>
          <a:ln/>
          <a:effectLst>
            <a:outerShdw blurRad="101600" dist="38100" dir="8100000" algn="bl" rotWithShape="0">
              <a:srgbClr val="0F2540">
                <a:alpha val="25000"/>
              </a:srgbClr>
            </a:outerShdw>
          </a:effectLst>
        </p:spPr>
      </p:sp>
      <p:pic>
        <p:nvPicPr>
          <p:cNvPr id="6" name="Image 0" descr="images/icon_m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4297680"/>
            <a:ext cx="731520" cy="731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34640" y="22402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4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SECTION 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788920" y="260604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語音與影音 AI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2816352" y="3611880"/>
            <a:ext cx="8503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把「聲音」變成可以閱讀、搜尋、再利用的文字與影片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2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962283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TW" sz="2000" b="1" i="0" dirty="0">
                <a:solidFill>
                  <a:srgbClr val="0D9488"/>
                </a:solidFill>
              </a:rPr>
              <a:t>Q1.  </a:t>
            </a:r>
            <a:r>
              <a:rPr lang="zh-TW" altLang="en-US" sz="2000" b="1" i="0" dirty="0">
                <a:solidFill>
                  <a:srgbClr val="0D9488"/>
                </a:solidFill>
              </a:rPr>
              <a:t>「簡報生成影片」工具的主要用途是什麼</a:t>
            </a:r>
            <a:r>
              <a:rPr lang="en-US" altLang="zh-TW" sz="2000" b="1" i="0" dirty="0">
                <a:solidFill>
                  <a:srgbClr val="0D9488"/>
                </a:solidFill>
              </a:rPr>
              <a:t>?</a:t>
            </a:r>
            <a:endParaRPr sz="2000" b="1" i="0" dirty="0">
              <a:solidFill>
                <a:srgbClr val="0D948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A. </a:t>
            </a:r>
            <a:r>
              <a:rPr b="1" i="0" dirty="0" err="1">
                <a:solidFill>
                  <a:srgbClr val="1B5E20"/>
                </a:solidFill>
              </a:rPr>
              <a:t>把投影片搭配</a:t>
            </a:r>
            <a:r>
              <a:rPr b="1" i="0" dirty="0">
                <a:solidFill>
                  <a:srgbClr val="1B5E20"/>
                </a:solidFill>
              </a:rPr>
              <a:t> AI </a:t>
            </a:r>
            <a:r>
              <a:rPr b="1" i="0" dirty="0" err="1">
                <a:solidFill>
                  <a:srgbClr val="1B5E20"/>
                </a:solidFill>
              </a:rPr>
              <a:t>旁白,自動合成帶字幕的影片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896931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B. 自動幫你設計簡報的版面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000" y="2393862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把影片轉成簡報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890793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幫簡報自動翻譯成多國語言文字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387723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解析:這個工具能把做好的投影片搭配</a:t>
            </a:r>
            <a:r>
              <a:rPr b="0" i="1" dirty="0">
                <a:solidFill>
                  <a:srgbClr val="4E342E"/>
                </a:solidFill>
              </a:rPr>
              <a:t> AI </a:t>
            </a:r>
            <a:r>
              <a:rPr b="0" i="1" dirty="0" err="1">
                <a:solidFill>
                  <a:srgbClr val="4E342E"/>
                </a:solidFill>
              </a:rPr>
              <a:t>語音旁白,自動合成一段帶字幕的教學或報告影片,不必出鏡或進錄音室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645920"/>
            <a:ext cx="4754880" cy="4754880"/>
          </a:xfrm>
          <a:prstGeom prst="ellipse">
            <a:avLst/>
          </a:prstGeom>
          <a:solidFill>
            <a:srgbClr val="0B7A79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789920" y="4023360"/>
            <a:ext cx="3291840" cy="3291840"/>
          </a:xfrm>
          <a:prstGeom prst="ellipse">
            <a:avLst/>
          </a:prstGeom>
          <a:solidFill>
            <a:srgbClr val="0EA5A4">
              <a:alpha val="3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280160"/>
            <a:ext cx="3657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0B7A79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02</a:t>
            </a:r>
            <a:endParaRPr lang="en-US" sz="15000" dirty="0"/>
          </a:p>
        </p:txBody>
      </p:sp>
      <p:sp>
        <p:nvSpPr>
          <p:cNvPr id="5" name="Shape 3"/>
          <p:cNvSpPr/>
          <p:nvPr/>
        </p:nvSpPr>
        <p:spPr>
          <a:xfrm>
            <a:off x="868680" y="3977640"/>
            <a:ext cx="1371600" cy="1371600"/>
          </a:xfrm>
          <a:prstGeom prst="ellipse">
            <a:avLst/>
          </a:prstGeom>
          <a:solidFill>
            <a:srgbClr val="0EA5A4"/>
          </a:solidFill>
          <a:ln/>
          <a:effectLst>
            <a:outerShdw blurRad="101600" dist="38100" dir="8100000" algn="bl" rotWithShape="0">
              <a:srgbClr val="0F2540">
                <a:alpha val="25000"/>
              </a:srgbClr>
            </a:outerShdw>
          </a:effectLst>
        </p:spPr>
      </p:sp>
      <p:pic>
        <p:nvPicPr>
          <p:cNvPr id="6" name="Image 0" descr="images/icon_mag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4297680"/>
            <a:ext cx="731520" cy="731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34640" y="22402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4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SECTION 2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788920" y="260604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生成式 AI 與創作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2816352" y="3611880"/>
            <a:ext cx="8503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用文字描述，就能生成圖像、整理內容、進行問答輔助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03 · STABLE DIFFUSION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Stable Diffusion：用文字生成圖像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120640" cy="4160520"/>
          </a:xfrm>
          <a:prstGeom prst="rect">
            <a:avLst/>
          </a:prstGeom>
          <a:solidFill>
            <a:srgbClr val="0F2540"/>
          </a:solidFill>
          <a:ln/>
          <a:effectLst>
            <a:outerShdw blurRad="127000" dist="508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1168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6" name="Image 0" descr="images/icon_palet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2258568"/>
            <a:ext cx="512064" cy="5120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57400" y="2011680"/>
            <a:ext cx="3383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什麼是 Stable Diffusion？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868680" y="3200400"/>
            <a:ext cx="4526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一種「文字到圖像」的擴散模型：你輸入一段文字描述（prompt），它就生成對應的圖片。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868680" y="4206240"/>
            <a:ext cx="4526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幾秒鐘產生多張候選圖</a:t>
            </a:r>
            <a:endParaRPr lang="en-US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可選風格、比例與張數</a:t>
            </a:r>
            <a:endParaRPr lang="en-US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可上傳參考圖做為依據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5943600" y="1691640"/>
            <a:ext cx="5715000" cy="9144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172200" y="1892808"/>
            <a:ext cx="512064" cy="512064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2" name="Image 1" descr="images/icon_p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072" y="2011680"/>
            <a:ext cx="274320" cy="2743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858000" y="180136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文字即指令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6858000" y="2130552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把想要的畫面用文字描述出來，越具體越貼近期待。</a:t>
            </a:r>
            <a:endParaRPr lang="en-US" b="1" dirty="0"/>
          </a:p>
        </p:txBody>
      </p:sp>
      <p:sp>
        <p:nvSpPr>
          <p:cNvPr id="15" name="Shape 11"/>
          <p:cNvSpPr/>
          <p:nvPr/>
        </p:nvSpPr>
        <p:spPr>
          <a:xfrm>
            <a:off x="5943600" y="2724912"/>
            <a:ext cx="5715000" cy="9144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172200" y="2926080"/>
            <a:ext cx="512064" cy="512064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7" name="Image 2" descr="images/icon_layer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072" y="3044952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58000" y="28346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風格可調</a:t>
            </a:r>
            <a:endParaRPr lang="en-US" sz="2400" dirty="0"/>
          </a:p>
        </p:txBody>
      </p:sp>
      <p:sp>
        <p:nvSpPr>
          <p:cNvPr id="19" name="Text 14"/>
          <p:cNvSpPr/>
          <p:nvPr/>
        </p:nvSpPr>
        <p:spPr>
          <a:xfrm>
            <a:off x="6858000" y="3163824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寫實、插畫、3D、像素等不同風格一鍵切換。</a:t>
            </a:r>
            <a:endParaRPr lang="en-US" b="1" dirty="0"/>
          </a:p>
        </p:txBody>
      </p:sp>
      <p:sp>
        <p:nvSpPr>
          <p:cNvPr id="20" name="Shape 15"/>
          <p:cNvSpPr/>
          <p:nvPr/>
        </p:nvSpPr>
        <p:spPr>
          <a:xfrm>
            <a:off x="5943600" y="3758184"/>
            <a:ext cx="5715000" cy="9144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172200" y="3959352"/>
            <a:ext cx="512064" cy="512064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2" name="Image 3" descr="images/icon_image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1072" y="4078224"/>
            <a:ext cx="274320" cy="2743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858000" y="386791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參考圖輔助</a:t>
            </a:r>
            <a:endParaRPr lang="en-US" sz="2400" dirty="0"/>
          </a:p>
        </p:txBody>
      </p:sp>
      <p:sp>
        <p:nvSpPr>
          <p:cNvPr id="24" name="Text 18"/>
          <p:cNvSpPr/>
          <p:nvPr/>
        </p:nvSpPr>
        <p:spPr>
          <a:xfrm>
            <a:off x="6858000" y="4197096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上傳一張圖當依據，控制構圖、色調或主體。</a:t>
            </a:r>
            <a:endParaRPr lang="en-US" b="1" dirty="0"/>
          </a:p>
        </p:txBody>
      </p:sp>
      <p:sp>
        <p:nvSpPr>
          <p:cNvPr id="25" name="Shape 19"/>
          <p:cNvSpPr/>
          <p:nvPr/>
        </p:nvSpPr>
        <p:spPr>
          <a:xfrm>
            <a:off x="5943600" y="4791456"/>
            <a:ext cx="5715000" cy="9144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6172200" y="4992624"/>
            <a:ext cx="512064" cy="512064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7" name="Image 4" descr="images/icon_bul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072" y="5111496"/>
            <a:ext cx="274320" cy="27432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6858000" y="4901184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快速發想</a:t>
            </a:r>
            <a:endParaRPr lang="en-US" sz="2400" dirty="0"/>
          </a:p>
        </p:txBody>
      </p:sp>
      <p:sp>
        <p:nvSpPr>
          <p:cNvPr id="29" name="Text 22"/>
          <p:cNvSpPr/>
          <p:nvPr/>
        </p:nvSpPr>
        <p:spPr>
          <a:xfrm>
            <a:off x="6858000" y="523036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短時間生成大量視覺草案，加速創意探索。</a:t>
            </a:r>
            <a:endParaRPr lang="en-US" b="1" dirty="0"/>
          </a:p>
        </p:txBody>
      </p:sp>
      <p:sp>
        <p:nvSpPr>
          <p:cNvPr id="30" name="Text 23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03 · 校內介面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Stable Diffusion 在線：文字生圖介面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75488" y="1938528"/>
            <a:ext cx="7552944" cy="3078397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127000" dist="50800" dir="8100000" algn="bl" rotWithShape="0">
              <a:srgbClr val="0F2540">
                <a:alpha val="18000"/>
              </a:srgbClr>
            </a:outerShdw>
          </a:effectLst>
        </p:spPr>
      </p:sp>
      <p:pic>
        <p:nvPicPr>
          <p:cNvPr id="5" name="Image 0" descr="images/stablediffus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011680"/>
            <a:ext cx="7406640" cy="293209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412480" y="1691640"/>
            <a:ext cx="2743200" cy="457200"/>
          </a:xfrm>
          <a:prstGeom prst="roundRect">
            <a:avLst>
              <a:gd name="adj" fmla="val 16000"/>
            </a:avLst>
          </a:prstGeom>
          <a:solidFill>
            <a:srgbClr val="E6F6F5"/>
          </a:solidFill>
          <a:ln/>
        </p:spPr>
      </p:sp>
      <p:sp>
        <p:nvSpPr>
          <p:cNvPr id="7" name="Text 4"/>
          <p:cNvSpPr/>
          <p:nvPr/>
        </p:nvSpPr>
        <p:spPr>
          <a:xfrm>
            <a:off x="8412480" y="16916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7A79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免費在線 · 繁體中文</a:t>
            </a:r>
            <a:endParaRPr lang="en-US" sz="2000" dirty="0"/>
          </a:p>
        </p:txBody>
      </p:sp>
      <p:pic>
        <p:nvPicPr>
          <p:cNvPr id="8" name="Image 1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2414016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823960" y="2331720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中央輸入框：輸入「你想畫什麼？」最多 500 字。</a:t>
            </a:r>
            <a:endParaRPr lang="en-US" b="1" dirty="0"/>
          </a:p>
        </p:txBody>
      </p:sp>
      <p:pic>
        <p:nvPicPr>
          <p:cNvPr id="10" name="Image 2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3255264"/>
            <a:ext cx="292608" cy="2926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823960" y="3172968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可切換「圖片 / 影片」、加入參考圖。</a:t>
            </a:r>
            <a:endParaRPr lang="en-US" b="1" dirty="0"/>
          </a:p>
        </p:txBody>
      </p:sp>
      <p:pic>
        <p:nvPicPr>
          <p:cNvPr id="12" name="Image 3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4096512"/>
            <a:ext cx="292608" cy="2926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823960" y="4014216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可選模型、風格與輸出比例及張數（如 1:1、2 張圖）。</a:t>
            </a:r>
            <a:endParaRPr lang="en-US" b="1" dirty="0"/>
          </a:p>
        </p:txBody>
      </p:sp>
      <p:pic>
        <p:nvPicPr>
          <p:cNvPr id="14" name="Image 4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4937760"/>
            <a:ext cx="292608" cy="29260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823960" y="4855464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按「繪製」即可在幾秒內得到結果。</a:t>
            </a:r>
            <a:endParaRPr lang="en-US" b="1" dirty="0"/>
          </a:p>
        </p:txBody>
      </p:sp>
      <p:sp>
        <p:nvSpPr>
          <p:cNvPr id="16" name="Text 9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03 · 使用方式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從一句話到一張圖：四個步驟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52603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828800"/>
            <a:ext cx="2526030" cy="77724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93392"/>
            <a:ext cx="206883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1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1308735" y="288036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8" name="Image 0" descr="images/icon_p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335" y="3108960"/>
            <a:ext cx="548640" cy="5486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31520" y="4023360"/>
            <a:ext cx="21602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寫提示詞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777240" y="4572000"/>
            <a:ext cx="206883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描述主體、場景、風格與光線，例如「水彩風格的校園清晨」。</a:t>
            </a:r>
            <a:endParaRPr lang="en-US" b="1" dirty="0"/>
          </a:p>
        </p:txBody>
      </p:sp>
      <p:sp>
        <p:nvSpPr>
          <p:cNvPr id="11" name="Shape 8"/>
          <p:cNvSpPr/>
          <p:nvPr/>
        </p:nvSpPr>
        <p:spPr>
          <a:xfrm>
            <a:off x="3394710" y="1828800"/>
            <a:ext cx="252603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394710" y="1828800"/>
            <a:ext cx="2526030" cy="77724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13" name="Text 10"/>
          <p:cNvSpPr/>
          <p:nvPr/>
        </p:nvSpPr>
        <p:spPr>
          <a:xfrm>
            <a:off x="3623310" y="1993392"/>
            <a:ext cx="206883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2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4154805" y="288036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5" name="Image 1" descr="images/icon_cogs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405" y="3108960"/>
            <a:ext cx="548640" cy="54864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577590" y="4023360"/>
            <a:ext cx="21602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調整參數</a:t>
            </a:r>
            <a:endParaRPr lang="en-US" sz="2400" dirty="0"/>
          </a:p>
        </p:txBody>
      </p:sp>
      <p:sp>
        <p:nvSpPr>
          <p:cNvPr id="17" name="Text 13"/>
          <p:cNvSpPr/>
          <p:nvPr/>
        </p:nvSpPr>
        <p:spPr>
          <a:xfrm>
            <a:off x="3623310" y="4572000"/>
            <a:ext cx="206883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選擇風格、輸出比例與生成張數，必要時加入參考圖。</a:t>
            </a:r>
            <a:endParaRPr lang="en-US" b="1" dirty="0"/>
          </a:p>
        </p:txBody>
      </p:sp>
      <p:sp>
        <p:nvSpPr>
          <p:cNvPr id="18" name="Shape 14"/>
          <p:cNvSpPr/>
          <p:nvPr/>
        </p:nvSpPr>
        <p:spPr>
          <a:xfrm>
            <a:off x="6240780" y="1828800"/>
            <a:ext cx="252603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6240780" y="1828800"/>
            <a:ext cx="2526030" cy="77724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20" name="Text 16"/>
          <p:cNvSpPr/>
          <p:nvPr/>
        </p:nvSpPr>
        <p:spPr>
          <a:xfrm>
            <a:off x="6469380" y="1993392"/>
            <a:ext cx="206883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3</a:t>
            </a:r>
            <a:endParaRPr lang="en-US" sz="2000" dirty="0"/>
          </a:p>
        </p:txBody>
      </p:sp>
      <p:sp>
        <p:nvSpPr>
          <p:cNvPr id="21" name="Shape 17"/>
          <p:cNvSpPr/>
          <p:nvPr/>
        </p:nvSpPr>
        <p:spPr>
          <a:xfrm>
            <a:off x="7000875" y="288036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2" name="Image 2" descr="images/icon_magic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9475" y="3108960"/>
            <a:ext cx="548640" cy="54864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423660" y="4023360"/>
            <a:ext cx="21602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生成圖像</a:t>
            </a:r>
            <a:endParaRPr lang="en-US" sz="2400" dirty="0"/>
          </a:p>
        </p:txBody>
      </p:sp>
      <p:sp>
        <p:nvSpPr>
          <p:cNvPr id="24" name="Text 19"/>
          <p:cNvSpPr/>
          <p:nvPr/>
        </p:nvSpPr>
        <p:spPr>
          <a:xfrm>
            <a:off x="6469380" y="4572000"/>
            <a:ext cx="206883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按下繪製，系統幾秒內回傳多張候選圖供挑選。</a:t>
            </a:r>
            <a:endParaRPr lang="en-US" b="1" dirty="0"/>
          </a:p>
        </p:txBody>
      </p:sp>
      <p:sp>
        <p:nvSpPr>
          <p:cNvPr id="25" name="Shape 20"/>
          <p:cNvSpPr/>
          <p:nvPr/>
        </p:nvSpPr>
        <p:spPr>
          <a:xfrm>
            <a:off x="9086850" y="1828800"/>
            <a:ext cx="252603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9086850" y="1828800"/>
            <a:ext cx="2526030" cy="77724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27" name="Text 22"/>
          <p:cNvSpPr/>
          <p:nvPr/>
        </p:nvSpPr>
        <p:spPr>
          <a:xfrm>
            <a:off x="9315450" y="1993392"/>
            <a:ext cx="206883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4</a:t>
            </a:r>
            <a:endParaRPr lang="en-US" sz="2000" dirty="0"/>
          </a:p>
        </p:txBody>
      </p:sp>
      <p:sp>
        <p:nvSpPr>
          <p:cNvPr id="28" name="Shape 23"/>
          <p:cNvSpPr/>
          <p:nvPr/>
        </p:nvSpPr>
        <p:spPr>
          <a:xfrm>
            <a:off x="9846945" y="288036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9" name="Image 3" descr="images/icon_ey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5545" y="3108960"/>
            <a:ext cx="548640" cy="54864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9269730" y="4023360"/>
            <a:ext cx="21602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挑選微調</a:t>
            </a:r>
            <a:endParaRPr lang="en-US" sz="2400" dirty="0"/>
          </a:p>
        </p:txBody>
      </p:sp>
      <p:sp>
        <p:nvSpPr>
          <p:cNvPr id="31" name="Text 25"/>
          <p:cNvSpPr/>
          <p:nvPr/>
        </p:nvSpPr>
        <p:spPr>
          <a:xfrm>
            <a:off x="9315450" y="4572000"/>
            <a:ext cx="206883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選出最接近的一張，修改提示詞反覆優化到滿意。</a:t>
            </a:r>
            <a:endParaRPr lang="en-US" b="1" dirty="0"/>
          </a:p>
        </p:txBody>
      </p:sp>
      <p:sp>
        <p:nvSpPr>
          <p:cNvPr id="32" name="Text 26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03 · 提示詞技巧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好的提示詞 vs 模糊的提示詞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49240" cy="1737360"/>
          </a:xfrm>
          <a:prstGeom prst="rect">
            <a:avLst/>
          </a:prstGeom>
          <a:solidFill>
            <a:srgbClr val="FEE2E2"/>
          </a:solidFill>
          <a:ln w="12700">
            <a:solidFill>
              <a:srgbClr val="E11D4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6596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11D4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模糊：「一隻貓」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22960" y="242316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結果不可控：品種、姿態、背景、風格全憑運氣，常常要重生很多次。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4088684"/>
            <a:ext cx="5349240" cy="2103120"/>
          </a:xfrm>
          <a:prstGeom prst="rect">
            <a:avLst/>
          </a:prstGeom>
          <a:solidFill>
            <a:srgbClr val="DCFCE7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254146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6A34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具體：「一隻橘色虎斑貓，坐在窗邊，清晨陽光，水彩插畫風格」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5077106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主體＋場景＋光線＋風格都講清楚，結果穩定且更接近想像。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6172200" y="1783080"/>
            <a:ext cx="5486400" cy="4416552"/>
          </a:xfrm>
          <a:prstGeom prst="rect">
            <a:avLst/>
          </a:prstGeom>
          <a:solidFill>
            <a:srgbClr val="0F2540"/>
          </a:solidFill>
          <a:ln/>
          <a:effectLst>
            <a:outerShdw blurRad="101600" dist="38100" dir="8100000" algn="bl" rotWithShape="0">
              <a:srgbClr val="0F2540">
                <a:alpha val="16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92240" y="205740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提示詞萬用公式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492240" y="2697480"/>
            <a:ext cx="1371600" cy="640080"/>
          </a:xfrm>
          <a:prstGeom prst="roundRect">
            <a:avLst>
              <a:gd name="adj" fmla="val 8571"/>
            </a:avLst>
          </a:prstGeom>
          <a:solidFill>
            <a:srgbClr val="0EA5A4"/>
          </a:solidFill>
          <a:ln/>
        </p:spPr>
      </p:sp>
      <p:sp>
        <p:nvSpPr>
          <p:cNvPr id="13" name="Text 11"/>
          <p:cNvSpPr/>
          <p:nvPr/>
        </p:nvSpPr>
        <p:spPr>
          <a:xfrm>
            <a:off x="6492240" y="2697480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主體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046720" y="2707059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畫面的主角是什麼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492240" y="328182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9E0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＋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92240" y="3538728"/>
            <a:ext cx="1371600" cy="640080"/>
          </a:xfrm>
          <a:prstGeom prst="roundRect">
            <a:avLst>
              <a:gd name="adj" fmla="val 8571"/>
            </a:avLst>
          </a:prstGeom>
          <a:solidFill>
            <a:srgbClr val="0EA5A4"/>
          </a:solidFill>
          <a:ln/>
        </p:spPr>
      </p:sp>
      <p:sp>
        <p:nvSpPr>
          <p:cNvPr id="17" name="Text 15"/>
          <p:cNvSpPr/>
          <p:nvPr/>
        </p:nvSpPr>
        <p:spPr>
          <a:xfrm>
            <a:off x="6492240" y="3538728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場景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046720" y="3548307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在哪裡、周圍有什麼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492240" y="4131783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9E0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＋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92240" y="4379976"/>
            <a:ext cx="1371600" cy="640080"/>
          </a:xfrm>
          <a:prstGeom prst="roundRect">
            <a:avLst>
              <a:gd name="adj" fmla="val 8571"/>
            </a:avLst>
          </a:prstGeom>
          <a:solidFill>
            <a:srgbClr val="0EA5A4"/>
          </a:solidFill>
          <a:ln/>
        </p:spPr>
      </p:sp>
      <p:sp>
        <p:nvSpPr>
          <p:cNvPr id="21" name="Text 19"/>
          <p:cNvSpPr/>
          <p:nvPr/>
        </p:nvSpPr>
        <p:spPr>
          <a:xfrm>
            <a:off x="6492240" y="4379976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風格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046720" y="4398264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寫實／插畫／3D／復古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6492240" y="4990449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9E0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＋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492240" y="5264769"/>
            <a:ext cx="1371600" cy="640080"/>
          </a:xfrm>
          <a:prstGeom prst="roundRect">
            <a:avLst>
              <a:gd name="adj" fmla="val 8571"/>
            </a:avLst>
          </a:prstGeom>
          <a:solidFill>
            <a:srgbClr val="0EA5A4"/>
          </a:solidFill>
          <a:ln/>
        </p:spPr>
      </p:sp>
      <p:sp>
        <p:nvSpPr>
          <p:cNvPr id="25" name="Text 23"/>
          <p:cNvSpPr/>
          <p:nvPr/>
        </p:nvSpPr>
        <p:spPr>
          <a:xfrm>
            <a:off x="6492240" y="5264769"/>
            <a:ext cx="1371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細節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8046720" y="5265639"/>
            <a:ext cx="3520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光線、色調、視角、情緒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03 · 適用情境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Stable Diffusion 適合用在哪裡？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chemeClr val="bg2">
              <a:lumMod val="90000"/>
            </a:schemeClr>
          </a:solidFill>
          <a:ln/>
        </p:spPr>
      </p:sp>
      <p:pic>
        <p:nvPicPr>
          <p:cNvPr id="6" name="Image 0" descr="images/icon_slide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簡報與海報配圖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為報告、活動海報生成原創插圖，不必煩惱版權圖庫。</a:t>
            </a:r>
            <a:endParaRPr lang="en-US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bul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創意發想草案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設計、美術課程快速產出大量視覺方向供討論篩選。</a:t>
            </a:r>
            <a:endParaRPr lang="en-US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book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教材插畫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為抽象概念畫示意圖，幫助理解抽象的課程內容。</a:t>
            </a:r>
            <a:endParaRPr lang="en-US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palette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個人創作練習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嘗試不同畫風，學習如何用文字精準描述視覺。</a:t>
            </a:r>
            <a:endParaRPr lang="en-US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60" y="1052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</a:rPr>
              <a:t>   3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0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957291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使用</a:t>
            </a:r>
            <a:r>
              <a:rPr sz="2000" b="1" i="0" dirty="0">
                <a:solidFill>
                  <a:srgbClr val="0D9488"/>
                </a:solidFill>
              </a:rPr>
              <a:t> Stable Diffusion </a:t>
            </a:r>
            <a:r>
              <a:rPr sz="2000" b="1" i="0" dirty="0" err="1">
                <a:solidFill>
                  <a:srgbClr val="0D9488"/>
                </a:solidFill>
              </a:rPr>
              <a:t>生圖時,投影片提供的提示詞萬用公式是什麼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名詞 + 動詞 + 形容詞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854578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主體</a:t>
            </a:r>
            <a:r>
              <a:rPr b="1" i="0" dirty="0">
                <a:solidFill>
                  <a:srgbClr val="1B5E20"/>
                </a:solidFill>
              </a:rPr>
              <a:t> + </a:t>
            </a:r>
            <a:r>
              <a:rPr b="1" i="0" dirty="0" err="1">
                <a:solidFill>
                  <a:srgbClr val="1B5E20"/>
                </a:solidFill>
              </a:rPr>
              <a:t>場景</a:t>
            </a:r>
            <a:r>
              <a:rPr b="1" i="0" dirty="0">
                <a:solidFill>
                  <a:srgbClr val="1B5E20"/>
                </a:solidFill>
              </a:rPr>
              <a:t> + </a:t>
            </a:r>
            <a:r>
              <a:rPr b="1" i="0" dirty="0" err="1">
                <a:solidFill>
                  <a:srgbClr val="1B5E20"/>
                </a:solidFill>
              </a:rPr>
              <a:t>風格</a:t>
            </a:r>
            <a:r>
              <a:rPr b="1" i="0" dirty="0">
                <a:solidFill>
                  <a:srgbClr val="1B5E20"/>
                </a:solidFill>
              </a:rPr>
              <a:t> + </a:t>
            </a:r>
            <a:r>
              <a:rPr b="1" i="0" dirty="0" err="1">
                <a:solidFill>
                  <a:srgbClr val="1B5E20"/>
                </a:solidFill>
              </a:rPr>
              <a:t>細節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309156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顏色 + 大小 + 數量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76373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開頭 + 過程 + 結尾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21831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解析:提示詞公式是「主體</a:t>
            </a:r>
            <a:r>
              <a:rPr b="0" i="1" dirty="0">
                <a:solidFill>
                  <a:srgbClr val="4E342E"/>
                </a:solidFill>
              </a:rPr>
              <a:t> + </a:t>
            </a:r>
            <a:r>
              <a:rPr b="0" i="1" dirty="0" err="1">
                <a:solidFill>
                  <a:srgbClr val="4E342E"/>
                </a:solidFill>
              </a:rPr>
              <a:t>場景</a:t>
            </a:r>
            <a:r>
              <a:rPr b="0" i="1" dirty="0">
                <a:solidFill>
                  <a:srgbClr val="4E342E"/>
                </a:solidFill>
              </a:rPr>
              <a:t> + </a:t>
            </a:r>
            <a:r>
              <a:rPr b="0" i="1" dirty="0" err="1">
                <a:solidFill>
                  <a:srgbClr val="4E342E"/>
                </a:solidFill>
              </a:rPr>
              <a:t>風格</a:t>
            </a:r>
            <a:r>
              <a:rPr b="0" i="1" dirty="0">
                <a:solidFill>
                  <a:srgbClr val="4E342E"/>
                </a:solidFill>
              </a:rPr>
              <a:t> + </a:t>
            </a:r>
            <a:r>
              <a:rPr b="0" i="1" dirty="0" err="1">
                <a:solidFill>
                  <a:srgbClr val="4E342E"/>
                </a:solidFill>
              </a:rPr>
              <a:t>細節</a:t>
            </a:r>
            <a:r>
              <a:rPr b="0" i="1" dirty="0">
                <a:solidFill>
                  <a:srgbClr val="4E342E"/>
                </a:solidFill>
              </a:rPr>
              <a:t>」——</a:t>
            </a:r>
            <a:r>
              <a:rPr b="0" i="1" dirty="0" err="1">
                <a:solidFill>
                  <a:srgbClr val="4E342E"/>
                </a:solidFill>
              </a:rPr>
              <a:t>主角是什麼、在哪裡、什麼風格、光線色調等細節,描述越清楚結果越貼近期待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834173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為什麼「一隻橘色虎斑貓,坐在窗邊,清晨陽光,水彩風格」比「一隻貓」好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4174173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因為字數比較多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4720623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因為描述具體,結果更穩定、更接近想像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524326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因為提到了顏色就一定會成功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78971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兩者其實沒有差別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6153280"/>
            <a:ext cx="1109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解析:提示詞越具體,AI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的產出越可控、越接近你的想像;太籠統的描述則結果隨機,常常要重生很多次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04 · MS TEAMS AI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MS Teams 生成式 AI 服務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學校的 Microsoft Teams 環境內建生成式 AI 助手，整合在你每天用的會議、聊天與文件中。</a:t>
            </a:r>
            <a:endParaRPr lang="en-US" sz="2000" b="1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2670048" cy="2743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F2540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335024" y="2743200"/>
            <a:ext cx="1097280" cy="109728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7" name="Image 0" descr="images/icon_clip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056" y="2999232"/>
            <a:ext cx="585216" cy="5852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3977640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會議摘要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640080" y="438912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線上會議結束後自動整理重點、決議與待辦事項。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3401568" y="2377440"/>
            <a:ext cx="2670048" cy="2743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187952" y="2743200"/>
            <a:ext cx="1097280" cy="109728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2" name="Image 1" descr="images/icon_p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984" y="2999232"/>
            <a:ext cx="585216" cy="58521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93008" y="3977640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文件協作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3602736" y="4389120"/>
            <a:ext cx="22677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 Word、PowerPoint 內輔助撰寫、改寫與排版。</a:t>
            </a:r>
            <a:endParaRPr lang="en-US" b="1" dirty="0"/>
          </a:p>
        </p:txBody>
      </p:sp>
      <p:sp>
        <p:nvSpPr>
          <p:cNvPr id="15" name="Shape 11"/>
          <p:cNvSpPr/>
          <p:nvPr/>
        </p:nvSpPr>
        <p:spPr>
          <a:xfrm>
            <a:off x="6254496" y="2377440"/>
            <a:ext cx="2670048" cy="2743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040880" y="2743200"/>
            <a:ext cx="1097280" cy="109728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7" name="Image 2" descr="images/icon_chat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6912" y="2999232"/>
            <a:ext cx="585216" cy="58521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345936" y="3977640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即時問答</a:t>
            </a:r>
            <a:endParaRPr lang="en-US" sz="2400" dirty="0"/>
          </a:p>
        </p:txBody>
      </p:sp>
      <p:sp>
        <p:nvSpPr>
          <p:cNvPr id="19" name="Text 14"/>
          <p:cNvSpPr/>
          <p:nvPr/>
        </p:nvSpPr>
        <p:spPr>
          <a:xfrm>
            <a:off x="6455664" y="4389120"/>
            <a:ext cx="22677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在聊天視窗直接提問，整理資料或草擬回覆。</a:t>
            </a:r>
            <a:endParaRPr lang="en-US" b="1" dirty="0"/>
          </a:p>
        </p:txBody>
      </p:sp>
      <p:sp>
        <p:nvSpPr>
          <p:cNvPr id="20" name="Shape 15"/>
          <p:cNvSpPr/>
          <p:nvPr/>
        </p:nvSpPr>
        <p:spPr>
          <a:xfrm>
            <a:off x="9107424" y="2377440"/>
            <a:ext cx="2670048" cy="2743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893808" y="2743200"/>
            <a:ext cx="1097280" cy="109728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2" name="Image 3" descr="images/icon_searc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9840" y="2999232"/>
            <a:ext cx="585216" cy="58521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98864" y="3977640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資料檢索</a:t>
            </a:r>
            <a:endParaRPr lang="en-US" sz="2400" dirty="0"/>
          </a:p>
        </p:txBody>
      </p:sp>
      <p:sp>
        <p:nvSpPr>
          <p:cNvPr id="24" name="Text 18"/>
          <p:cNvSpPr/>
          <p:nvPr/>
        </p:nvSpPr>
        <p:spPr>
          <a:xfrm>
            <a:off x="9308592" y="4389120"/>
            <a:ext cx="22677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從自己的文件與訊息中找到需要的內容與脈絡。</a:t>
            </a:r>
            <a:endParaRPr lang="en-US" b="1" dirty="0"/>
          </a:p>
        </p:txBody>
      </p:sp>
      <p:sp>
        <p:nvSpPr>
          <p:cNvPr id="25" name="Text 19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04 · 適用情境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MS Teams AI 適合用在哪裡？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users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小組會議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遠端分組討論結束後，一鍵生成會議摘要與分工清單。</a:t>
            </a:r>
            <a:endParaRPr lang="en-US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p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報告撰寫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在文件中請 AI 協助開頭、改寫段落或調整語氣。</a:t>
            </a:r>
            <a:endParaRPr lang="en-US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cli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課程協作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整合行事曆與檔案，把專題進度與資料集中管理。</a:t>
            </a:r>
            <a:endParaRPr lang="en-US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chat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日常問答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在熟悉的介面隨手提問，不必另外開其他工具。</a:t>
            </a:r>
            <a:endParaRPr lang="en-US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01 · 校內介面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校內 Whisper 工作台：whisper-v1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75488" y="1755648"/>
            <a:ext cx="7552944" cy="3712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127000" dist="50800" dir="8100000" algn="bl" rotWithShape="0">
              <a:srgbClr val="0F2540">
                <a:alpha val="18000"/>
              </a:srgbClr>
            </a:outerShdw>
          </a:effectLst>
        </p:spPr>
      </p:sp>
      <p:pic>
        <p:nvPicPr>
          <p:cNvPr id="5" name="Image 0" descr="images/whisp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828800"/>
            <a:ext cx="7406640" cy="3565776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412480" y="1691640"/>
            <a:ext cx="2743200" cy="457200"/>
          </a:xfrm>
          <a:prstGeom prst="roundRect">
            <a:avLst>
              <a:gd name="adj" fmla="val 16000"/>
            </a:avLst>
          </a:prstGeom>
          <a:solidFill>
            <a:srgbClr val="E6F6F5"/>
          </a:solidFill>
          <a:ln/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Text 4"/>
          <p:cNvSpPr/>
          <p:nvPr/>
        </p:nvSpPr>
        <p:spPr>
          <a:xfrm>
            <a:off x="8412480" y="1706880"/>
            <a:ext cx="377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本機模式可用 · 單檔最大 2048 MB</a:t>
            </a:r>
            <a:endParaRPr lang="en-US" sz="2000" dirty="0"/>
          </a:p>
        </p:txBody>
      </p:sp>
      <p:pic>
        <p:nvPicPr>
          <p:cNvPr id="8" name="Image 1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2414016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775497" y="2364740"/>
            <a:ext cx="3264103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左側：上傳音訊或影片（mp3 / mp4 / wav / m4a / webm），支援批次處理。</a:t>
            </a:r>
            <a:endParaRPr lang="en-US" sz="2000" b="1" dirty="0"/>
          </a:p>
        </p:txBody>
      </p:sp>
      <p:pic>
        <p:nvPicPr>
          <p:cNvPr id="10" name="Image 2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3356864"/>
            <a:ext cx="292608" cy="2926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775497" y="3307588"/>
            <a:ext cx="3175203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中央：批次佇列與「轉錄與字幕編輯」，可直接修正全文。</a:t>
            </a:r>
            <a:endParaRPr lang="en-US" sz="2000" b="1" dirty="0"/>
          </a:p>
        </p:txBody>
      </p:sp>
      <p:pic>
        <p:nvPicPr>
          <p:cNvPr id="12" name="Image 3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4287012"/>
            <a:ext cx="292608" cy="2926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775496" y="4250436"/>
            <a:ext cx="31752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辨識設定：可選引擎、模型大小、語言與「中文自動轉繁體」。</a:t>
            </a:r>
            <a:endParaRPr lang="en-US" sz="2000" b="1" dirty="0"/>
          </a:p>
        </p:txBody>
      </p:sp>
      <p:pic>
        <p:nvPicPr>
          <p:cNvPr id="14" name="Image 4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5204460"/>
            <a:ext cx="292608" cy="29260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775497" y="5208524"/>
            <a:ext cx="3060903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右側：歷史紀錄，隨時找回先前轉錄的影片字幕。</a:t>
            </a:r>
            <a:endParaRPr lang="en-US" sz="2000" b="1" dirty="0"/>
          </a:p>
        </p:txBody>
      </p:sp>
      <p:sp>
        <p:nvSpPr>
          <p:cNvPr id="16" name="Text 9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05 · OPENWEBUI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OpenWebUI：本地對話式 AI 平台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09928"/>
            <a:ext cx="5120640" cy="4160520"/>
          </a:xfrm>
          <a:prstGeom prst="rect">
            <a:avLst/>
          </a:prstGeom>
          <a:solidFill>
            <a:srgbClr val="0F2540"/>
          </a:solidFill>
          <a:ln/>
          <a:effectLst>
            <a:outerShdw blurRad="127000" dist="508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1168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6" name="Image 0" descr="images/icon_ch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2258568"/>
            <a:ext cx="512064" cy="5120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57400" y="2011680"/>
            <a:ext cx="3383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什麼是 OpenWebUI？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868680" y="3200400"/>
            <a:ext cx="4526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 err="1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一個像</a:t>
            </a: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ChatGPT 的對話介面，但可連接校內自架的大型語言模型，在校園環境內使用。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868680" y="4206240"/>
            <a:ext cx="4526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可切換不同開源模型</a:t>
            </a:r>
            <a:endParaRPr lang="en-US" dirty="0">
              <a:solidFill>
                <a:schemeClr val="bg1"/>
              </a:solidFill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支援檔案上傳與文件問答</a:t>
            </a:r>
            <a:endParaRPr lang="en-US" dirty="0">
              <a:solidFill>
                <a:schemeClr val="bg1"/>
              </a:solidFill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資料留在校內、較易掌控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5943600" y="1691640"/>
            <a:ext cx="5715000" cy="9144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172200" y="1892808"/>
            <a:ext cx="512064" cy="512064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2" name="Image 1" descr="images/icon_robot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072" y="2011680"/>
            <a:ext cx="274320" cy="2743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858000" y="180136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熟悉的對話介面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6858000" y="2130552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輸入問題、得到回覆，操作方式和常見聊天機器人一樣。</a:t>
            </a:r>
            <a:endParaRPr lang="en-US" b="1" dirty="0"/>
          </a:p>
        </p:txBody>
      </p:sp>
      <p:sp>
        <p:nvSpPr>
          <p:cNvPr id="15" name="Shape 11"/>
          <p:cNvSpPr/>
          <p:nvPr/>
        </p:nvSpPr>
        <p:spPr>
          <a:xfrm>
            <a:off x="5943600" y="2724912"/>
            <a:ext cx="5715000" cy="9144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172200" y="2926080"/>
            <a:ext cx="512064" cy="512064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7" name="Image 2" descr="images/icon_layer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1072" y="3044952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58000" y="28346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可切換模型</a:t>
            </a:r>
            <a:endParaRPr lang="en-US" sz="2400" dirty="0"/>
          </a:p>
        </p:txBody>
      </p:sp>
      <p:sp>
        <p:nvSpPr>
          <p:cNvPr id="19" name="Text 14"/>
          <p:cNvSpPr/>
          <p:nvPr/>
        </p:nvSpPr>
        <p:spPr>
          <a:xfrm>
            <a:off x="6858000" y="3163824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依任務挑選不同開源模型，例如截圖中的 qwen3.5:9b。</a:t>
            </a:r>
            <a:endParaRPr lang="en-US" b="1" dirty="0"/>
          </a:p>
        </p:txBody>
      </p:sp>
      <p:sp>
        <p:nvSpPr>
          <p:cNvPr id="20" name="Shape 15"/>
          <p:cNvSpPr/>
          <p:nvPr/>
        </p:nvSpPr>
        <p:spPr>
          <a:xfrm>
            <a:off x="5943600" y="3758184"/>
            <a:ext cx="5715000" cy="9144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172200" y="3959352"/>
            <a:ext cx="512064" cy="512064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2" name="Image 3" descr="images/icon_fi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1072" y="4078224"/>
            <a:ext cx="274320" cy="2743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858000" y="386791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文件問答</a:t>
            </a:r>
            <a:endParaRPr lang="en-US" sz="2400" dirty="0"/>
          </a:p>
        </p:txBody>
      </p:sp>
      <p:sp>
        <p:nvSpPr>
          <p:cNvPr id="24" name="Text 18"/>
          <p:cNvSpPr/>
          <p:nvPr/>
        </p:nvSpPr>
        <p:spPr>
          <a:xfrm>
            <a:off x="6858000" y="4197096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上傳檔案後直接針對內容提問、整理與摘要。</a:t>
            </a:r>
            <a:endParaRPr lang="en-US" b="1" dirty="0"/>
          </a:p>
        </p:txBody>
      </p:sp>
      <p:sp>
        <p:nvSpPr>
          <p:cNvPr id="25" name="Shape 19"/>
          <p:cNvSpPr/>
          <p:nvPr/>
        </p:nvSpPr>
        <p:spPr>
          <a:xfrm>
            <a:off x="5943600" y="4791456"/>
            <a:ext cx="5715000" cy="9144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6172200" y="4992624"/>
            <a:ext cx="512064" cy="512064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7" name="Image 4" descr="images/icon_headphone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072" y="5111496"/>
            <a:ext cx="274320" cy="27432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6858000" y="4901184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語音輸入</a:t>
            </a:r>
            <a:endParaRPr lang="en-US" sz="2400" dirty="0"/>
          </a:p>
        </p:txBody>
      </p:sp>
      <p:sp>
        <p:nvSpPr>
          <p:cNvPr id="29" name="Text 22"/>
          <p:cNvSpPr/>
          <p:nvPr/>
        </p:nvSpPr>
        <p:spPr>
          <a:xfrm>
            <a:off x="6858000" y="523036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支援語音輸入，動口就能跟 AI 互動。</a:t>
            </a:r>
            <a:endParaRPr lang="en-US" b="1" dirty="0"/>
          </a:p>
        </p:txBody>
      </p:sp>
      <p:sp>
        <p:nvSpPr>
          <p:cNvPr id="30" name="Text 23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05 · 校內介面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OpenWebUI：對話介面與模型選擇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75488" y="1755648"/>
            <a:ext cx="7552944" cy="4230553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127000" dist="50800" dir="8100000" algn="bl" rotWithShape="0">
              <a:srgbClr val="0F2540">
                <a:alpha val="18000"/>
              </a:srgbClr>
            </a:outerShdw>
          </a:effectLst>
        </p:spPr>
      </p:sp>
      <p:pic>
        <p:nvPicPr>
          <p:cNvPr id="5" name="Image 0" descr="images/openwebu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828800"/>
            <a:ext cx="7406640" cy="4084249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412480" y="1691640"/>
            <a:ext cx="2743200" cy="457200"/>
          </a:xfrm>
          <a:prstGeom prst="roundRect">
            <a:avLst>
              <a:gd name="adj" fmla="val 16000"/>
            </a:avLst>
          </a:prstGeom>
          <a:solidFill>
            <a:srgbClr val="E6F6F5"/>
          </a:solidFill>
          <a:ln/>
        </p:spPr>
      </p:sp>
      <p:sp>
        <p:nvSpPr>
          <p:cNvPr id="7" name="Text 4"/>
          <p:cNvSpPr/>
          <p:nvPr/>
        </p:nvSpPr>
        <p:spPr>
          <a:xfrm>
            <a:off x="8412480" y="16916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7A79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本地模型 · qwen3.5:9b</a:t>
            </a:r>
            <a:endParaRPr lang="en-US" sz="2000" dirty="0"/>
          </a:p>
        </p:txBody>
      </p:sp>
      <p:pic>
        <p:nvPicPr>
          <p:cNvPr id="8" name="Image 1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2414016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823960" y="2331720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上方：可切換目前使用的模型（如 qwen3.5:9b）。</a:t>
            </a:r>
            <a:endParaRPr lang="en-US" dirty="0"/>
          </a:p>
        </p:txBody>
      </p:sp>
      <p:pic>
        <p:nvPicPr>
          <p:cNvPr id="10" name="Image 2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3255264"/>
            <a:ext cx="292608" cy="2926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823960" y="3172968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中央：「How can I help you today?」輸入框，可附檔、語音輸入。</a:t>
            </a:r>
            <a:endParaRPr lang="en-US" dirty="0"/>
          </a:p>
        </p:txBody>
      </p:sp>
      <p:pic>
        <p:nvPicPr>
          <p:cNvPr id="12" name="Image 3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4096512"/>
            <a:ext cx="292608" cy="2926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823960" y="4014216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下方：建議提示，引導第一次使用的人快速上手。</a:t>
            </a:r>
            <a:endParaRPr lang="en-US" dirty="0"/>
          </a:p>
        </p:txBody>
      </p:sp>
      <p:pic>
        <p:nvPicPr>
          <p:cNvPr id="14" name="Image 4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4937760"/>
            <a:ext cx="292608" cy="29260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823960" y="4855464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右側：可瀏覽檔案與資料夾，做文件相關的問答。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05 · 適用情境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OpenWebUI 適合用在哪裡？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fi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讀論文與長文件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 PDF，請 AI 摘要章節、解釋名詞、整理重點。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p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寫作與改寫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草擬報告大綱、修飾語句、調整中英文語氣。</a:t>
            </a:r>
            <a:endParaRPr lang="en-US" sz="2000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bul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腦力激盪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針對主題快速產生想法、提問清單與不同角度。</a:t>
            </a:r>
            <a:endParaRPr lang="en-US" sz="2000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loc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較敏感的內容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需要資料留在校內時，使用本地模型較為放心。</a:t>
            </a:r>
            <a:endParaRPr lang="en-US" sz="2000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</a:t>
            </a:r>
            <a:r>
              <a:rPr lang="en-US" sz="2400" b="1" dirty="0">
                <a:solidFill>
                  <a:srgbClr val="FFFFFF"/>
                </a:solidFill>
              </a:rPr>
              <a:t>4</a:t>
            </a:r>
            <a:r>
              <a:rPr sz="2400" b="1" i="0" dirty="0">
                <a:solidFill>
                  <a:srgbClr val="FFFFFF"/>
                </a:solidFill>
              </a:rPr>
              <a:t>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關於</a:t>
            </a:r>
            <a:r>
              <a:rPr sz="2000" b="1" i="0" dirty="0">
                <a:solidFill>
                  <a:srgbClr val="0D9488"/>
                </a:solidFill>
              </a:rPr>
              <a:t> </a:t>
            </a:r>
            <a:r>
              <a:rPr sz="2000" b="1" i="0" dirty="0" err="1">
                <a:solidFill>
                  <a:srgbClr val="0D9488"/>
                </a:solidFill>
              </a:rPr>
              <a:t>OpenWebUI</a:t>
            </a:r>
            <a:r>
              <a:rPr sz="2000" b="1" i="0" dirty="0">
                <a:solidFill>
                  <a:srgbClr val="0D9488"/>
                </a:solidFill>
              </a:rPr>
              <a:t> </a:t>
            </a:r>
            <a:r>
              <a:rPr sz="2000" b="1" i="0" dirty="0" err="1">
                <a:solidFill>
                  <a:srgbClr val="0D9488"/>
                </a:solidFill>
              </a:rPr>
              <a:t>這個本地對話平台,最大的特點是什麼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只能用英文對話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2016375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連接校內自架的模型,資料較留在校內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63275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一定要付費才能使用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324912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只能處理圖片不能對話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865501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解析:OpenWebUI</a:t>
            </a:r>
            <a:r>
              <a:rPr b="0" i="1" dirty="0">
                <a:solidFill>
                  <a:srgbClr val="4E342E"/>
                </a:solidFill>
              </a:rPr>
              <a:t> 連接的是校內自架的大型語言模型,</a:t>
            </a:r>
            <a:r>
              <a:rPr b="0" i="1" dirty="0" err="1">
                <a:solidFill>
                  <a:srgbClr val="4E342E"/>
                </a:solidFill>
              </a:rPr>
              <a:t>最大價值是「資料留在校內、較易掌控</a:t>
            </a:r>
            <a:r>
              <a:rPr b="0" i="1" dirty="0">
                <a:solidFill>
                  <a:srgbClr val="4E342E"/>
                </a:solidFill>
              </a:rPr>
              <a:t>」,</a:t>
            </a:r>
            <a:r>
              <a:rPr b="0" i="1" dirty="0" err="1">
                <a:solidFill>
                  <a:srgbClr val="4E342E"/>
                </a:solidFill>
              </a:rPr>
              <a:t>處理敏感內容時特別放心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01 · 使用方式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 工作台：四個步驟完成轉錄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52603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828800"/>
            <a:ext cx="2526030" cy="77724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93392"/>
            <a:ext cx="206883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2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1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1308735" y="288036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8" name="Image 0" descr="images/icon_aud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335" y="3108960"/>
            <a:ext cx="548640" cy="5486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31520" y="4023360"/>
            <a:ext cx="21602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上傳檔案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777240" y="4572000"/>
            <a:ext cx="206883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把錄音或影片拖曳到上傳區，可一次放多個檔案排入批次佇列。</a:t>
            </a:r>
            <a:endParaRPr lang="en-US" sz="2000" b="1" dirty="0"/>
          </a:p>
        </p:txBody>
      </p:sp>
      <p:sp>
        <p:nvSpPr>
          <p:cNvPr id="11" name="Shape 8"/>
          <p:cNvSpPr/>
          <p:nvPr/>
        </p:nvSpPr>
        <p:spPr>
          <a:xfrm>
            <a:off x="3394710" y="1828800"/>
            <a:ext cx="252603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394710" y="1828800"/>
            <a:ext cx="2526030" cy="77724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13" name="Text 10"/>
          <p:cNvSpPr/>
          <p:nvPr/>
        </p:nvSpPr>
        <p:spPr>
          <a:xfrm>
            <a:off x="3623310" y="1993392"/>
            <a:ext cx="206883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2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2</a:t>
            </a:r>
            <a:endParaRPr lang="en-US" sz="2400" dirty="0"/>
          </a:p>
        </p:txBody>
      </p:sp>
      <p:sp>
        <p:nvSpPr>
          <p:cNvPr id="14" name="Shape 11"/>
          <p:cNvSpPr/>
          <p:nvPr/>
        </p:nvSpPr>
        <p:spPr>
          <a:xfrm>
            <a:off x="4154805" y="288036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5" name="Image 1" descr="images/icon_cogs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405" y="3108960"/>
            <a:ext cx="548640" cy="54864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577590" y="4023360"/>
            <a:ext cx="21602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設定辨識</a:t>
            </a:r>
            <a:endParaRPr lang="en-US" sz="2400" dirty="0"/>
          </a:p>
        </p:txBody>
      </p:sp>
      <p:sp>
        <p:nvSpPr>
          <p:cNvPr id="17" name="Text 13"/>
          <p:cNvSpPr/>
          <p:nvPr/>
        </p:nvSpPr>
        <p:spPr>
          <a:xfrm>
            <a:off x="3623310" y="4572000"/>
            <a:ext cx="206883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選擇引擎與模型大小、語言設「自動判斷」、開啟「中文自動轉繁體」。</a:t>
            </a:r>
            <a:endParaRPr lang="en-US" sz="2000" b="1" dirty="0"/>
          </a:p>
        </p:txBody>
      </p:sp>
      <p:sp>
        <p:nvSpPr>
          <p:cNvPr id="18" name="Shape 14"/>
          <p:cNvSpPr/>
          <p:nvPr/>
        </p:nvSpPr>
        <p:spPr>
          <a:xfrm>
            <a:off x="6240780" y="1828800"/>
            <a:ext cx="252603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6240780" y="1828800"/>
            <a:ext cx="2526030" cy="77724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20" name="Text 16"/>
          <p:cNvSpPr/>
          <p:nvPr/>
        </p:nvSpPr>
        <p:spPr>
          <a:xfrm>
            <a:off x="6469380" y="1993392"/>
            <a:ext cx="206883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2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3</a:t>
            </a:r>
            <a:endParaRPr lang="en-US" sz="2400" dirty="0"/>
          </a:p>
        </p:txBody>
      </p:sp>
      <p:sp>
        <p:nvSpPr>
          <p:cNvPr id="21" name="Shape 17"/>
          <p:cNvSpPr/>
          <p:nvPr/>
        </p:nvSpPr>
        <p:spPr>
          <a:xfrm>
            <a:off x="7000875" y="2880360"/>
            <a:ext cx="1005840" cy="1005840"/>
          </a:xfrm>
          <a:prstGeom prst="ellipse">
            <a:avLst/>
          </a:prstGeom>
          <a:solidFill>
            <a:schemeClr val="bg2">
              <a:lumMod val="90000"/>
            </a:schemeClr>
          </a:solidFill>
          <a:ln/>
        </p:spPr>
      </p:sp>
      <p:pic>
        <p:nvPicPr>
          <p:cNvPr id="22" name="Image 2" descr="images/icon_pla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9475" y="3108960"/>
            <a:ext cx="548640" cy="54864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423660" y="4023360"/>
            <a:ext cx="21602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開始轉錄</a:t>
            </a:r>
            <a:endParaRPr lang="en-US" sz="2400" dirty="0"/>
          </a:p>
        </p:txBody>
      </p:sp>
      <p:sp>
        <p:nvSpPr>
          <p:cNvPr id="24" name="Text 19"/>
          <p:cNvSpPr/>
          <p:nvPr/>
        </p:nvSpPr>
        <p:spPr>
          <a:xfrm>
            <a:off x="6469380" y="4572000"/>
            <a:ext cx="206883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按下「開始轉錄」，系統依序處理佇列中的每一個檔案。</a:t>
            </a:r>
            <a:endParaRPr lang="en-US" sz="2000" b="1" dirty="0"/>
          </a:p>
        </p:txBody>
      </p:sp>
      <p:sp>
        <p:nvSpPr>
          <p:cNvPr id="25" name="Shape 20"/>
          <p:cNvSpPr/>
          <p:nvPr/>
        </p:nvSpPr>
        <p:spPr>
          <a:xfrm>
            <a:off x="9086850" y="1828800"/>
            <a:ext cx="252603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9086850" y="1828800"/>
            <a:ext cx="2526030" cy="77724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27" name="Text 22"/>
          <p:cNvSpPr/>
          <p:nvPr/>
        </p:nvSpPr>
        <p:spPr>
          <a:xfrm>
            <a:off x="9315450" y="1993392"/>
            <a:ext cx="206883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2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4</a:t>
            </a:r>
            <a:endParaRPr lang="en-US" sz="2400" dirty="0"/>
          </a:p>
        </p:txBody>
      </p:sp>
      <p:sp>
        <p:nvSpPr>
          <p:cNvPr id="28" name="Shape 23"/>
          <p:cNvSpPr/>
          <p:nvPr/>
        </p:nvSpPr>
        <p:spPr>
          <a:xfrm>
            <a:off x="9846945" y="288036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9" name="Image 3" descr="images/icon_pe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5545" y="3108960"/>
            <a:ext cx="548640" cy="54864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9269730" y="4023360"/>
            <a:ext cx="216027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校稿輸出</a:t>
            </a:r>
            <a:endParaRPr lang="en-US" sz="2400" dirty="0"/>
          </a:p>
        </p:txBody>
      </p:sp>
      <p:sp>
        <p:nvSpPr>
          <p:cNvPr id="31" name="Text 25"/>
          <p:cNvSpPr/>
          <p:nvPr/>
        </p:nvSpPr>
        <p:spPr>
          <a:xfrm>
            <a:off x="9315450" y="4572000"/>
            <a:ext cx="206883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在編輯區修正逐字稿，輸出全文或帶時間軸的字幕段落。</a:t>
            </a:r>
            <a:endParaRPr lang="en-US" sz="2000" b="1" dirty="0"/>
          </a:p>
        </p:txBody>
      </p:sp>
      <p:sp>
        <p:nvSpPr>
          <p:cNvPr id="32" name="Text 26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01 · 適用情境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 適合用在哪些任務？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fi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課堂與演講逐字稿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把錄下來的課程、講座轉成文字，方便複習、做筆記與全文搜尋。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cli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會議與訪談紀錄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社團幹部會議、專題訪談自動成稿，省下大量手動聽打時間。</a:t>
            </a:r>
            <a:endParaRPr lang="en-US" sz="2000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cc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影片上字幕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為自製影片、報告影片快速產生字幕，提升可讀性與無障礙。</a:t>
            </a:r>
            <a:endParaRPr lang="en-US" sz="2000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lang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外語聽力輔助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把外語音訊轉成文字甚至翻成英文，輔助語言學習與理解。</a:t>
            </a:r>
            <a:endParaRPr lang="en-US" sz="2000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REAL-WORLD EXAMPLE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生活案例：一場兩小時的社團會議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49240" cy="4023360"/>
          </a:xfrm>
          <a:prstGeom prst="rect">
            <a:avLst/>
          </a:prstGeom>
          <a:solidFill>
            <a:srgbClr val="1B3A5C"/>
          </a:solidFill>
          <a:ln w="19050">
            <a:solidFill>
              <a:srgbClr val="E11D4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57400"/>
            <a:ext cx="731520" cy="731520"/>
          </a:xfrm>
          <a:prstGeom prst="ellipse">
            <a:avLst/>
          </a:prstGeom>
          <a:solidFill>
            <a:srgbClr val="FEE2E2"/>
          </a:solidFill>
          <a:ln/>
        </p:spPr>
      </p:sp>
      <p:pic>
        <p:nvPicPr>
          <p:cNvPr id="6" name="Image 0" descr="images/icon_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" y="2221992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57400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沒有 AI 的時候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914400" y="3017520"/>
            <a:ext cx="470916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手動聽打逐字稿，2 小時錄音常要花 6–8 小時。</a:t>
            </a:r>
            <a:endParaRPr lang="en-US" sz="2000" b="1" dirty="0"/>
          </a:p>
          <a:p>
            <a:pPr marL="342900" indent="-342900" algn="l"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邊聽邊暫停，容易漏記重要決議。</a:t>
            </a:r>
            <a:endParaRPr lang="en-US" sz="2000" b="1" dirty="0"/>
          </a:p>
          <a:p>
            <a:pPr marL="342900" indent="-342900" algn="l"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事後找「誰說過什麼」只能整段重聽。</a:t>
            </a:r>
            <a:endParaRPr lang="en-US" sz="2000" b="1" dirty="0"/>
          </a:p>
          <a:p>
            <a:pPr marL="342900" indent="-342900" algn="l"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紀錄拖很久才生得出來，討論早就忘了。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309360" y="1737360"/>
            <a:ext cx="5349240" cy="4023360"/>
          </a:xfrm>
          <a:prstGeom prst="rect">
            <a:avLst/>
          </a:prstGeom>
          <a:solidFill>
            <a:srgbClr val="1B3A5C"/>
          </a:solidFill>
          <a:ln w="19050">
            <a:solidFill>
              <a:srgbClr val="16A34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629400" y="2057400"/>
            <a:ext cx="731520" cy="731520"/>
          </a:xfrm>
          <a:prstGeom prst="ellipse">
            <a:avLst/>
          </a:prstGeom>
          <a:solidFill>
            <a:srgbClr val="DCFCE7"/>
          </a:solidFill>
          <a:ln/>
        </p:spPr>
      </p:sp>
      <p:pic>
        <p:nvPicPr>
          <p:cNvPr id="11" name="Image 1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992" y="2221992"/>
            <a:ext cx="402336" cy="40233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43800" y="2057400"/>
            <a:ext cx="384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 Whisper 之後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6675120" y="3017520"/>
            <a:ext cx="4919472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上傳錄音，幾分鐘就得到完整逐字稿。</a:t>
            </a:r>
            <a:endParaRPr lang="en-US" sz="2000" b="1" dirty="0"/>
          </a:p>
          <a:p>
            <a:pPr marL="342900" indent="-342900" algn="l"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全文可搜尋，輸入關鍵字立刻定位。</a:t>
            </a:r>
            <a:endParaRPr lang="en-US" sz="2000" b="1" dirty="0"/>
          </a:p>
          <a:p>
            <a:pPr marL="342900" indent="-342900" algn="l"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再丟給對話式 AI 摘要重點與待辦。</a:t>
            </a:r>
            <a:endParaRPr lang="en-US" sz="2000" b="1" dirty="0"/>
          </a:p>
          <a:p>
            <a:pPr marL="342900" indent="-342900" algn="l">
              <a:spcAft>
                <a:spcPts val="10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會議當天就能把紀錄寄給所有人。</a:t>
            </a:r>
            <a:endParaRPr lang="en-US" sz="2000" b="1" dirty="0"/>
          </a:p>
        </p:txBody>
      </p:sp>
      <p:sp>
        <p:nvSpPr>
          <p:cNvPr id="14" name="Text 10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700690"/>
            <a:ext cx="1123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0D9488"/>
                </a:solidFill>
              </a:rPr>
              <a:t>Q1.  OpenAI Whisper </a:t>
            </a:r>
            <a:r>
              <a:rPr sz="2400" b="1" i="0" dirty="0" err="1">
                <a:solidFill>
                  <a:srgbClr val="0D9488"/>
                </a:solidFill>
              </a:rPr>
              <a:t>這個工具的主要功能是什麼</a:t>
            </a:r>
            <a:r>
              <a:rPr sz="24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197200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A. 把文字生成圖像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608950"/>
            <a:ext cx="11092000" cy="40011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1B5E20"/>
                </a:solidFill>
              </a:rPr>
              <a:t>✓  B. </a:t>
            </a:r>
            <a:r>
              <a:rPr sz="2000" b="1" i="0" dirty="0" err="1">
                <a:solidFill>
                  <a:srgbClr val="1B5E20"/>
                </a:solidFill>
              </a:rPr>
              <a:t>把語音轉成文字</a:t>
            </a:r>
            <a:endParaRPr sz="20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020700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C. 把簡報變成影片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432450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D. 訓練深度學習模型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844200"/>
            <a:ext cx="11092000" cy="40011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000" b="0" i="1" dirty="0" err="1">
                <a:solidFill>
                  <a:srgbClr val="4E342E"/>
                </a:solidFill>
              </a:rPr>
              <a:t>解析:Whisper</a:t>
            </a:r>
            <a:r>
              <a:rPr sz="2000" b="0" i="1" dirty="0">
                <a:solidFill>
                  <a:srgbClr val="4E342E"/>
                </a:solidFill>
              </a:rPr>
              <a:t> 是 OpenAI </a:t>
            </a:r>
            <a:r>
              <a:rPr sz="2000" b="0" i="1" dirty="0" err="1">
                <a:solidFill>
                  <a:srgbClr val="4E342E"/>
                </a:solidFill>
              </a:rPr>
              <a:t>開源的自動語音辨識模型</a:t>
            </a:r>
            <a:r>
              <a:rPr sz="2000" b="0" i="1" dirty="0">
                <a:solidFill>
                  <a:srgbClr val="4E342E"/>
                </a:solidFill>
              </a:rPr>
              <a:t>(ASR),</a:t>
            </a:r>
            <a:r>
              <a:rPr sz="2000" b="0" i="1" dirty="0" err="1">
                <a:solidFill>
                  <a:srgbClr val="4E342E"/>
                </a:solidFill>
              </a:rPr>
              <a:t>核心任務就是把人說話的音檔轉成文字稿</a:t>
            </a:r>
            <a:r>
              <a:rPr sz="20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291600"/>
            <a:ext cx="1123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0D9488"/>
                </a:solidFill>
              </a:rPr>
              <a:t>Q2.  </a:t>
            </a:r>
            <a:r>
              <a:rPr sz="2400" b="1" i="0" dirty="0" err="1">
                <a:solidFill>
                  <a:srgbClr val="0D9488"/>
                </a:solidFill>
              </a:rPr>
              <a:t>校內</a:t>
            </a:r>
            <a:r>
              <a:rPr sz="2400" b="1" i="0" dirty="0">
                <a:solidFill>
                  <a:srgbClr val="0D9488"/>
                </a:solidFill>
              </a:rPr>
              <a:t> Whisper </a:t>
            </a:r>
            <a:r>
              <a:rPr sz="2400" b="1" i="0" dirty="0" err="1">
                <a:solidFill>
                  <a:srgbClr val="0D9488"/>
                </a:solidFill>
              </a:rPr>
              <a:t>工作台有一個對台灣使用者很實用的設定,是什麼</a:t>
            </a:r>
            <a:r>
              <a:rPr sz="24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755128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 dirty="0">
                <a:solidFill>
                  <a:srgbClr val="333333"/>
                </a:solidFill>
              </a:rPr>
              <a:t>    A. </a:t>
            </a:r>
            <a:r>
              <a:rPr sz="2000" b="0" i="0" dirty="0" err="1">
                <a:solidFill>
                  <a:srgbClr val="333333"/>
                </a:solidFill>
              </a:rPr>
              <a:t>自動翻譯成日文</a:t>
            </a:r>
            <a:endParaRPr sz="2000" b="0" i="0" dirty="0">
              <a:solidFill>
                <a:srgbClr val="3333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4306478"/>
            <a:ext cx="11092000" cy="40011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1B5E20"/>
                </a:solidFill>
              </a:rPr>
              <a:t>✓  B. </a:t>
            </a:r>
            <a:r>
              <a:rPr sz="2000" b="1" i="0" dirty="0" err="1">
                <a:solidFill>
                  <a:srgbClr val="1B5E20"/>
                </a:solidFill>
              </a:rPr>
              <a:t>中文自動轉繁體</a:t>
            </a:r>
            <a:endParaRPr sz="20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4857828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 dirty="0">
                <a:solidFill>
                  <a:srgbClr val="333333"/>
                </a:solidFill>
              </a:rPr>
              <a:t>    C. </a:t>
            </a:r>
            <a:r>
              <a:rPr sz="2000" b="0" i="0" dirty="0" err="1">
                <a:solidFill>
                  <a:srgbClr val="333333"/>
                </a:solidFill>
              </a:rPr>
              <a:t>自動加上背景音樂</a:t>
            </a:r>
            <a:endParaRPr sz="2000" b="0" i="0" dirty="0">
              <a:solidFill>
                <a:srgbClr val="33333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0000" y="5374550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D. 自動刪除語助詞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5837000"/>
            <a:ext cx="11092000" cy="40011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000" b="0" i="1" dirty="0" err="1">
                <a:solidFill>
                  <a:srgbClr val="4E342E"/>
                </a:solidFill>
              </a:rPr>
              <a:t>解析:辨識設定中可開啟「中文自動轉繁體</a:t>
            </a:r>
            <a:r>
              <a:rPr sz="2000" b="0" i="1" dirty="0">
                <a:solidFill>
                  <a:srgbClr val="4E342E"/>
                </a:solidFill>
              </a:rPr>
              <a:t>」,</a:t>
            </a:r>
            <a:r>
              <a:rPr sz="2000" b="0" i="1" dirty="0" err="1">
                <a:solidFill>
                  <a:srgbClr val="4E342E"/>
                </a:solidFill>
              </a:rPr>
              <a:t>符合台灣的使用習慣,省去後續再轉換的麻煩</a:t>
            </a:r>
            <a:r>
              <a:rPr sz="20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02 · 簡報生成影片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簡報＋語音 → 自動生成教學影片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265601" y="1508760"/>
            <a:ext cx="119263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把做好的投影片，搭配 AI 旁白語音，自動合成一段帶字幕的教學或報告影片 —— 不必出鏡、不必錄音棚。</a:t>
            </a:r>
            <a:endParaRPr lang="en-US" sz="2000" b="1" dirty="0"/>
          </a:p>
        </p:txBody>
      </p:sp>
      <p:sp>
        <p:nvSpPr>
          <p:cNvPr id="5" name="Shape 3"/>
          <p:cNvSpPr/>
          <p:nvPr/>
        </p:nvSpPr>
        <p:spPr>
          <a:xfrm>
            <a:off x="265601" y="2468880"/>
            <a:ext cx="2468880" cy="210312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97121" y="278892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7" name="Image 0" descr="images/icon_slide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721" y="301752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357041" y="3840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簡報檔 (.pptx)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357041" y="42875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準備好投影片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2825921" y="3319272"/>
            <a:ext cx="402336" cy="402336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1" name="Image 1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505" y="3419856"/>
            <a:ext cx="201168" cy="20116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328841" y="2468880"/>
            <a:ext cx="2468880" cy="210312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060361" y="278892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4" name="Image 2" descr="images/icon_headphon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8961" y="3017520"/>
            <a:ext cx="548640" cy="54864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ext 10"/>
          <p:cNvSpPr/>
          <p:nvPr/>
        </p:nvSpPr>
        <p:spPr>
          <a:xfrm>
            <a:off x="3420281" y="3840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語音旁白</a:t>
            </a:r>
            <a:endParaRPr lang="en-US" sz="2000" dirty="0"/>
          </a:p>
        </p:txBody>
      </p:sp>
      <p:sp>
        <p:nvSpPr>
          <p:cNvPr id="16" name="Text 11"/>
          <p:cNvSpPr/>
          <p:nvPr/>
        </p:nvSpPr>
        <p:spPr>
          <a:xfrm>
            <a:off x="3420281" y="42875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選語速與發音人</a:t>
            </a:r>
            <a:endParaRPr lang="en-US" b="1" dirty="0"/>
          </a:p>
        </p:txBody>
      </p:sp>
      <p:sp>
        <p:nvSpPr>
          <p:cNvPr id="17" name="Shape 12"/>
          <p:cNvSpPr/>
          <p:nvPr/>
        </p:nvSpPr>
        <p:spPr>
          <a:xfrm>
            <a:off x="5889161" y="3319272"/>
            <a:ext cx="402336" cy="402336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8" name="Image 3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745" y="3419856"/>
            <a:ext cx="201168" cy="201168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6392081" y="2468880"/>
            <a:ext cx="2468880" cy="210312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7123601" y="278892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21" name="Image 4" descr="images/icon_cc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2201" y="3017520"/>
            <a:ext cx="548640" cy="54864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2" name="Text 15"/>
          <p:cNvSpPr/>
          <p:nvPr/>
        </p:nvSpPr>
        <p:spPr>
          <a:xfrm>
            <a:off x="6483521" y="3840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智慧字幕</a:t>
            </a:r>
            <a:endParaRPr lang="en-US" sz="2000" dirty="0"/>
          </a:p>
        </p:txBody>
      </p:sp>
      <p:sp>
        <p:nvSpPr>
          <p:cNvPr id="23" name="Text 16"/>
          <p:cNvSpPr/>
          <p:nvPr/>
        </p:nvSpPr>
        <p:spPr>
          <a:xfrm>
            <a:off x="6483521" y="42875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自動逐字上字幕</a:t>
            </a:r>
            <a:endParaRPr lang="en-US" b="1" dirty="0"/>
          </a:p>
        </p:txBody>
      </p:sp>
      <p:sp>
        <p:nvSpPr>
          <p:cNvPr id="24" name="Shape 17"/>
          <p:cNvSpPr/>
          <p:nvPr/>
        </p:nvSpPr>
        <p:spPr>
          <a:xfrm>
            <a:off x="8952401" y="3319272"/>
            <a:ext cx="402336" cy="402336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25" name="Image 5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985" y="3419856"/>
            <a:ext cx="201168" cy="201168"/>
          </a:xfrm>
          <a:prstGeom prst="rect">
            <a:avLst/>
          </a:prstGeom>
        </p:spPr>
      </p:pic>
      <p:sp>
        <p:nvSpPr>
          <p:cNvPr id="26" name="Shape 18"/>
          <p:cNvSpPr/>
          <p:nvPr/>
        </p:nvSpPr>
        <p:spPr>
          <a:xfrm>
            <a:off x="9455321" y="2468880"/>
            <a:ext cx="2468880" cy="210312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7" name="Shape 19"/>
          <p:cNvSpPr/>
          <p:nvPr/>
        </p:nvSpPr>
        <p:spPr>
          <a:xfrm>
            <a:off x="10186841" y="278892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28" name="Image 6" descr="images/icon_fil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15441" y="3017520"/>
            <a:ext cx="548640" cy="548640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9546761" y="38404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輸出影片</a:t>
            </a:r>
            <a:endParaRPr lang="en-US" sz="2000" dirty="0"/>
          </a:p>
        </p:txBody>
      </p:sp>
      <p:sp>
        <p:nvSpPr>
          <p:cNvPr id="30" name="Text 21"/>
          <p:cNvSpPr/>
          <p:nvPr/>
        </p:nvSpPr>
        <p:spPr>
          <a:xfrm>
            <a:off x="9546761" y="42875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1080p 帶轉場</a:t>
            </a:r>
            <a:endParaRPr lang="en-US" b="1" dirty="0"/>
          </a:p>
        </p:txBody>
      </p:sp>
      <p:sp>
        <p:nvSpPr>
          <p:cNvPr id="31" name="Text 22"/>
          <p:cNvSpPr/>
          <p:nvPr/>
        </p:nvSpPr>
        <p:spPr>
          <a:xfrm>
            <a:off x="640080" y="502920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 algn="l">
              <a:buFont typeface="Wingdings" panose="05000000000000000000" pitchFamily="2" charset="2"/>
              <a:buChar char="u"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此工具正是用來把本課程這類投影片，批次轉成可在課程平台播放的教學影片。</a:t>
            </a:r>
            <a:endParaRPr lang="en-US" sz="2000" b="1" dirty="0"/>
          </a:p>
        </p:txBody>
      </p:sp>
      <p:sp>
        <p:nvSpPr>
          <p:cNvPr id="32" name="Text 23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02 · 校內介面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簡報影音合成器：操作介面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527048"/>
            <a:ext cx="4169664" cy="4593176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127000" dist="50800" dir="8100000" algn="bl" rotWithShape="0">
              <a:srgbClr val="0F2540">
                <a:alpha val="18000"/>
              </a:srgbClr>
            </a:outerShdw>
          </a:effectLst>
        </p:spPr>
      </p:sp>
      <p:pic>
        <p:nvPicPr>
          <p:cNvPr id="5" name="Image 0" descr="images/ppta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600200"/>
            <a:ext cx="4023360" cy="444687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120640" y="1691640"/>
            <a:ext cx="2743200" cy="457200"/>
          </a:xfrm>
          <a:prstGeom prst="roundRect">
            <a:avLst>
              <a:gd name="adj" fmla="val 16000"/>
            </a:avLst>
          </a:prstGeom>
          <a:solidFill>
            <a:srgbClr val="E6F6F5"/>
          </a:solidFill>
          <a:ln/>
        </p:spPr>
      </p:sp>
      <p:sp>
        <p:nvSpPr>
          <p:cNvPr id="7" name="Text 4"/>
          <p:cNvSpPr/>
          <p:nvPr/>
        </p:nvSpPr>
        <p:spPr>
          <a:xfrm>
            <a:off x="5120640" y="16916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亞大資工 製作工具</a:t>
            </a:r>
            <a:endParaRPr lang="en-US" sz="2000" dirty="0"/>
          </a:p>
        </p:txBody>
      </p:sp>
      <p:pic>
        <p:nvPicPr>
          <p:cNvPr id="8" name="Image 1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2414016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532120" y="2453645"/>
            <a:ext cx="61109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</a:t>
            </a:r>
            <a:r>
              <a:rPr lang="en-US" b="1" dirty="0" err="1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載入簡報檔</a:t>
            </a: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(ppt) </a:t>
            </a:r>
            <a:r>
              <a:rPr lang="en-US" b="1" dirty="0" err="1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與投影片圖片資料夾</a:t>
            </a: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lang="en-US" b="1" dirty="0"/>
          </a:p>
        </p:txBody>
      </p:sp>
      <p:pic>
        <p:nvPicPr>
          <p:cNvPr id="10" name="Image 2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3255264"/>
            <a:ext cx="292608" cy="2926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532120" y="3294893"/>
            <a:ext cx="61109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 err="1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設定語速（教學建議放慢）與輸出畫質</a:t>
            </a: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1080p。</a:t>
            </a:r>
            <a:endParaRPr lang="en-US" b="1" dirty="0"/>
          </a:p>
        </p:txBody>
      </p:sp>
      <p:pic>
        <p:nvPicPr>
          <p:cNvPr id="12" name="Image 3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4096512"/>
            <a:ext cx="292608" cy="2926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532120" y="4136141"/>
            <a:ext cx="61109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聲音：可選台灣中文女聲等多種發音人。</a:t>
            </a:r>
            <a:endParaRPr lang="en-US" b="1" dirty="0"/>
          </a:p>
        </p:txBody>
      </p:sp>
      <p:pic>
        <p:nvPicPr>
          <p:cNvPr id="14" name="Image 4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4937760"/>
            <a:ext cx="292608" cy="29260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532120" y="4977389"/>
            <a:ext cx="61109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 err="1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功能開關：智慧字幕、時間軸、淡入淡出、字幕版輸出</a:t>
            </a: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lang="en-US" b="1" dirty="0"/>
          </a:p>
        </p:txBody>
      </p:sp>
      <p:pic>
        <p:nvPicPr>
          <p:cNvPr id="16" name="Image 5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5779008"/>
            <a:ext cx="292608" cy="29260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5532120" y="5818637"/>
            <a:ext cx="61109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 err="1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可串接翻譯</a:t>
            </a:r>
            <a:r>
              <a:rPr lang="en-US" sz="16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</a:t>
            </a:r>
            <a:r>
              <a:rPr lang="en-US" sz="1600" b="1" dirty="0" err="1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API，一鍵產生外語版影片</a:t>
            </a:r>
            <a:r>
              <a:rPr lang="en-US" sz="16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lang="en-US" sz="1600" b="1" dirty="0"/>
          </a:p>
        </p:txBody>
      </p:sp>
      <p:sp>
        <p:nvSpPr>
          <p:cNvPr id="18" name="Text 10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02 · 適用情境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簡報生成影片適合用在哪裡？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book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翻轉教室教材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老師把課程簡報轉成影片，學生課前先看、課中做討論。</a:t>
            </a:r>
            <a:endParaRPr lang="en-US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grad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報告與作業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口頭報告做成影片繳交，緊張時也能呈現完整內容。</a:t>
            </a:r>
            <a:endParaRPr lang="en-US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lang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雙語學習素材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一份簡報同時輸出中文與英文版本，照顧不同語言需求。</a:t>
            </a:r>
            <a:endParaRPr lang="en-US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users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招生與推廣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系所介紹、社團招募做成短影片，方便在社群擴散分享。</a:t>
            </a:r>
            <a:endParaRPr lang="en-US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3814</Words>
  <Application>Microsoft Office PowerPoint</Application>
  <PresentationFormat>寬螢幕</PresentationFormat>
  <Paragraphs>407</Paragraphs>
  <Slides>23</Slides>
  <Notes>23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9" baseType="lpstr">
      <vt:lpstr>Aptos</vt:lpstr>
      <vt:lpstr>Noto Sans CJK TC</vt:lpstr>
      <vt:lpstr>Arial</vt:lpstr>
      <vt:lpstr>Calibri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校內 AI 資源導覽：從語音、影像到生成式 AI 平台</dc:title>
  <dc:subject>PptxGenJS Presentation</dc:subject>
  <dc:creator>亞洲大學資訊發展處</dc:creator>
  <cp:lastModifiedBy>杜若慈</cp:lastModifiedBy>
  <cp:revision>13</cp:revision>
  <dcterms:created xsi:type="dcterms:W3CDTF">2026-06-04T05:28:50Z</dcterms:created>
  <dcterms:modified xsi:type="dcterms:W3CDTF">2026-08-12T03:54:00Z</dcterms:modified>
</cp:coreProperties>
</file>