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425C"/>
    <a:srgbClr val="F59E0B"/>
    <a:srgbClr val="F2FBFA"/>
    <a:srgbClr val="5B6B7B"/>
    <a:srgbClr val="0F2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3048" autoAdjust="0"/>
  </p:normalViewPr>
  <p:slideViewPr>
    <p:cSldViewPr snapToGrid="0" snapToObjects="1">
      <p:cViewPr varScale="1">
        <p:scale>
          <a:sx n="61" d="100"/>
          <a:sy n="61" d="100"/>
        </p:scale>
        <p:origin x="7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10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進入第三個部分:無程式碼 AI 平台。</a:t>
            </a:r>
          </a:p>
          <a:p>
            <a:endParaRPr dirty="0"/>
          </a:p>
          <a:p>
            <a:r>
              <a:rPr lang="zh-TW" dirty="0"/>
              <a:t>這一段的核心是一個讓很多人驚訝的事實:不用寫程式,你也能建立、訓練、甚至部署自己的 AI 模型。</a:t>
            </a:r>
          </a:p>
          <a:p>
            <a:endParaRPr dirty="0"/>
          </a:p>
          <a:p>
            <a:r>
              <a:rPr lang="zh-TW" dirty="0"/>
              <a:t>過去這是資工系學生才做得到的事,現在透過接下來要介紹的平台,一般學生也能動手嘗試。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資料上傳前,先問自己三件事。</a:t>
            </a:r>
          </a:p>
          <a:p>
            <a:endParaRPr dirty="0"/>
          </a:p>
          <a:p>
            <a:r>
              <a:rPr lang="zh-TW" dirty="0"/>
              <a:t>第一,這是個資嗎?姓名、學號、病歷、聯絡方式這些個人資料,避免直接上傳到外部服務。第二,這是機密嗎?還沒公開的研究、考題、合約或內部文件,先確認是否允許外流。第三,這侵犯版權嗎?他人的文章、圖片、程式碼都有授權,生成內容也要尊重原作者。</a:t>
            </a:r>
          </a:p>
          <a:p>
            <a:endParaRPr dirty="0"/>
          </a:p>
          <a:p>
            <a:r>
              <a:rPr lang="zh-TW" dirty="0"/>
              <a:t>養成上傳前先過這三道關卡的習慣,可以避免掉大部分的風險。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</a:t>
            </a:r>
            <a:r>
              <a:rPr lang="zh-TW" altLang="en-US" sz="1200" b="0" i="0" dirty="0">
                <a:solidFill>
                  <a:srgbClr val="0D9488"/>
                </a:solidFill>
              </a:rPr>
              <a:t>使用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的三大原則中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「輔助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不是答案」指的是什麼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AI </a:t>
            </a:r>
            <a:r>
              <a:rPr lang="zh-TW" altLang="en-US" b="0" i="0" dirty="0">
                <a:solidFill>
                  <a:srgbClr val="1B5E20"/>
                </a:solidFill>
              </a:rPr>
              <a:t>可以加速與啟發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但最終判斷與責任仍在你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「輔助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不是答案」強調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能加速、能啟發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但最終的判斷、查證和決定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仍然要由你自己負責。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把資料上傳給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前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投影片建議先確認哪三件事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是不是個資、是不是機密、會不會侵犯版權</a:t>
            </a:r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上傳前要過三道關卡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這是個資嗎</a:t>
            </a:r>
            <a:r>
              <a:rPr lang="en-US" altLang="zh-TW" b="0" i="1" dirty="0">
                <a:solidFill>
                  <a:srgbClr val="4E342E"/>
                </a:solidFill>
              </a:rPr>
              <a:t>?</a:t>
            </a:r>
            <a:r>
              <a:rPr lang="zh-TW" altLang="en-US" b="0" i="1" dirty="0">
                <a:solidFill>
                  <a:srgbClr val="4E342E"/>
                </a:solidFill>
              </a:rPr>
              <a:t>這是機密嗎</a:t>
            </a:r>
            <a:r>
              <a:rPr lang="en-US" altLang="zh-TW" b="0" i="1" dirty="0">
                <a:solidFill>
                  <a:srgbClr val="4E342E"/>
                </a:solidFill>
              </a:rPr>
              <a:t>?</a:t>
            </a:r>
            <a:r>
              <a:rPr lang="zh-TW" altLang="en-US" b="0" i="1" dirty="0">
                <a:solidFill>
                  <a:srgbClr val="4E342E"/>
                </a:solidFill>
              </a:rPr>
              <a:t>這會侵犯版權嗎</a:t>
            </a:r>
            <a:r>
              <a:rPr lang="en-US" altLang="zh-TW" b="0" i="1" dirty="0">
                <a:solidFill>
                  <a:srgbClr val="4E342E"/>
                </a:solidFill>
              </a:rPr>
              <a:t>?</a:t>
            </a:r>
            <a:r>
              <a:rPr lang="zh-TW" altLang="en-US" b="0" i="1" dirty="0">
                <a:solidFill>
                  <a:srgbClr val="4E342E"/>
                </a:solidFill>
              </a:rPr>
              <a:t>可避免掉大部分的資料風險。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81001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這頁要講 AI 的一個重要限制:它會「一本正經地說錯話」。</a:t>
            </a:r>
          </a:p>
          <a:p>
            <a:endParaRPr dirty="0"/>
          </a:p>
          <a:p>
            <a:r>
              <a:rPr lang="zh-TW" dirty="0"/>
              <a:t>生成式 AI 有時會產生看似合理、其實錯誤的內容,這個現象俗稱「幻覺」。所以你要把它當成聰明的助手,而不是萬無一失的權威。</a:t>
            </a:r>
          </a:p>
          <a:p>
            <a:endParaRPr dirty="0"/>
          </a:p>
          <a:p>
            <a:r>
              <a:rPr lang="zh-TW" dirty="0"/>
              <a:t>三個提醒。重要資訊要查證:數據、引用、人名、法規這些關鍵內容,務必回到原始來源確認。別全盤照抄:AI 的輸出是草稿和起點,不是能直接交出去的成品。你才是負責人:報告、作業、決策的責任在你,AI 不會替你承擔後果。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課業與報告,AI 怎麼用才正當?用兩欄對比來看。</a:t>
            </a:r>
          </a:p>
          <a:p>
            <a:endParaRPr dirty="0"/>
          </a:p>
          <a:p>
            <a:r>
              <a:rPr lang="zh-TW" dirty="0"/>
              <a:t>可以這樣用:腦力激盪、整理思路和大綱;解釋看不懂的概念;檢查文法、改善通順度;把自己的想法再加工潤飾。這些都是把 AI 當輔助,沒問題。</a:t>
            </a:r>
          </a:p>
          <a:p>
            <a:endParaRPr dirty="0"/>
          </a:p>
          <a:p>
            <a:r>
              <a:rPr lang="zh-TW" dirty="0"/>
              <a:t>要特別小心:直接整段照抄當成自己的作品;不查證就引用 AI 給的數據和文獻;違反老師或課程的使用規定;上傳含他人個資的敏感資料。這些就踩到紅線了。</a:t>
            </a:r>
          </a:p>
          <a:p>
            <a:endParaRPr dirty="0"/>
          </a:p>
          <a:p>
            <a:r>
              <a:rPr lang="zh-TW" dirty="0"/>
              <a:t>簡單的判斷標準是:AI 幫你「想得更好」可以,AI 「替你完成」就要小心。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分享一個真實的新聞案例,讓大家有警覺。</a:t>
            </a:r>
          </a:p>
          <a:p>
            <a:endParaRPr dirty="0"/>
          </a:p>
          <a:p>
            <a:r>
              <a:rPr lang="zh-TW" dirty="0"/>
              <a:t>國外曾經有專業人士,在正式文件中直接引用了 AI 生成、卻根本不存在的案例和引用,結果被公開指正,影響了專業信譽。</a:t>
            </a:r>
          </a:p>
          <a:p>
            <a:endParaRPr dirty="0"/>
          </a:p>
          <a:p>
            <a:r>
              <a:rPr lang="zh-TW" dirty="0"/>
              <a:t>從這個案例可以學到三件事。看似專業不等於正確:AI 會用很有自信的語氣,給你聽起來合理卻錯誤的內容。引用一定要回查:任何文獻、條文、數字,都要回到原始出處核對。責任無法外包:用了 AI 出錯,責任仍然在使用者身上,不在工具。</a:t>
            </a:r>
          </a:p>
          <a:p>
            <a:endParaRPr dirty="0"/>
          </a:p>
          <a:p>
            <a:r>
              <a:rPr lang="zh-TW" dirty="0"/>
              <a:t>這不是嚇大家,而是提醒:越正式的場合,越要謹慎查證。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AI </a:t>
            </a:r>
            <a:r>
              <a:rPr lang="zh-TW" altLang="en-US" sz="1200" b="0" i="0" dirty="0">
                <a:solidFill>
                  <a:srgbClr val="0D9488"/>
                </a:solidFill>
              </a:rPr>
              <a:t>會「一本正經地說錯話」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這個現象俗稱什麼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幻覺</a:t>
            </a:r>
            <a:r>
              <a:rPr lang="en-US" altLang="zh-TW" b="0" i="0" dirty="0">
                <a:solidFill>
                  <a:srgbClr val="1B5E20"/>
                </a:solidFill>
              </a:rPr>
              <a:t>(Hallucination)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生成式 </a:t>
            </a:r>
            <a:r>
              <a:rPr lang="en-US" altLang="zh-TW" b="0" i="1" dirty="0">
                <a:solidFill>
                  <a:srgbClr val="4E342E"/>
                </a:solidFill>
              </a:rPr>
              <a:t>AI </a:t>
            </a:r>
            <a:r>
              <a:rPr lang="zh-TW" altLang="en-US" b="0" i="1" dirty="0">
                <a:solidFill>
                  <a:srgbClr val="4E342E"/>
                </a:solidFill>
              </a:rPr>
              <a:t>有時會產生看似合理、其實錯誤的內容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這個現象俗稱「幻覺」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所以重要資訊務必回到原始來源查證。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課業使用 </a:t>
            </a:r>
            <a:r>
              <a:rPr lang="en-US" altLang="zh-TW" sz="1200" b="0" i="0" dirty="0">
                <a:solidFill>
                  <a:srgbClr val="0D9488"/>
                </a:solidFill>
              </a:rPr>
              <a:t>AI </a:t>
            </a:r>
            <a:r>
              <a:rPr lang="zh-TW" altLang="en-US" sz="1200" b="0" i="0" dirty="0">
                <a:solidFill>
                  <a:srgbClr val="0D9488"/>
                </a:solidFill>
              </a:rPr>
              <a:t>時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下列哪種做法踩到了紅線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en-US" altLang="zh-TW" b="0" i="0" dirty="0">
                <a:solidFill>
                  <a:srgbClr val="1B5E20"/>
                </a:solidFill>
              </a:rPr>
              <a:t>C. </a:t>
            </a:r>
            <a:r>
              <a:rPr lang="zh-TW" altLang="en-US" b="0" i="0" dirty="0">
                <a:solidFill>
                  <a:srgbClr val="1B5E20"/>
                </a:solidFill>
              </a:rPr>
              <a:t>直接整段照抄 </a:t>
            </a:r>
            <a:r>
              <a:rPr lang="en-US" altLang="zh-TW" b="0" i="0" dirty="0">
                <a:solidFill>
                  <a:srgbClr val="1B5E20"/>
                </a:solidFill>
              </a:rPr>
              <a:t>AI </a:t>
            </a:r>
            <a:r>
              <a:rPr lang="zh-TW" altLang="en-US" b="0" i="0" dirty="0">
                <a:solidFill>
                  <a:srgbClr val="1B5E20"/>
                </a:solidFill>
              </a:rPr>
              <a:t>內容當成自己的作品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判斷標準是</a:t>
            </a:r>
            <a:r>
              <a:rPr lang="en-US" altLang="zh-TW" b="0" i="1" dirty="0">
                <a:solidFill>
                  <a:srgbClr val="4E342E"/>
                </a:solidFill>
              </a:rPr>
              <a:t>:AI</a:t>
            </a:r>
            <a:r>
              <a:rPr lang="zh-TW" altLang="en-US" b="0" i="1" dirty="0">
                <a:solidFill>
                  <a:srgbClr val="4E342E"/>
                </a:solidFill>
              </a:rPr>
              <a:t> 幫你「想得更好」可以</a:t>
            </a:r>
            <a:r>
              <a:rPr lang="en-US" altLang="zh-TW" b="0" i="1" dirty="0">
                <a:solidFill>
                  <a:srgbClr val="4E342E"/>
                </a:solidFill>
              </a:rPr>
              <a:t>,AI</a:t>
            </a:r>
            <a:r>
              <a:rPr lang="zh-TW" altLang="en-US" b="0" i="1" dirty="0">
                <a:solidFill>
                  <a:srgbClr val="4E342E"/>
                </a:solidFill>
              </a:rPr>
              <a:t>「替你完成」就要小心。整段照抄、不查證就引用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都踩到學術誠信的紅線。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80871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這個平台叫 AIDMS,全名是 AI Development and Management System,AI 開發與管理系統。</a:t>
            </a:r>
          </a:p>
          <a:p>
            <a:endParaRPr dirty="0"/>
          </a:p>
          <a:p>
            <a:r>
              <a:rPr lang="zh-TW" dirty="0"/>
              <a:t>它最大的特色是採用「無程式碼」的概念,是接觸深度學習模型建立與應用的入門平台。</a:t>
            </a:r>
          </a:p>
          <a:p>
            <a:endParaRPr dirty="0"/>
          </a:p>
          <a:p>
            <a:r>
              <a:rPr lang="zh-TW" dirty="0"/>
              <a:t>它涵蓋了建模的完整流程:資料集管理,上傳和整理訓練用的資料;模型訓練 Jobs,送出訓練任務由平台分配 GPU 執行;模型庫,集中保存訓練完成的模型;一鍵部署,把模型變成可以呼叫的服務。</a:t>
            </a:r>
          </a:p>
          <a:p>
            <a:endParaRPr dirty="0"/>
          </a:p>
          <a:p>
            <a:r>
              <a:rPr lang="zh-TW" dirty="0"/>
              <a:t>換句話說,從資料到上線,整個流程都在一個網頁平台上完成。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 AIDMS 的主控台,負責資源、AI 和系統的管理。</a:t>
            </a:r>
          </a:p>
          <a:p>
            <a:endParaRPr dirty="0"/>
          </a:p>
          <a:p>
            <a:r>
              <a:rPr lang="zh-TW" dirty="0"/>
              <a:t>左側選單有專案、推論節點、資料集、Jobs、模型、部署、使用者等項目。上方的圖表顯示 CPU、RAM、磁碟的配置與剩餘比例,一目了然。中間的統計卡片顯示資料集數量、Job 數量、磁碟和模型庫容量。下方的 GPU 資訊,顯示每張 NVIDIA RTX A5000 顯卡的記憶體和使用率。</a:t>
            </a:r>
          </a:p>
          <a:p>
            <a:endParaRPr dirty="0"/>
          </a:p>
          <a:p>
            <a:r>
              <a:rPr lang="zh-TW" dirty="0"/>
              <a:t>這個畫面看起來資訊很多,但你不需要全部搞懂,重點是知道——平台幫你把硬體資源都管理好了。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這頁說明「無程式碼」對學生到底有什麼意義,用前後對比來看。</a:t>
            </a:r>
          </a:p>
          <a:p>
            <a:endParaRPr dirty="0"/>
          </a:p>
          <a:p>
            <a:r>
              <a:rPr lang="zh-TW" dirty="0"/>
              <a:t>傳統做法:你得先學會 Python 和深度學習框架,自己處理 GPU 環境和套件安裝,還要寫訓練、評估、部署的程式碼——光是把環境跑起來,就可能卡很久,很多人還沒開始就放棄了。</a:t>
            </a:r>
          </a:p>
          <a:p>
            <a:endParaRPr dirty="0"/>
          </a:p>
          <a:p>
            <a:r>
              <a:rPr lang="zh-TW" dirty="0"/>
              <a:t>用 AIDMS:在網頁介面點選操作,大幅降低技術門檻;GPU 由平台統一分配,不用自己架;你可以把重點放在「資料和問題」本身;先建立成就感,有興趣再慢慢深入原理。</a:t>
            </a:r>
          </a:p>
          <a:p>
            <a:endParaRPr dirty="0"/>
          </a:p>
          <a:p>
            <a:r>
              <a:rPr lang="zh-TW" dirty="0"/>
              <a:t>簡單說,它讓你「先做出東西」,而不是卡在環境設定。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在 AIDMS 上建立模型的完整流程,五個步驟。</a:t>
            </a:r>
          </a:p>
          <a:p>
            <a:endParaRPr dirty="0"/>
          </a:p>
          <a:p>
            <a:r>
              <a:rPr lang="zh-TW" dirty="0"/>
              <a:t>步驟一,準備資料集:上傳並整理你的資料。步驟二,設定訓練 Job:選模型和參數。步驟三,平台訓練:GPU 自動執行,你只要等。步驟四,存入模型庫:保存訓練完成的模型版本。步驟五,部署使用:把模型變成可以用的服務。</a:t>
            </a:r>
          </a:p>
          <a:p>
            <a:endParaRPr dirty="0"/>
          </a:p>
          <a:p>
            <a:r>
              <a:rPr lang="zh-TW" dirty="0"/>
              <a:t>整個過程都在網頁上完成,你可以專注在「想解決什麼問題」,而不是被環境設定卡住。這就是無程式碼平台的價值。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AIDMS 適合哪些師生申請使用?</a:t>
            </a:r>
          </a:p>
          <a:p>
            <a:endParaRPr dirty="0"/>
          </a:p>
          <a:p>
            <a:r>
              <a:rPr lang="zh-TW" dirty="0"/>
              <a:t>第一,對 AI 有興趣的學生:想動手訓練模型、但還沒寫過完整程式的入門者。第二,專題與競賽團隊:需要快速試做模型驗證想法。第三,課程與教學:老師帶學生在課堂實作,體驗完整的 AI 開發流程。第四,研究前期探索:在投入大量程式開發前,先用平台快速做可行性測試。</a:t>
            </a:r>
          </a:p>
          <a:p>
            <a:endParaRPr dirty="0"/>
          </a:p>
          <a:p>
            <a:r>
              <a:rPr lang="zh-TW" dirty="0"/>
              <a:t>如果你是上面任何一種,都很適合申請來玩玩看。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1.  AIDMS </a:t>
            </a:r>
            <a:r>
              <a:rPr lang="zh-TW" altLang="en-US" sz="1200" b="0" i="0" dirty="0">
                <a:solidFill>
                  <a:srgbClr val="0D9488"/>
                </a:solidFill>
              </a:rPr>
              <a:t>平台最大的特色「無程式碼」對學生的意義是什麼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在網頁介面點選操作就能建模型</a:t>
            </a:r>
            <a:r>
              <a:rPr lang="en-US" altLang="zh-TW" b="0" i="0" dirty="0">
                <a:solidFill>
                  <a:srgbClr val="1B5E20"/>
                </a:solidFill>
              </a:rPr>
              <a:t>,</a:t>
            </a:r>
            <a:r>
              <a:rPr lang="zh-TW" altLang="en-US" b="0" i="0" dirty="0">
                <a:solidFill>
                  <a:srgbClr val="1B5E20"/>
                </a:solidFill>
              </a:rPr>
              <a:t>大幅降低技術門檻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無程式碼讓你在網頁介面點選操作就能建立、訓練、部署模型</a:t>
            </a:r>
            <a:r>
              <a:rPr lang="en-US" altLang="zh-TW" b="0" i="1" dirty="0">
                <a:solidFill>
                  <a:srgbClr val="4E342E"/>
                </a:solidFill>
              </a:rPr>
              <a:t>,GPU</a:t>
            </a:r>
            <a:r>
              <a:rPr lang="zh-TW" altLang="en-US" b="0" i="1" dirty="0">
                <a:solidFill>
                  <a:srgbClr val="4E342E"/>
                </a:solidFill>
              </a:rPr>
              <a:t> 由平台統一分配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你可以專注在「資料和問題」本身。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0D9488"/>
                </a:solidFill>
              </a:rPr>
              <a:t>2.  </a:t>
            </a:r>
            <a:r>
              <a:rPr lang="zh-TW" altLang="en-US" sz="1200" b="0" i="0" dirty="0">
                <a:solidFill>
                  <a:srgbClr val="0D9488"/>
                </a:solidFill>
              </a:rPr>
              <a:t>在 </a:t>
            </a:r>
            <a:r>
              <a:rPr lang="en-US" altLang="zh-TW" sz="1200" b="0" i="0" dirty="0">
                <a:solidFill>
                  <a:srgbClr val="0D9488"/>
                </a:solidFill>
              </a:rPr>
              <a:t>AIDMS </a:t>
            </a:r>
            <a:r>
              <a:rPr lang="zh-TW" altLang="en-US" sz="1200" b="0" i="0" dirty="0">
                <a:solidFill>
                  <a:srgbClr val="0D9488"/>
                </a:solidFill>
              </a:rPr>
              <a:t>上建立模型的流程</a:t>
            </a:r>
            <a:r>
              <a:rPr lang="en-US" altLang="zh-TW" sz="1200" b="0" i="0" dirty="0">
                <a:solidFill>
                  <a:srgbClr val="0D9488"/>
                </a:solidFill>
              </a:rPr>
              <a:t>,</a:t>
            </a:r>
            <a:r>
              <a:rPr lang="zh-TW" altLang="en-US" sz="1200" b="0" i="0" dirty="0">
                <a:solidFill>
                  <a:srgbClr val="0D9488"/>
                </a:solidFill>
              </a:rPr>
              <a:t>正確的順序是</a:t>
            </a:r>
            <a:r>
              <a:rPr lang="en-US" altLang="zh-TW" sz="1200" b="0" i="0" dirty="0">
                <a:solidFill>
                  <a:srgbClr val="0D9488"/>
                </a:solidFill>
              </a:rPr>
              <a:t>?</a:t>
            </a:r>
          </a:p>
          <a:p>
            <a:r>
              <a:rPr lang="en-US" altLang="zh-TW" b="0" i="0" dirty="0">
                <a:solidFill>
                  <a:srgbClr val="1B5E20"/>
                </a:solidFill>
              </a:rPr>
              <a:t>B. </a:t>
            </a:r>
            <a:r>
              <a:rPr lang="zh-TW" altLang="en-US" b="0" i="0" dirty="0">
                <a:solidFill>
                  <a:srgbClr val="1B5E20"/>
                </a:solidFill>
              </a:rPr>
              <a:t>準備資料集 → 設定訓練 </a:t>
            </a:r>
            <a:r>
              <a:rPr lang="en-US" altLang="zh-TW" b="0" i="0" dirty="0">
                <a:solidFill>
                  <a:srgbClr val="1B5E20"/>
                </a:solidFill>
              </a:rPr>
              <a:t>Job → </a:t>
            </a:r>
            <a:r>
              <a:rPr lang="zh-TW" altLang="en-US" b="0" i="0" dirty="0">
                <a:solidFill>
                  <a:srgbClr val="1B5E20"/>
                </a:solidFill>
              </a:rPr>
              <a:t>平台訓練 → 存入模型庫 → 部署</a:t>
            </a:r>
            <a:endParaRPr lang="en-US" altLang="zh-TW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0" i="1" dirty="0">
                <a:solidFill>
                  <a:srgbClr val="4E342E"/>
                </a:solidFill>
              </a:rPr>
              <a:t>解析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五步驟流程</a:t>
            </a:r>
            <a:r>
              <a:rPr lang="en-US" altLang="zh-TW" b="0" i="1" dirty="0">
                <a:solidFill>
                  <a:srgbClr val="4E342E"/>
                </a:solidFill>
              </a:rPr>
              <a:t>:</a:t>
            </a:r>
            <a:r>
              <a:rPr lang="zh-TW" altLang="en-US" b="0" i="1" dirty="0">
                <a:solidFill>
                  <a:srgbClr val="4E342E"/>
                </a:solidFill>
              </a:rPr>
              <a:t>準備資料集、設定訓練 </a:t>
            </a:r>
            <a:r>
              <a:rPr lang="en-US" altLang="zh-TW" b="0" i="1" dirty="0">
                <a:solidFill>
                  <a:srgbClr val="4E342E"/>
                </a:solidFill>
              </a:rPr>
              <a:t>Job</a:t>
            </a:r>
            <a:r>
              <a:rPr lang="zh-TW" altLang="en-US" b="0" i="1" dirty="0">
                <a:solidFill>
                  <a:srgbClr val="4E342E"/>
                </a:solidFill>
              </a:rPr>
              <a:t>、平台用 </a:t>
            </a:r>
            <a:r>
              <a:rPr lang="en-US" altLang="zh-TW" b="0" i="1" dirty="0">
                <a:solidFill>
                  <a:srgbClr val="4E342E"/>
                </a:solidFill>
              </a:rPr>
              <a:t>GPU </a:t>
            </a:r>
            <a:r>
              <a:rPr lang="zh-TW" altLang="en-US" b="0" i="1" dirty="0">
                <a:solidFill>
                  <a:srgbClr val="4E342E"/>
                </a:solidFill>
              </a:rPr>
              <a:t>訓練、存入模型庫、最後部署成可用的服務</a:t>
            </a:r>
            <a:r>
              <a:rPr lang="en-US" altLang="zh-TW" b="0" i="1" dirty="0">
                <a:solidFill>
                  <a:srgbClr val="4E342E"/>
                </a:solidFill>
              </a:rPr>
              <a:t>,</a:t>
            </a:r>
            <a:r>
              <a:rPr lang="zh-TW" altLang="en-US" b="0" i="1" dirty="0">
                <a:solidFill>
                  <a:srgbClr val="4E342E"/>
                </a:solidFill>
              </a:rPr>
              <a:t>全程在網頁上完成。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32972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進入最後一個部分:AI 資源使用原則。</a:t>
            </a:r>
          </a:p>
          <a:p>
            <a:endParaRPr dirty="0"/>
          </a:p>
          <a:p>
            <a:r>
              <a:rPr lang="zh-TW" dirty="0"/>
              <a:t>前面介紹了六個強大的工具,但這一段要提醒一件最重要的事:工具很強大,但判斷與責任,仍然在你身上。</a:t>
            </a:r>
          </a:p>
          <a:p>
            <a:endParaRPr dirty="0"/>
          </a:p>
          <a:p>
            <a:r>
              <a:rPr lang="zh-TW" dirty="0"/>
              <a:t>工具會幫你做很多事,可是它不會替你負責。接下來幾頁,我們談談怎麼用得正確、用得負責。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使用 AI 有三大原則,先講總綱。</a:t>
            </a:r>
          </a:p>
          <a:p>
            <a:endParaRPr dirty="0"/>
          </a:p>
          <a:p>
            <a:r>
              <a:rPr lang="zh-TW" dirty="0"/>
              <a:t>第一,輔助,不是答案:AI 可以加速、可以啟發,但最終的判斷、查證和決定,仍然要由你來負責。第二,注意隱私與版權:上傳資料前先想清楚,個資、機密、他人作品,不要隨意丟給 AI。第三,因任務選工具:不同工具擅長不同任務,沒有一個能通吃。</a:t>
            </a:r>
          </a:p>
          <a:p>
            <a:endParaRPr dirty="0"/>
          </a:p>
          <a:p>
            <a:r>
              <a:rPr lang="zh-TW" dirty="0"/>
              <a:t>這三個原則會貫穿後面所有的細節,記住它們。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645920"/>
            <a:ext cx="4754880" cy="4754880"/>
          </a:xfrm>
          <a:prstGeom prst="ellipse">
            <a:avLst/>
          </a:prstGeom>
          <a:solidFill>
            <a:srgbClr val="0B7A79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4023360"/>
            <a:ext cx="3291840" cy="3291840"/>
          </a:xfrm>
          <a:prstGeom prst="ellipse">
            <a:avLst/>
          </a:prstGeom>
          <a:solidFill>
            <a:srgbClr val="0EA5A4">
              <a:alpha val="3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28016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03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68680" y="3977640"/>
            <a:ext cx="1371600" cy="1371600"/>
          </a:xfrm>
          <a:prstGeom prst="ellipse">
            <a:avLst/>
          </a:prstGeom>
          <a:solidFill>
            <a:srgbClr val="0EA5A4"/>
          </a:solidFill>
          <a:ln/>
          <a:effectLst>
            <a:outerShdw blurRad="101600" dist="38100" dir="8100000" algn="bl" rotWithShape="0">
              <a:srgbClr val="0F2540">
                <a:alpha val="25000"/>
              </a:srgbClr>
            </a:outerShdw>
          </a:effectLst>
        </p:spPr>
      </p:sp>
      <p:pic>
        <p:nvPicPr>
          <p:cNvPr id="6" name="Image 0" descr="images/icon_serv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429768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4640" y="2240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4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SECTION 3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788920" y="2606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無程式碼 AI 平台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2816352" y="3611880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不用寫程式，也能建立、訓練並部署自己的 AI 模型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PRIVACY &amp; COPYRIGHT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資料上傳前，先問自己三件事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45952" cy="12344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75688"/>
            <a:ext cx="658368" cy="658368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lo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2240280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1947672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這是個資嗎？</a:t>
            </a:r>
            <a:endParaRPr lang="en-US" sz="2400" dirty="0"/>
          </a:p>
        </p:txBody>
      </p:sp>
      <p:sp>
        <p:nvSpPr>
          <p:cNvPr id="8" name="Shape 5"/>
          <p:cNvSpPr/>
          <p:nvPr/>
        </p:nvSpPr>
        <p:spPr>
          <a:xfrm>
            <a:off x="4846320" y="2039112"/>
            <a:ext cx="0" cy="731520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846320" y="1947672"/>
            <a:ext cx="7345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姓名、學號、病歷、聯絡方式等個人資料，避免直接上傳到外部服務。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548640" y="3154680"/>
            <a:ext cx="11064240" cy="12344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868680" y="3447288"/>
            <a:ext cx="658368" cy="658368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2" name="Image 1" descr="images/icon_fi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3611880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783080" y="3319272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這是機密嗎？</a:t>
            </a:r>
            <a:endParaRPr lang="en-US" sz="2400" dirty="0"/>
          </a:p>
        </p:txBody>
      </p:sp>
      <p:sp>
        <p:nvSpPr>
          <p:cNvPr id="14" name="Shape 10"/>
          <p:cNvSpPr/>
          <p:nvPr/>
        </p:nvSpPr>
        <p:spPr>
          <a:xfrm>
            <a:off x="4846320" y="3410712"/>
            <a:ext cx="0" cy="731520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871719" y="3319272"/>
            <a:ext cx="679399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尚未公開的研究、考題、合約或內部文件，先確認是否允許外流。</a:t>
            </a:r>
            <a:endParaRPr lang="en-US" b="1" dirty="0"/>
          </a:p>
        </p:txBody>
      </p:sp>
      <p:sp>
        <p:nvSpPr>
          <p:cNvPr id="16" name="Shape 12"/>
          <p:cNvSpPr/>
          <p:nvPr/>
        </p:nvSpPr>
        <p:spPr>
          <a:xfrm>
            <a:off x="548640" y="4526280"/>
            <a:ext cx="11064240" cy="12344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63500" dist="25400" dir="8100000" algn="bl" rotWithShape="0">
              <a:srgbClr val="0F2540">
                <a:alpha val="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68680" y="4818888"/>
            <a:ext cx="658368" cy="658368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8" name="Image 2" descr="images/icon_sca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272" y="4983480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783080" y="4690872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這侵犯版權嗎？</a:t>
            </a:r>
            <a:endParaRPr lang="en-US" sz="2400" dirty="0"/>
          </a:p>
        </p:txBody>
      </p:sp>
      <p:sp>
        <p:nvSpPr>
          <p:cNvPr id="20" name="Shape 15"/>
          <p:cNvSpPr/>
          <p:nvPr/>
        </p:nvSpPr>
        <p:spPr>
          <a:xfrm>
            <a:off x="4846320" y="4782312"/>
            <a:ext cx="0" cy="731520"/>
          </a:xfrm>
          <a:prstGeom prst="line">
            <a:avLst/>
          </a:prstGeom>
          <a:noFill/>
          <a:ln w="12700">
            <a:solidFill>
              <a:srgbClr val="D8E6E5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4871720" y="4690872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他人的文章、圖片、程式碼有其授權，生成內容也要尊重原作者。</a:t>
            </a:r>
            <a:endParaRPr lang="en-US" b="1" dirty="0"/>
          </a:p>
        </p:txBody>
      </p:sp>
      <p:sp>
        <p:nvSpPr>
          <p:cNvPr id="22" name="Text 1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</a:t>
            </a:r>
            <a:r>
              <a:rPr lang="en-US" altLang="zh-TW" sz="2400" b="1" dirty="0">
                <a:solidFill>
                  <a:srgbClr val="FFFFFF"/>
                </a:solidFill>
              </a:rPr>
              <a:t>2</a:t>
            </a:r>
            <a:r>
              <a:rPr sz="2400" b="1" i="0" dirty="0">
                <a:solidFill>
                  <a:srgbClr val="FFFFFF"/>
                </a:solidFill>
              </a:rPr>
              <a:t>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749833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</a:t>
            </a:r>
            <a:r>
              <a:rPr sz="2000" b="1" i="0" dirty="0" err="1">
                <a:solidFill>
                  <a:srgbClr val="0D9488"/>
                </a:solidFill>
              </a:rPr>
              <a:t>使用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的三大原則中</a:t>
            </a:r>
            <a:r>
              <a:rPr sz="2000" b="1" i="0" dirty="0">
                <a:solidFill>
                  <a:srgbClr val="0D9488"/>
                </a:solidFill>
              </a:rPr>
              <a:t>,「</a:t>
            </a:r>
            <a:r>
              <a:rPr sz="2000" b="1" i="0" dirty="0" err="1">
                <a:solidFill>
                  <a:srgbClr val="0D9488"/>
                </a:solidFill>
              </a:rPr>
              <a:t>輔助,不是答案」指的是什麼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16868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AI </a:t>
            </a:r>
            <a:r>
              <a:rPr b="0" i="0" dirty="0" err="1">
                <a:solidFill>
                  <a:srgbClr val="333333"/>
                </a:solidFill>
              </a:rPr>
              <a:t>給的答案永遠是對的,可以直接用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637945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AI </a:t>
            </a:r>
            <a:r>
              <a:rPr b="1" i="0" dirty="0" err="1">
                <a:solidFill>
                  <a:srgbClr val="1B5E20"/>
                </a:solidFill>
              </a:rPr>
              <a:t>可以加速與啟發,但最終判斷與責任仍在你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210721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AI 只能用來輔助打字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57647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D. </a:t>
            </a:r>
            <a:r>
              <a:rPr b="0" i="0" dirty="0" err="1">
                <a:solidFill>
                  <a:srgbClr val="333333"/>
                </a:solidFill>
              </a:rPr>
              <a:t>不應該把</a:t>
            </a:r>
            <a:r>
              <a:rPr b="0" i="0" dirty="0">
                <a:solidFill>
                  <a:srgbClr val="333333"/>
                </a:solidFill>
              </a:rPr>
              <a:t> AI </a:t>
            </a:r>
            <a:r>
              <a:rPr b="0" i="0" dirty="0" err="1">
                <a:solidFill>
                  <a:srgbClr val="333333"/>
                </a:solidFill>
              </a:rPr>
              <a:t>當成工具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0000" y="3045740"/>
            <a:ext cx="1109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</a:t>
            </a:r>
            <a:r>
              <a:rPr b="0" i="1" dirty="0">
                <a:solidFill>
                  <a:srgbClr val="4E342E"/>
                </a:solidFill>
              </a:rPr>
              <a:t>:「</a:t>
            </a:r>
            <a:r>
              <a:rPr b="0" i="1" dirty="0" err="1">
                <a:solidFill>
                  <a:srgbClr val="4E342E"/>
                </a:solidFill>
              </a:rPr>
              <a:t>輔助,不是答案」強調</a:t>
            </a:r>
            <a:r>
              <a:rPr b="0" i="1" dirty="0">
                <a:solidFill>
                  <a:srgbClr val="4E342E"/>
                </a:solidFill>
              </a:rPr>
              <a:t> AI </a:t>
            </a:r>
            <a:r>
              <a:rPr b="0" i="1" dirty="0" err="1">
                <a:solidFill>
                  <a:srgbClr val="4E342E"/>
                </a:solidFill>
              </a:rPr>
              <a:t>能加速、能啟發,但最終的判斷、查證和決定,仍然要由你自己負責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59388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把資料上傳給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前,投影片建議先確認哪三件事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93388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A. 字數、格式、檔名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4438035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是不是個資、是不是機密、會不會侵犯版權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494219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顏色、大小、解析度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4463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上傳速度、網路、電量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950500"/>
            <a:ext cx="1109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解析:上傳前要過三道關卡:這是個資嗎?這是機密嗎?這會侵犯版權嗎?可避免掉大部分的資料風險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LIMITATIONS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也會「一本正經地說錯話」</a:t>
            </a:r>
            <a:endParaRPr lang="en-U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155448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生成式 AI 有時會產生看似合理、其實錯誤的內容（俗稱「幻覺」）。把它當聰明助手，而不是萬無一失的權威。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3566160" cy="2999232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783080" y="2971800"/>
            <a:ext cx="1097280" cy="1097280"/>
          </a:xfrm>
          <a:prstGeom prst="ellipse">
            <a:avLst/>
          </a:prstGeom>
          <a:solidFill>
            <a:schemeClr val="tx1"/>
          </a:solidFill>
          <a:ln/>
        </p:spPr>
      </p:sp>
      <p:pic>
        <p:nvPicPr>
          <p:cNvPr id="7" name="Image 0" descr="images/icon_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112" y="3227832"/>
            <a:ext cx="585216" cy="5852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42062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重要資訊要查證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77240" y="4617720"/>
            <a:ext cx="32461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數據、引用、人名、法規等關鍵內容，務必回到原始來源確認。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4407408" y="2606040"/>
            <a:ext cx="3566160" cy="2999232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641848" y="2971800"/>
            <a:ext cx="1097280" cy="1097280"/>
          </a:xfrm>
          <a:prstGeom prst="ellipse">
            <a:avLst/>
          </a:prstGeom>
          <a:solidFill>
            <a:schemeClr val="tx1"/>
          </a:solidFill>
          <a:ln/>
        </p:spPr>
      </p:sp>
      <p:pic>
        <p:nvPicPr>
          <p:cNvPr id="12" name="Image 1" descr="images/icon_war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880" y="3227832"/>
            <a:ext cx="585216" cy="5852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498848" y="42062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別全盤照抄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4636008" y="461772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的輸出是草稿與起點，不是可以直接交出去的最終成品。</a:t>
            </a:r>
            <a:endParaRPr lang="en-US" b="1" dirty="0"/>
          </a:p>
        </p:txBody>
      </p:sp>
      <p:sp>
        <p:nvSpPr>
          <p:cNvPr id="15" name="Shape 11"/>
          <p:cNvSpPr/>
          <p:nvPr/>
        </p:nvSpPr>
        <p:spPr>
          <a:xfrm>
            <a:off x="8266176" y="2606040"/>
            <a:ext cx="3566160" cy="2999232"/>
          </a:xfrm>
          <a:prstGeom prst="rect">
            <a:avLst/>
          </a:prstGeom>
          <a:solidFill>
            <a:srgbClr val="1B3A5C"/>
          </a:solidFill>
          <a:ln w="12700">
            <a:solidFill>
              <a:srgbClr val="0B7A79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500616" y="2971800"/>
            <a:ext cx="1097280" cy="1097280"/>
          </a:xfrm>
          <a:prstGeom prst="ellipse">
            <a:avLst/>
          </a:prstGeom>
          <a:solidFill>
            <a:schemeClr val="tx1"/>
          </a:solidFill>
          <a:ln/>
        </p:spPr>
      </p:sp>
      <p:pic>
        <p:nvPicPr>
          <p:cNvPr id="17" name="Image 2" descr="images/icon_bulb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6648" y="3227832"/>
            <a:ext cx="585216" cy="58521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57616" y="420624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你才是負責人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8494776" y="461772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報告、作業、決策的責任在你，AI 不會替你承擔後果。</a:t>
            </a:r>
            <a:endParaRPr lang="en-US" b="1" dirty="0"/>
          </a:p>
        </p:txBody>
      </p:sp>
      <p:sp>
        <p:nvSpPr>
          <p:cNvPr id="20" name="Text 15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ACADEMIC INTEGRITY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課業與報告：怎麼用才正當？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49240" cy="4069080"/>
          </a:xfrm>
          <a:prstGeom prst="rect">
            <a:avLst/>
          </a:prstGeom>
          <a:solidFill>
            <a:srgbClr val="DCFCE7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574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images/icon_che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" y="2203704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205740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6A34A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可以這樣用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914400" y="288036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腦力激盪、整理思路與大綱。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解釋看不懂的概念與名詞。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檢查文法、改善語句通順度。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把自己的想法再加工潤飾。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309360" y="1783080"/>
            <a:ext cx="5349240" cy="4069080"/>
          </a:xfrm>
          <a:prstGeom prst="rect">
            <a:avLst/>
          </a:prstGeom>
          <a:solidFill>
            <a:srgbClr val="FEE2E2"/>
          </a:solidFill>
          <a:ln w="12700">
            <a:solidFill>
              <a:srgbClr val="E11D4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629400" y="20574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images/icon_war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704" y="2203704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06640" y="205740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11D4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要特別小心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6675120" y="2880360"/>
            <a:ext cx="466344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直接整段照抄當成自己的作品。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不查證就引用 AI 給的數據與文獻。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違反老師或課程的使用規定。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上傳含他人個資的敏感資料。</a:t>
            </a:r>
            <a:endParaRPr lang="en-US" sz="2000" b="1" dirty="0"/>
          </a:p>
        </p:txBody>
      </p:sp>
      <p:sp>
        <p:nvSpPr>
          <p:cNvPr id="14" name="Text 10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IN THE NEWS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新聞案例：當 AI「捏造」了資料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554480"/>
          </a:xfrm>
          <a:prstGeom prst="rect">
            <a:avLst/>
          </a:prstGeom>
          <a:solidFill>
            <a:srgbClr val="0F2540"/>
          </a:solidFill>
          <a:ln/>
          <a:effectLst>
            <a:outerShdw blurRad="101600" dist="38100" dir="8100000" algn="bl" rotWithShape="0">
              <a:srgbClr val="0F254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148840"/>
            <a:ext cx="822960" cy="82296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6" name="Image 0" descr="images/icon_news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235000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65960" y="1965960"/>
            <a:ext cx="9418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國外曾有專業人士在正式文件中，直接引用 AI 生成、卻根本不存在的案例與引用，結果被公開指正、影響專業信譽。</a:t>
            </a:r>
            <a:endParaRPr lang="en-US" sz="2400" b="1" dirty="0"/>
          </a:p>
        </p:txBody>
      </p:sp>
      <p:sp>
        <p:nvSpPr>
          <p:cNvPr id="8" name="Shape 5"/>
          <p:cNvSpPr/>
          <p:nvPr/>
        </p:nvSpPr>
        <p:spPr>
          <a:xfrm>
            <a:off x="548640" y="3657600"/>
            <a:ext cx="3566160" cy="21488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3977640"/>
            <a:ext cx="640080" cy="64008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0" name="Image 1" descr="images/icon_searc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4123944"/>
            <a:ext cx="347472" cy="34747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00200" y="397764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看似專業 ≠ 正確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822960" y="47548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會用很有自信的語氣，給出聽起來合理卻錯誤的內容。</a:t>
            </a:r>
            <a:endParaRPr lang="en-US" sz="2000" b="1" dirty="0"/>
          </a:p>
        </p:txBody>
      </p:sp>
      <p:sp>
        <p:nvSpPr>
          <p:cNvPr id="13" name="Shape 9"/>
          <p:cNvSpPr/>
          <p:nvPr/>
        </p:nvSpPr>
        <p:spPr>
          <a:xfrm>
            <a:off x="4407408" y="3657600"/>
            <a:ext cx="3566160" cy="21488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681728" y="3977640"/>
            <a:ext cx="640080" cy="64008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5" name="Image 2" descr="images/icon_fil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032" y="4123944"/>
            <a:ext cx="347472" cy="34747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458968" y="397764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引用一定要回查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4681728" y="47548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任何文獻、條文、數字，都要回到原始出處核對後再使用。</a:t>
            </a:r>
            <a:endParaRPr lang="en-US" sz="2000" b="1" dirty="0"/>
          </a:p>
        </p:txBody>
      </p:sp>
      <p:sp>
        <p:nvSpPr>
          <p:cNvPr id="18" name="Shape 13"/>
          <p:cNvSpPr/>
          <p:nvPr/>
        </p:nvSpPr>
        <p:spPr>
          <a:xfrm>
            <a:off x="8266176" y="3657600"/>
            <a:ext cx="3566160" cy="214884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8540496" y="3977640"/>
            <a:ext cx="640080" cy="64008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0" name="Image 3" descr="images/icon_scal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800" y="4123944"/>
            <a:ext cx="347472" cy="34747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317736" y="397764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責任無法外包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8540496" y="47548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用了 AI 出錯，責任仍在使用者，而不是工具身上。</a:t>
            </a:r>
            <a:endParaRPr lang="en-US" sz="2000" b="1" dirty="0"/>
          </a:p>
        </p:txBody>
      </p:sp>
      <p:sp>
        <p:nvSpPr>
          <p:cNvPr id="23" name="Text 1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</a:t>
            </a:r>
            <a:r>
              <a:rPr lang="en-US" altLang="zh-TW" sz="2400" b="1" dirty="0">
                <a:solidFill>
                  <a:srgbClr val="FFFFFF"/>
                </a:solidFill>
              </a:rPr>
              <a:t>3</a:t>
            </a:r>
            <a:r>
              <a:rPr sz="2400" b="1" i="0" dirty="0">
                <a:solidFill>
                  <a:srgbClr val="FFFFFF"/>
                </a:solidFill>
              </a:rPr>
              <a:t>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8720" y="687567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AI </a:t>
            </a:r>
            <a:r>
              <a:rPr sz="2000" b="1" i="0" dirty="0" err="1">
                <a:solidFill>
                  <a:srgbClr val="0D9488"/>
                </a:solidFill>
              </a:rPr>
              <a:t>會「一本正經地說錯話</a:t>
            </a:r>
            <a:r>
              <a:rPr sz="2000" b="1" i="0" dirty="0">
                <a:solidFill>
                  <a:srgbClr val="0D9488"/>
                </a:solidFill>
              </a:rPr>
              <a:t>」,</a:t>
            </a:r>
            <a:r>
              <a:rPr sz="2000" b="1" i="0" dirty="0" err="1">
                <a:solidFill>
                  <a:srgbClr val="0D9488"/>
                </a:solidFill>
              </a:rPr>
              <a:t>這個現象俗稱什麼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720" y="1052084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當機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8720" y="1479947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幻覺</a:t>
            </a:r>
            <a:r>
              <a:rPr b="1" i="0" dirty="0">
                <a:solidFill>
                  <a:srgbClr val="1B5E20"/>
                </a:solidFill>
              </a:rPr>
              <a:t>(Hallucination)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8720" y="193232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過載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8720" y="238470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延遲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720" y="2837087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解析:生成式</a:t>
            </a:r>
            <a:r>
              <a:rPr b="0" i="1" dirty="0">
                <a:solidFill>
                  <a:srgbClr val="4E342E"/>
                </a:solidFill>
              </a:rPr>
              <a:t> AI 有時會產生看似合理、其實錯誤的內容,</a:t>
            </a:r>
            <a:r>
              <a:rPr b="0" i="1" dirty="0" err="1">
                <a:solidFill>
                  <a:srgbClr val="4E342E"/>
                </a:solidFill>
              </a:rPr>
              <a:t>這個現象俗稱「幻覺</a:t>
            </a:r>
            <a:r>
              <a:rPr b="0" i="1" dirty="0">
                <a:solidFill>
                  <a:srgbClr val="4E342E"/>
                </a:solidFill>
              </a:rPr>
              <a:t>」,</a:t>
            </a:r>
            <a:r>
              <a:rPr b="0" i="1" dirty="0" err="1">
                <a:solidFill>
                  <a:srgbClr val="4E342E"/>
                </a:solidFill>
              </a:rPr>
              <a:t>所以重要資訊務必回到原始來源查證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720" y="3433287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</a:t>
            </a:r>
            <a:r>
              <a:rPr sz="2000" b="1" i="0" dirty="0" err="1">
                <a:solidFill>
                  <a:srgbClr val="0D9488"/>
                </a:solidFill>
              </a:rPr>
              <a:t>課業使用</a:t>
            </a:r>
            <a:r>
              <a:rPr sz="2000" b="1" i="0" dirty="0">
                <a:solidFill>
                  <a:srgbClr val="0D9488"/>
                </a:solidFill>
              </a:rPr>
              <a:t> AI </a:t>
            </a:r>
            <a:r>
              <a:rPr sz="2000" b="1" i="0" dirty="0" err="1">
                <a:solidFill>
                  <a:srgbClr val="0D9488"/>
                </a:solidFill>
              </a:rPr>
              <a:t>時,下列哪種做法踩到了紅線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8720" y="377328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請 AI </a:t>
            </a:r>
            <a:r>
              <a:rPr b="0" i="0" dirty="0" err="1">
                <a:solidFill>
                  <a:srgbClr val="333333"/>
                </a:solidFill>
              </a:rPr>
              <a:t>解釋看不懂的概念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8720" y="431004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B. 用 AI 檢查文法、改善通順度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8720" y="4846807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C. </a:t>
            </a:r>
            <a:r>
              <a:rPr b="1" i="0" dirty="0" err="1">
                <a:solidFill>
                  <a:srgbClr val="1B5E20"/>
                </a:solidFill>
              </a:rPr>
              <a:t>直接整段照抄</a:t>
            </a:r>
            <a:r>
              <a:rPr b="1" i="0" dirty="0">
                <a:solidFill>
                  <a:srgbClr val="1B5E20"/>
                </a:solidFill>
              </a:rPr>
              <a:t> AI </a:t>
            </a:r>
            <a:r>
              <a:rPr b="1" i="0" dirty="0" err="1">
                <a:solidFill>
                  <a:srgbClr val="1B5E20"/>
                </a:solidFill>
              </a:rPr>
              <a:t>內容當成自己的作品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8720" y="5383567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用 AI 腦力激盪整理大綱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000" y="5798407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解析:判斷標準是:AI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幫你「想得更好」可以,AI「替你完成」就要小心。整段照抄、不查證就引用,都踩到學術誠信的紅線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06 · AIDMS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AIDMS：無程式碼 AI 管理系統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5B6B7B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AIDMS（AI Development &amp; Management System）採用「無程式碼（No-Code）」概念，是接觸深度學習模型建立與應用的入門平台。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87677" y="2377440"/>
            <a:ext cx="2670048" cy="2743200"/>
          </a:xfrm>
          <a:prstGeom prst="rect">
            <a:avLst/>
          </a:prstGeom>
          <a:solidFill>
            <a:srgbClr val="0F2540"/>
          </a:solidFill>
          <a:ln/>
          <a:effectLst>
            <a:outerShdw blurRad="76200" dist="254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274061" y="2743200"/>
            <a:ext cx="1097280" cy="10972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7" name="Image 0" descr="images/icon_db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093" y="2999232"/>
            <a:ext cx="585216" cy="5852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79117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資料集管理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88845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上傳、整理與管理訓練用的資料集。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3340605" y="2377440"/>
            <a:ext cx="2670048" cy="2743200"/>
          </a:xfrm>
          <a:prstGeom prst="rect">
            <a:avLst/>
          </a:prstGeom>
          <a:solidFill>
            <a:srgbClr val="0F2540"/>
          </a:solidFill>
          <a:ln/>
          <a:effectLst>
            <a:outerShdw blurRad="76200" dist="254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126989" y="2743200"/>
            <a:ext cx="1097280" cy="10972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2" name="Image 1" descr="images/icon_chip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021" y="2999232"/>
            <a:ext cx="585216" cy="5852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32045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模型訓練 Jobs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3541773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送出訓練任務，由平台分配 GPU 執行。</a:t>
            </a:r>
            <a:endParaRPr lang="en-US" dirty="0"/>
          </a:p>
        </p:txBody>
      </p:sp>
      <p:sp>
        <p:nvSpPr>
          <p:cNvPr id="15" name="Shape 11"/>
          <p:cNvSpPr/>
          <p:nvPr/>
        </p:nvSpPr>
        <p:spPr>
          <a:xfrm>
            <a:off x="6193533" y="2377440"/>
            <a:ext cx="2670048" cy="2743200"/>
          </a:xfrm>
          <a:prstGeom prst="rect">
            <a:avLst/>
          </a:prstGeom>
          <a:solidFill>
            <a:srgbClr val="0F2540"/>
          </a:solidFill>
          <a:ln/>
          <a:effectLst>
            <a:outerShdw blurRad="76200" dist="254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979917" y="2743200"/>
            <a:ext cx="1097280" cy="10972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7" name="Image 2" descr="images/icon_layers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949" y="2999232"/>
            <a:ext cx="585216" cy="58521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84973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模型庫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6394701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集中保存訓練完成的模型版本。</a:t>
            </a:r>
            <a:endParaRPr lang="en-US" dirty="0"/>
          </a:p>
        </p:txBody>
      </p:sp>
      <p:sp>
        <p:nvSpPr>
          <p:cNvPr id="20" name="Shape 15"/>
          <p:cNvSpPr/>
          <p:nvPr/>
        </p:nvSpPr>
        <p:spPr>
          <a:xfrm>
            <a:off x="9046461" y="2377440"/>
            <a:ext cx="2670048" cy="2743200"/>
          </a:xfrm>
          <a:prstGeom prst="rect">
            <a:avLst/>
          </a:prstGeom>
          <a:solidFill>
            <a:srgbClr val="0F2540"/>
          </a:solidFill>
          <a:ln/>
          <a:effectLst>
            <a:outerShdw blurRad="76200" dist="254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832845" y="2743200"/>
            <a:ext cx="1097280" cy="10972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22" name="Image 3" descr="images/icon_rocke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8877" y="2999232"/>
            <a:ext cx="585216" cy="58521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37901" y="3977640"/>
            <a:ext cx="2487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一鍵部署</a:t>
            </a:r>
            <a:endParaRPr lang="en-US" sz="2000" dirty="0"/>
          </a:p>
        </p:txBody>
      </p:sp>
      <p:sp>
        <p:nvSpPr>
          <p:cNvPr id="24" name="Text 18"/>
          <p:cNvSpPr/>
          <p:nvPr/>
        </p:nvSpPr>
        <p:spPr>
          <a:xfrm>
            <a:off x="9247629" y="4389120"/>
            <a:ext cx="226771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把模型部署成可呼叫的服務來使用。</a:t>
            </a:r>
            <a:endParaRPr lang="en-US" dirty="0"/>
          </a:p>
        </p:txBody>
      </p:sp>
      <p:sp>
        <p:nvSpPr>
          <p:cNvPr id="25" name="Text 1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06 · 校內介面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 主控台：資源與 GPU 監控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75488" y="1755648"/>
            <a:ext cx="7552944" cy="3667494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27000" dist="50800" dir="8100000" algn="bl" rotWithShape="0">
              <a:srgbClr val="0F2540">
                <a:alpha val="18000"/>
              </a:srgbClr>
            </a:outerShdw>
          </a:effectLst>
        </p:spPr>
      </p:sp>
      <p:pic>
        <p:nvPicPr>
          <p:cNvPr id="5" name="Image 0" descr="images/aidm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828800"/>
            <a:ext cx="7406640" cy="352119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8412479" y="1554480"/>
            <a:ext cx="3021873" cy="594360"/>
          </a:xfrm>
          <a:prstGeom prst="roundRect">
            <a:avLst>
              <a:gd name="adj" fmla="val 16000"/>
            </a:avLst>
          </a:prstGeom>
          <a:solidFill>
            <a:srgbClr val="E6F6F5"/>
          </a:solidFill>
          <a:ln/>
        </p:spPr>
      </p:sp>
      <p:sp>
        <p:nvSpPr>
          <p:cNvPr id="7" name="Text 4"/>
          <p:cNvSpPr/>
          <p:nvPr/>
        </p:nvSpPr>
        <p:spPr>
          <a:xfrm>
            <a:off x="8412480" y="1554480"/>
            <a:ext cx="33040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資源管理 · AI 管理 · 系統管理</a:t>
            </a:r>
            <a:endParaRPr lang="en-US" sz="2000" dirty="0"/>
          </a:p>
        </p:txBody>
      </p:sp>
      <p:pic>
        <p:nvPicPr>
          <p:cNvPr id="8" name="Image 1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2414016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823960" y="2331720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左側選單：專案、推論節點、資料集、Jobs、模型、部署、使用者。</a:t>
            </a:r>
            <a:endParaRPr lang="en-US" b="1" dirty="0"/>
          </a:p>
        </p:txBody>
      </p:sp>
      <p:pic>
        <p:nvPicPr>
          <p:cNvPr id="10" name="Image 2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3255264"/>
            <a:ext cx="292608" cy="29260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823960" y="3172968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上方圖表：CPU、RAM、磁碟的配置與剩餘比例一目了然。</a:t>
            </a:r>
            <a:endParaRPr lang="en-US" b="1" dirty="0"/>
          </a:p>
        </p:txBody>
      </p:sp>
      <p:pic>
        <p:nvPicPr>
          <p:cNvPr id="12" name="Image 3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096512"/>
            <a:ext cx="292608" cy="2926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823960" y="4014216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統計卡片：資料集數量、Job 數量、磁碟與模型庫容量。</a:t>
            </a:r>
            <a:endParaRPr lang="en-US" b="1" dirty="0"/>
          </a:p>
        </p:txBody>
      </p:sp>
      <p:pic>
        <p:nvPicPr>
          <p:cNvPr id="14" name="Image 4" descr="images/icon_che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0" y="4937760"/>
            <a:ext cx="292608" cy="29260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823960" y="4855464"/>
            <a:ext cx="2819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 資訊：每張 NVIDIA RTX A5000 的記憶體與使用率。</a:t>
            </a:r>
            <a:endParaRPr lang="en-US" b="1" dirty="0"/>
          </a:p>
        </p:txBody>
      </p:sp>
      <p:sp>
        <p:nvSpPr>
          <p:cNvPr id="16" name="Text 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F25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WHY NO-CODE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「無程式碼」對學生的意義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349240" cy="4023360"/>
          </a:xfrm>
          <a:prstGeom prst="rect">
            <a:avLst/>
          </a:prstGeom>
          <a:solidFill>
            <a:srgbClr val="1B3A5C"/>
          </a:solidFill>
          <a:ln w="12700">
            <a:solidFill>
              <a:srgbClr val="94A3B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554493" y="209877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chemeClr val="bg1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傳統做法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914400" y="3129873"/>
            <a:ext cx="466344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得先學會</a:t>
            </a: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</a:t>
            </a:r>
            <a:r>
              <a:rPr lang="en-US" sz="2000" b="1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Python與深度學習框架</a:t>
            </a: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自己處理</a:t>
            </a: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 </a:t>
            </a:r>
            <a:r>
              <a:rPr lang="en-US" sz="2000" b="1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GPU環境與套件安裝</a:t>
            </a: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撰寫訓練、評估與部署的程式碼。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光是把環境跑起來就可能卡很久。</a:t>
            </a:r>
            <a:endParaRPr lang="en-US" sz="2000" b="1" dirty="0"/>
          </a:p>
        </p:txBody>
      </p:sp>
      <p:sp>
        <p:nvSpPr>
          <p:cNvPr id="7" name="Shape 5"/>
          <p:cNvSpPr/>
          <p:nvPr/>
        </p:nvSpPr>
        <p:spPr>
          <a:xfrm>
            <a:off x="6309360" y="1783080"/>
            <a:ext cx="5349240" cy="4023360"/>
          </a:xfrm>
          <a:prstGeom prst="rect">
            <a:avLst/>
          </a:prstGeom>
          <a:solidFill>
            <a:srgbClr val="1B3A5C"/>
          </a:solidFill>
          <a:ln w="19050">
            <a:solidFill>
              <a:srgbClr val="0EA5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0" y="2011680"/>
            <a:ext cx="640080" cy="6400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9" name="Image 0" descr="images/icon_sp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984" y="2157984"/>
            <a:ext cx="347472" cy="34747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406640" y="201168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用 AIDMS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6675120" y="3053225"/>
            <a:ext cx="46634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在網頁介面點選操作，降低技術門檻。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 err="1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GPU由平台統一分配，不用自己架</a:t>
            </a: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把重點放在「資料與問題」本身。</a:t>
            </a:r>
            <a:endParaRPr lang="en-US" sz="2000" b="1" dirty="0"/>
          </a:p>
          <a:p>
            <a:pPr marL="342900" indent="-342900" algn="l"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E6F6F5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先建立成就感，再慢慢深入原理。</a:t>
            </a:r>
            <a:endParaRPr lang="en-US" sz="2000" b="1" dirty="0"/>
          </a:p>
        </p:txBody>
      </p:sp>
      <p:sp>
        <p:nvSpPr>
          <p:cNvPr id="12" name="Text 9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14" name="Shape 6">
            <a:extLst>
              <a:ext uri="{FF2B5EF4-FFF2-40B4-BE49-F238E27FC236}">
                <a16:creationId xmlns:a16="http://schemas.microsoft.com/office/drawing/2014/main" id="{C599D9BE-C7E0-7685-9AB1-730BAC635B1A}"/>
              </a:ext>
            </a:extLst>
          </p:cNvPr>
          <p:cNvSpPr/>
          <p:nvPr/>
        </p:nvSpPr>
        <p:spPr>
          <a:xfrm>
            <a:off x="792489" y="2034327"/>
            <a:ext cx="640080" cy="640080"/>
          </a:xfrm>
          <a:prstGeom prst="ellipse">
            <a:avLst/>
          </a:prstGeom>
          <a:solidFill>
            <a:srgbClr val="0EA5A4"/>
          </a:solidFill>
          <a:ln/>
        </p:spPr>
      </p:sp>
      <p:pic>
        <p:nvPicPr>
          <p:cNvPr id="15" name="Image 0" descr="images/icon_spark.png">
            <a:extLst>
              <a:ext uri="{FF2B5EF4-FFF2-40B4-BE49-F238E27FC236}">
                <a16:creationId xmlns:a16="http://schemas.microsoft.com/office/drawing/2014/main" id="{E425D042-3311-D55F-5C11-CA746E9BF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93" y="2180631"/>
            <a:ext cx="347472" cy="3474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06 · 使用流程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 AIDMS 上建立模型的流程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261246" y="2377440"/>
            <a:ext cx="1993392" cy="22860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0742" y="265176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d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10" y="2852928"/>
            <a:ext cx="512064" cy="51206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61246" y="361188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1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306966" y="3858768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準備資料集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306966" y="4206240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上傳並整理資料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2298183" y="3355848"/>
            <a:ext cx="329184" cy="329184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1" name="Image 1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0479" y="3438144"/>
            <a:ext cx="164592" cy="164592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2704005" y="2377440"/>
            <a:ext cx="1993392" cy="22860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243501" y="265176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4" name="Image 2" descr="images/icon_cogs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4669" y="2852928"/>
            <a:ext cx="512064" cy="5120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704005" y="361188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2</a:t>
            </a:r>
            <a:endParaRPr lang="en-US" dirty="0"/>
          </a:p>
        </p:txBody>
      </p:sp>
      <p:sp>
        <p:nvSpPr>
          <p:cNvPr id="16" name="Text 11"/>
          <p:cNvSpPr/>
          <p:nvPr/>
        </p:nvSpPr>
        <p:spPr>
          <a:xfrm>
            <a:off x="2749725" y="3858768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設定訓練 Job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2749725" y="4206240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選模型與參數</a:t>
            </a:r>
            <a:endParaRPr lang="en-US" b="1" dirty="0"/>
          </a:p>
        </p:txBody>
      </p:sp>
      <p:sp>
        <p:nvSpPr>
          <p:cNvPr id="18" name="Shape 13"/>
          <p:cNvSpPr/>
          <p:nvPr/>
        </p:nvSpPr>
        <p:spPr>
          <a:xfrm>
            <a:off x="4749651" y="3355848"/>
            <a:ext cx="329184" cy="329184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9" name="Image 3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947" y="3438144"/>
            <a:ext cx="164592" cy="164592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5111931" y="2377440"/>
            <a:ext cx="1993392" cy="22860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5651427" y="265176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2" name="Image 4" descr="images/icon_chi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2595" y="2852928"/>
            <a:ext cx="512064" cy="51206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111931" y="361188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3</a:t>
            </a:r>
            <a:endParaRPr lang="en-US" dirty="0"/>
          </a:p>
        </p:txBody>
      </p:sp>
      <p:sp>
        <p:nvSpPr>
          <p:cNvPr id="24" name="Text 17"/>
          <p:cNvSpPr/>
          <p:nvPr/>
        </p:nvSpPr>
        <p:spPr>
          <a:xfrm>
            <a:off x="5157651" y="3858768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平台訓練</a:t>
            </a:r>
            <a:endParaRPr lang="en-US" dirty="0"/>
          </a:p>
        </p:txBody>
      </p:sp>
      <p:sp>
        <p:nvSpPr>
          <p:cNvPr id="25" name="Text 18"/>
          <p:cNvSpPr/>
          <p:nvPr/>
        </p:nvSpPr>
        <p:spPr>
          <a:xfrm>
            <a:off x="5157651" y="4206240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GPU 自動執行</a:t>
            </a:r>
            <a:endParaRPr lang="en-US" b="1" dirty="0"/>
          </a:p>
        </p:txBody>
      </p:sp>
      <p:sp>
        <p:nvSpPr>
          <p:cNvPr id="26" name="Shape 19"/>
          <p:cNvSpPr/>
          <p:nvPr/>
        </p:nvSpPr>
        <p:spPr>
          <a:xfrm>
            <a:off x="7148868" y="3355848"/>
            <a:ext cx="329184" cy="329184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27" name="Image 5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1164" y="3438144"/>
            <a:ext cx="164592" cy="164592"/>
          </a:xfrm>
          <a:prstGeom prst="rect">
            <a:avLst/>
          </a:prstGeom>
        </p:spPr>
      </p:pic>
      <p:sp>
        <p:nvSpPr>
          <p:cNvPr id="28" name="Shape 20"/>
          <p:cNvSpPr/>
          <p:nvPr/>
        </p:nvSpPr>
        <p:spPr>
          <a:xfrm>
            <a:off x="7528566" y="2377440"/>
            <a:ext cx="1993392" cy="22860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8068062" y="265176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30" name="Image 6" descr="images/icon_layer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9230" y="2852928"/>
            <a:ext cx="512064" cy="512064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528566" y="361188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4</a:t>
            </a:r>
            <a:endParaRPr lang="en-US" dirty="0"/>
          </a:p>
        </p:txBody>
      </p:sp>
      <p:sp>
        <p:nvSpPr>
          <p:cNvPr id="32" name="Text 23"/>
          <p:cNvSpPr/>
          <p:nvPr/>
        </p:nvSpPr>
        <p:spPr>
          <a:xfrm>
            <a:off x="7574286" y="3858768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存入模型庫</a:t>
            </a:r>
            <a:endParaRPr lang="en-US" dirty="0"/>
          </a:p>
        </p:txBody>
      </p:sp>
      <p:sp>
        <p:nvSpPr>
          <p:cNvPr id="33" name="Text 24"/>
          <p:cNvSpPr/>
          <p:nvPr/>
        </p:nvSpPr>
        <p:spPr>
          <a:xfrm>
            <a:off x="7574286" y="4206240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保存模型版本</a:t>
            </a:r>
            <a:endParaRPr lang="en-US" b="1" dirty="0"/>
          </a:p>
        </p:txBody>
      </p:sp>
      <p:sp>
        <p:nvSpPr>
          <p:cNvPr id="34" name="Shape 25"/>
          <p:cNvSpPr/>
          <p:nvPr/>
        </p:nvSpPr>
        <p:spPr>
          <a:xfrm>
            <a:off x="9565503" y="3355848"/>
            <a:ext cx="329184" cy="329184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35" name="Image 7" descr="images/icon_arrow_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7799" y="3438144"/>
            <a:ext cx="164592" cy="164592"/>
          </a:xfrm>
          <a:prstGeom prst="rect">
            <a:avLst/>
          </a:prstGeom>
        </p:spPr>
      </p:pic>
      <p:sp>
        <p:nvSpPr>
          <p:cNvPr id="36" name="Shape 26"/>
          <p:cNvSpPr/>
          <p:nvPr/>
        </p:nvSpPr>
        <p:spPr>
          <a:xfrm>
            <a:off x="9953907" y="2377440"/>
            <a:ext cx="1993392" cy="228600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37" name="Shape 27"/>
          <p:cNvSpPr/>
          <p:nvPr/>
        </p:nvSpPr>
        <p:spPr>
          <a:xfrm>
            <a:off x="10493403" y="265176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38" name="Image 8" descr="images/icon_rocket_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4571" y="2852928"/>
            <a:ext cx="512064" cy="512064"/>
          </a:xfrm>
          <a:prstGeom prst="rect">
            <a:avLst/>
          </a:prstGeom>
        </p:spPr>
      </p:pic>
      <p:sp>
        <p:nvSpPr>
          <p:cNvPr id="39" name="Text 28"/>
          <p:cNvSpPr/>
          <p:nvPr/>
        </p:nvSpPr>
        <p:spPr>
          <a:xfrm>
            <a:off x="9953907" y="361188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kern="0" spc="100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STEP 5</a:t>
            </a:r>
            <a:endParaRPr lang="en-US" dirty="0"/>
          </a:p>
        </p:txBody>
      </p:sp>
      <p:sp>
        <p:nvSpPr>
          <p:cNvPr id="40" name="Text 29"/>
          <p:cNvSpPr/>
          <p:nvPr/>
        </p:nvSpPr>
        <p:spPr>
          <a:xfrm>
            <a:off x="9999627" y="3858768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部署使用</a:t>
            </a:r>
            <a:endParaRPr lang="en-US" dirty="0"/>
          </a:p>
        </p:txBody>
      </p:sp>
      <p:sp>
        <p:nvSpPr>
          <p:cNvPr id="41" name="Text 30"/>
          <p:cNvSpPr/>
          <p:nvPr/>
        </p:nvSpPr>
        <p:spPr>
          <a:xfrm>
            <a:off x="9999627" y="4206240"/>
            <a:ext cx="1901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變成可用服務</a:t>
            </a:r>
            <a:endParaRPr lang="en-US" b="1" dirty="0"/>
          </a:p>
        </p:txBody>
      </p:sp>
      <p:sp>
        <p:nvSpPr>
          <p:cNvPr id="42" name="Text 31"/>
          <p:cNvSpPr/>
          <p:nvPr/>
        </p:nvSpPr>
        <p:spPr>
          <a:xfrm>
            <a:off x="548640" y="507492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整個過程都在網頁上完成，學生可以專注在「想解決什麼問題」，而非環境設定。</a:t>
            </a:r>
            <a:endParaRPr lang="en-US" sz="2000" b="1" dirty="0"/>
          </a:p>
        </p:txBody>
      </p:sp>
      <p:sp>
        <p:nvSpPr>
          <p:cNvPr id="43" name="Text 32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TOOL 06 · 適用對象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AIDMS 適合哪些師生申請使用？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6" name="Image 0" descr="images/icon_grad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33172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1168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對 AI 有興趣的學生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01168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想實際動手訓練模型、但還沒寫過完整程式的入門者。</a:t>
            </a:r>
            <a:endParaRPr lang="en-US" sz="2000" b="1" dirty="0"/>
          </a:p>
        </p:txBody>
      </p:sp>
      <p:sp>
        <p:nvSpPr>
          <p:cNvPr id="9" name="Shape 6"/>
          <p:cNvSpPr/>
          <p:nvPr/>
        </p:nvSpPr>
        <p:spPr>
          <a:xfrm>
            <a:off x="6126480" y="169164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46520" y="210312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1" name="Image 1" descr="images/icon_cl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120" y="233172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198424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專題與競賽團隊</a:t>
            </a:r>
            <a:endParaRPr lang="en-US" sz="2400" dirty="0"/>
          </a:p>
        </p:txBody>
      </p:sp>
      <p:sp>
        <p:nvSpPr>
          <p:cNvPr id="13" name="Text 9"/>
          <p:cNvSpPr/>
          <p:nvPr/>
        </p:nvSpPr>
        <p:spPr>
          <a:xfrm>
            <a:off x="7589520" y="244144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需要快速試做模型驗證想法，把時間花在資料與成果上。</a:t>
            </a:r>
            <a:endParaRPr lang="en-US" sz="2000" b="1" dirty="0"/>
          </a:p>
        </p:txBody>
      </p:sp>
      <p:sp>
        <p:nvSpPr>
          <p:cNvPr id="14" name="Shape 10"/>
          <p:cNvSpPr/>
          <p:nvPr/>
        </p:nvSpPr>
        <p:spPr>
          <a:xfrm>
            <a:off x="54864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16" name="Image 2" descr="images/icon_book_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1168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課程與教學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201168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老師在課堂帶學生實作，體驗完整的 AI 開發流程。</a:t>
            </a:r>
            <a:endParaRPr lang="en-US" sz="2000" b="1" dirty="0"/>
          </a:p>
        </p:txBody>
      </p:sp>
      <p:sp>
        <p:nvSpPr>
          <p:cNvPr id="19" name="Shape 14"/>
          <p:cNvSpPr/>
          <p:nvPr/>
        </p:nvSpPr>
        <p:spPr>
          <a:xfrm>
            <a:off x="6126480" y="3794760"/>
            <a:ext cx="52578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6E5"/>
            </a:solidFill>
            <a:prstDash val="solid"/>
          </a:ln>
          <a:effectLst>
            <a:outerShdw blurRad="76200" dist="25400" dir="8100000" algn="bl" rotWithShape="0">
              <a:srgbClr val="0F254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46520" y="4206240"/>
            <a:ext cx="914400" cy="914400"/>
          </a:xfrm>
          <a:prstGeom prst="ellipse">
            <a:avLst/>
          </a:prstGeom>
          <a:solidFill>
            <a:srgbClr val="E6F6F5"/>
          </a:solidFill>
          <a:ln/>
        </p:spPr>
      </p:sp>
      <p:pic>
        <p:nvPicPr>
          <p:cNvPr id="21" name="Image 3" descr="images/icon_searc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5120" y="443484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087368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研究前期探索</a:t>
            </a:r>
            <a:endParaRPr lang="en-US" sz="2400" dirty="0"/>
          </a:p>
        </p:txBody>
      </p:sp>
      <p:sp>
        <p:nvSpPr>
          <p:cNvPr id="23" name="Text 17"/>
          <p:cNvSpPr/>
          <p:nvPr/>
        </p:nvSpPr>
        <p:spPr>
          <a:xfrm>
            <a:off x="7589520" y="4544568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在投入大量程式開發前，先用平台快速做可行性測試。</a:t>
            </a:r>
            <a:endParaRPr lang="en-US" sz="2000" b="1" dirty="0"/>
          </a:p>
        </p:txBody>
      </p:sp>
      <p:sp>
        <p:nvSpPr>
          <p:cNvPr id="24" name="Text 18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rgbClr val="0F172A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4-1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61278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Q1.  AIDMS </a:t>
            </a:r>
            <a:r>
              <a:rPr sz="2000" b="1" i="0" dirty="0" err="1">
                <a:solidFill>
                  <a:srgbClr val="0D9488"/>
                </a:solidFill>
              </a:rPr>
              <a:t>平台最大的特色「無程式碼」對學生的意義是什麼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1032826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必須先學會</a:t>
            </a:r>
            <a:r>
              <a:rPr b="0" i="0" dirty="0">
                <a:solidFill>
                  <a:srgbClr val="333333"/>
                </a:solidFill>
              </a:rPr>
              <a:t> Python </a:t>
            </a:r>
            <a:r>
              <a:rPr b="0" i="0" dirty="0" err="1">
                <a:solidFill>
                  <a:srgbClr val="333333"/>
                </a:solidFill>
              </a:rPr>
              <a:t>才能使用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1419305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在網頁介面點選操作就能建模型,大幅降低技術門檻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000" y="188582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只能用來看別人做好的模型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235234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只適合資工系研究生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2778225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解析:無程式碼讓你在網頁介面點選操作就能建立、訓練、部署模型,GPU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由平台統一分配,你可以專注在「資料和問題」本身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00" y="3379605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 dirty="0">
                <a:solidFill>
                  <a:srgbClr val="0D9488"/>
                </a:solidFill>
              </a:rPr>
              <a:t>Q2.  在 AIDMS </a:t>
            </a:r>
            <a:r>
              <a:rPr sz="2000" b="1" i="0" dirty="0" err="1">
                <a:solidFill>
                  <a:srgbClr val="0D9488"/>
                </a:solidFill>
              </a:rPr>
              <a:t>上建立模型的流程,正確的順序是</a:t>
            </a:r>
            <a:r>
              <a:rPr sz="2000" b="1" i="0" dirty="0">
                <a:solidFill>
                  <a:srgbClr val="0D9488"/>
                </a:solidFill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380088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 dirty="0">
                <a:solidFill>
                  <a:srgbClr val="333333"/>
                </a:solidFill>
              </a:rPr>
              <a:t>    A. </a:t>
            </a:r>
            <a:r>
              <a:rPr b="0" i="0" dirty="0" err="1">
                <a:solidFill>
                  <a:srgbClr val="333333"/>
                </a:solidFill>
              </a:rPr>
              <a:t>部署</a:t>
            </a:r>
            <a:r>
              <a:rPr b="0" i="0" dirty="0">
                <a:solidFill>
                  <a:srgbClr val="333333"/>
                </a:solidFill>
              </a:rPr>
              <a:t> → </a:t>
            </a:r>
            <a:r>
              <a:rPr b="0" i="0" dirty="0" err="1">
                <a:solidFill>
                  <a:srgbClr val="333333"/>
                </a:solidFill>
              </a:rPr>
              <a:t>訓練</a:t>
            </a:r>
            <a:r>
              <a:rPr b="0" i="0" dirty="0">
                <a:solidFill>
                  <a:srgbClr val="333333"/>
                </a:solidFill>
              </a:rPr>
              <a:t> → </a:t>
            </a:r>
            <a:r>
              <a:rPr b="0" i="0" dirty="0" err="1">
                <a:solidFill>
                  <a:srgbClr val="333333"/>
                </a:solidFill>
              </a:rPr>
              <a:t>準備資料</a:t>
            </a:r>
            <a:endParaRPr b="0" i="0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4300910"/>
            <a:ext cx="1109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b="1" i="0" dirty="0">
                <a:solidFill>
                  <a:srgbClr val="1B5E20"/>
                </a:solidFill>
              </a:rPr>
              <a:t>✓  B. </a:t>
            </a:r>
            <a:r>
              <a:rPr b="1" i="0" dirty="0" err="1">
                <a:solidFill>
                  <a:srgbClr val="1B5E20"/>
                </a:solidFill>
              </a:rPr>
              <a:t>準備資料集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設定訓練</a:t>
            </a:r>
            <a:r>
              <a:rPr b="1" i="0" dirty="0">
                <a:solidFill>
                  <a:srgbClr val="1B5E20"/>
                </a:solidFill>
              </a:rPr>
              <a:t> Job → </a:t>
            </a:r>
            <a:r>
              <a:rPr b="1" i="0" dirty="0" err="1">
                <a:solidFill>
                  <a:srgbClr val="1B5E20"/>
                </a:solidFill>
              </a:rPr>
              <a:t>平台訓練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存入模型庫</a:t>
            </a:r>
            <a:r>
              <a:rPr b="1" i="0" dirty="0">
                <a:solidFill>
                  <a:srgbClr val="1B5E20"/>
                </a:solidFill>
              </a:rPr>
              <a:t> → </a:t>
            </a:r>
            <a:r>
              <a:rPr b="1" i="0" dirty="0" err="1">
                <a:solidFill>
                  <a:srgbClr val="1B5E20"/>
                </a:solidFill>
              </a:rPr>
              <a:t>部署</a:t>
            </a:r>
            <a:endParaRPr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4872055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C. 寫程式 → 安裝環境 → 訓練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5443200"/>
            <a:ext cx="110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0" i="0">
                <a:solidFill>
                  <a:srgbClr val="333333"/>
                </a:solidFill>
              </a:rPr>
              <a:t>    D. 直接部署不需要資料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0000" y="5861945"/>
            <a:ext cx="1109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b="0" i="1" dirty="0" err="1">
                <a:solidFill>
                  <a:srgbClr val="4E342E"/>
                </a:solidFill>
              </a:rPr>
              <a:t>解析:五步驟流程:準備資料集、設定訓練</a:t>
            </a:r>
            <a:r>
              <a:rPr b="0" i="1" dirty="0">
                <a:solidFill>
                  <a:srgbClr val="4E342E"/>
                </a:solidFill>
              </a:rPr>
              <a:t> </a:t>
            </a:r>
            <a:r>
              <a:rPr b="0" i="1" dirty="0" err="1">
                <a:solidFill>
                  <a:srgbClr val="4E342E"/>
                </a:solidFill>
              </a:rPr>
              <a:t>Job、平台用</a:t>
            </a:r>
            <a:r>
              <a:rPr b="0" i="1" dirty="0">
                <a:solidFill>
                  <a:srgbClr val="4E342E"/>
                </a:solidFill>
              </a:rPr>
              <a:t> GPU </a:t>
            </a:r>
            <a:r>
              <a:rPr b="0" i="1" dirty="0" err="1">
                <a:solidFill>
                  <a:srgbClr val="4E342E"/>
                </a:solidFill>
              </a:rPr>
              <a:t>訓練、存入模型庫、最後部署成可用的服務,全程在網頁上完成</a:t>
            </a:r>
            <a:r>
              <a:rPr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608000"/>
            <a:ext cx="12192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校內 AI 資源導覽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1645920"/>
            <a:ext cx="4754880" cy="4754880"/>
          </a:xfrm>
          <a:prstGeom prst="ellipse">
            <a:avLst/>
          </a:prstGeom>
          <a:solidFill>
            <a:srgbClr val="0B7A79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789920" y="4023360"/>
            <a:ext cx="3291840" cy="3291840"/>
          </a:xfrm>
          <a:prstGeom prst="ellipse">
            <a:avLst/>
          </a:prstGeom>
          <a:solidFill>
            <a:srgbClr val="0EA5A4">
              <a:alpha val="3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280160"/>
            <a:ext cx="3657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0" b="1" dirty="0">
                <a:solidFill>
                  <a:srgbClr val="0B7A79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04</a:t>
            </a:r>
            <a:endParaRPr lang="en-US" sz="15000" dirty="0"/>
          </a:p>
        </p:txBody>
      </p:sp>
      <p:sp>
        <p:nvSpPr>
          <p:cNvPr id="5" name="Shape 3"/>
          <p:cNvSpPr/>
          <p:nvPr/>
        </p:nvSpPr>
        <p:spPr>
          <a:xfrm>
            <a:off x="868680" y="3977640"/>
            <a:ext cx="1371600" cy="1371600"/>
          </a:xfrm>
          <a:prstGeom prst="ellipse">
            <a:avLst/>
          </a:prstGeom>
          <a:solidFill>
            <a:srgbClr val="0EA5A4"/>
          </a:solidFill>
          <a:ln/>
          <a:effectLst>
            <a:outerShdw blurRad="101600" dist="38100" dir="8100000" algn="bl" rotWithShape="0">
              <a:srgbClr val="0F2540">
                <a:alpha val="25000"/>
              </a:srgbClr>
            </a:outerShdw>
          </a:effectLst>
        </p:spPr>
      </p:sp>
      <p:pic>
        <p:nvPicPr>
          <p:cNvPr id="6" name="Image 0" descr="images/icon_scale_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4297680"/>
            <a:ext cx="731520" cy="7315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34640" y="22402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4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SECTION 4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788920" y="2606040"/>
            <a:ext cx="8686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資源使用原則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2816352" y="3611880"/>
            <a:ext cx="8503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工具很強大，但判斷與責任仍然在你身上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1094415" y="6382512"/>
            <a:ext cx="640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31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0EA5A4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30352" y="658368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使用 AI 的三大原則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6616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01600" dist="381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828800"/>
            <a:ext cx="3566160" cy="128016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6" name="Shape 4"/>
          <p:cNvSpPr/>
          <p:nvPr/>
        </p:nvSpPr>
        <p:spPr>
          <a:xfrm>
            <a:off x="1691640" y="2331720"/>
            <a:ext cx="1280160" cy="128016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7" name="Image 0" descr="images/icon_sca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960" y="2606040"/>
            <a:ext cx="731520" cy="7315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2084832" y="3703320"/>
            <a:ext cx="493776" cy="493776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2084832" y="370332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34340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輔助，不是答案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22960" y="484632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AI 可以加速與啟發，但最終判斷、查證與決定，仍然要由你來負責。</a:t>
            </a:r>
            <a:endParaRPr lang="en-US" b="1" dirty="0"/>
          </a:p>
        </p:txBody>
      </p:sp>
      <p:sp>
        <p:nvSpPr>
          <p:cNvPr id="12" name="Shape 9"/>
          <p:cNvSpPr/>
          <p:nvPr/>
        </p:nvSpPr>
        <p:spPr>
          <a:xfrm>
            <a:off x="4407408" y="1828800"/>
            <a:ext cx="356616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01600" dist="381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407408" y="1828800"/>
            <a:ext cx="3566160" cy="128016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14" name="Shape 11"/>
          <p:cNvSpPr/>
          <p:nvPr/>
        </p:nvSpPr>
        <p:spPr>
          <a:xfrm>
            <a:off x="5550408" y="2331720"/>
            <a:ext cx="1280160" cy="128016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15" name="Image 1" descr="images/icon_lo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728" y="2606040"/>
            <a:ext cx="731520" cy="73152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5943600" y="3703320"/>
            <a:ext cx="493776" cy="493776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17" name="Text 13"/>
          <p:cNvSpPr/>
          <p:nvPr/>
        </p:nvSpPr>
        <p:spPr>
          <a:xfrm>
            <a:off x="5943600" y="370332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4590288" y="434340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注意隱私與版權</a:t>
            </a:r>
            <a:endParaRPr lang="en-US" sz="2000" dirty="0"/>
          </a:p>
        </p:txBody>
      </p:sp>
      <p:sp>
        <p:nvSpPr>
          <p:cNvPr id="19" name="Text 15"/>
          <p:cNvSpPr/>
          <p:nvPr/>
        </p:nvSpPr>
        <p:spPr>
          <a:xfrm>
            <a:off x="4681728" y="484632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上傳資料前先想清楚：個資、機密與他人作品，不要隨意丟給 AI。</a:t>
            </a:r>
            <a:endParaRPr lang="en-US" b="1" dirty="0"/>
          </a:p>
        </p:txBody>
      </p:sp>
      <p:sp>
        <p:nvSpPr>
          <p:cNvPr id="20" name="Shape 16"/>
          <p:cNvSpPr/>
          <p:nvPr/>
        </p:nvSpPr>
        <p:spPr>
          <a:xfrm>
            <a:off x="8266176" y="1828800"/>
            <a:ext cx="3566160" cy="3840480"/>
          </a:xfrm>
          <a:prstGeom prst="rect">
            <a:avLst/>
          </a:prstGeom>
          <a:solidFill>
            <a:srgbClr val="F2FBFA"/>
          </a:solidFill>
          <a:ln w="12700">
            <a:solidFill>
              <a:srgbClr val="D8E6E5"/>
            </a:solidFill>
            <a:prstDash val="solid"/>
          </a:ln>
          <a:effectLst>
            <a:outerShdw blurRad="101600" dist="38100" dir="8100000" algn="bl" rotWithShape="0">
              <a:srgbClr val="0F2540">
                <a:alpha val="1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8266176" y="1828800"/>
            <a:ext cx="3566160" cy="128016"/>
          </a:xfrm>
          <a:prstGeom prst="rect">
            <a:avLst/>
          </a:prstGeom>
          <a:solidFill>
            <a:srgbClr val="0EA5A4"/>
          </a:solidFill>
          <a:ln/>
        </p:spPr>
      </p:sp>
      <p:sp>
        <p:nvSpPr>
          <p:cNvPr id="22" name="Shape 18"/>
          <p:cNvSpPr/>
          <p:nvPr/>
        </p:nvSpPr>
        <p:spPr>
          <a:xfrm>
            <a:off x="9409176" y="2331720"/>
            <a:ext cx="1280160" cy="1280160"/>
          </a:xfrm>
          <a:prstGeom prst="ellipse">
            <a:avLst/>
          </a:prstGeom>
          <a:solidFill>
            <a:srgbClr val="0F2540"/>
          </a:solidFill>
          <a:ln/>
        </p:spPr>
      </p:sp>
      <p:pic>
        <p:nvPicPr>
          <p:cNvPr id="23" name="Image 2" descr="images/icon_targe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3496" y="2606040"/>
            <a:ext cx="731520" cy="731520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9802368" y="3703320"/>
            <a:ext cx="493776" cy="493776"/>
          </a:xfrm>
          <a:prstGeom prst="ellipse">
            <a:avLst/>
          </a:prstGeom>
          <a:solidFill>
            <a:srgbClr val="F59E0B"/>
          </a:solidFill>
          <a:ln/>
          <a:effectLst>
            <a:outerShdw blurRad="63500" dist="25400" dir="8100000" algn="bl" rotWithShape="0">
              <a:srgbClr val="0F2540">
                <a:alpha val="18000"/>
              </a:srgbClr>
            </a:outerShdw>
          </a:effectLst>
        </p:spPr>
      </p:sp>
      <p:sp>
        <p:nvSpPr>
          <p:cNvPr id="25" name="Text 20"/>
          <p:cNvSpPr/>
          <p:nvPr/>
        </p:nvSpPr>
        <p:spPr>
          <a:xfrm>
            <a:off x="9802368" y="3703320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3</a:t>
            </a:r>
            <a:endParaRPr lang="en-US" sz="1800" dirty="0"/>
          </a:p>
        </p:txBody>
      </p:sp>
      <p:sp>
        <p:nvSpPr>
          <p:cNvPr id="26" name="Text 21"/>
          <p:cNvSpPr/>
          <p:nvPr/>
        </p:nvSpPr>
        <p:spPr>
          <a:xfrm>
            <a:off x="8449056" y="434340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F2540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因任務選工具</a:t>
            </a:r>
            <a:endParaRPr lang="en-US" sz="2000" dirty="0"/>
          </a:p>
        </p:txBody>
      </p:sp>
      <p:sp>
        <p:nvSpPr>
          <p:cNvPr id="27" name="Text 22"/>
          <p:cNvSpPr/>
          <p:nvPr/>
        </p:nvSpPr>
        <p:spPr>
          <a:xfrm>
            <a:off x="8540496" y="484632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不同工具擅長不同任務，沒有一個能通吃，不宜一概而論。</a:t>
            </a:r>
            <a:endParaRPr lang="en-US" b="1" dirty="0"/>
          </a:p>
        </p:txBody>
      </p:sp>
      <p:sp>
        <p:nvSpPr>
          <p:cNvPr id="28" name="Text 23"/>
          <p:cNvSpPr/>
          <p:nvPr/>
        </p:nvSpPr>
        <p:spPr>
          <a:xfrm>
            <a:off x="457200" y="63825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94A3B8"/>
                </a:solidFill>
                <a:latin typeface="Noto Sans CJK TC" pitchFamily="34" charset="0"/>
                <a:ea typeface="Noto Sans CJK TC" pitchFamily="34" charset="-122"/>
                <a:cs typeface="Noto Sans CJK TC" pitchFamily="34" charset="-120"/>
              </a:rPr>
              <a:t>亞洲大學資訊發展處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2571</Words>
  <Application>Microsoft Office PowerPoint</Application>
  <PresentationFormat>寬螢幕</PresentationFormat>
  <Paragraphs>274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0" baseType="lpstr">
      <vt:lpstr>Aptos</vt:lpstr>
      <vt:lpstr>Noto Sans CJK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校內 AI 資源導覽：從語音、影像到生成式 AI 平台</dc:title>
  <dc:subject>PptxGenJS Presentation</dc:subject>
  <dc:creator>亞洲大學資訊發展處</dc:creator>
  <cp:lastModifiedBy>杜若慈</cp:lastModifiedBy>
  <cp:revision>12</cp:revision>
  <dcterms:created xsi:type="dcterms:W3CDTF">2026-06-04T05:28:50Z</dcterms:created>
  <dcterms:modified xsi:type="dcterms:W3CDTF">2026-08-12T03:56:27Z</dcterms:modified>
</cp:coreProperties>
</file>