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25C"/>
    <a:srgbClr val="F59E0B"/>
    <a:srgbClr val="F2FBFA"/>
    <a:srgbClr val="5B6B7B"/>
    <a:srgbClr val="0F2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4900" autoAdjust="0"/>
  </p:normalViewPr>
  <p:slideViewPr>
    <p:cSldViewPr snapToGrid="0" snapToObjects="1">
      <p:cViewPr varScale="1">
        <p:scale>
          <a:sx n="61" d="100"/>
          <a:sy n="61" d="100"/>
        </p:scale>
        <p:origin x="7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10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這頁是一張快速對照表,告訴你「想做某件事,該用哪個工具」。</a:t>
            </a:r>
          </a:p>
          <a:p>
            <a:endParaRPr dirty="0"/>
          </a:p>
          <a:p>
            <a:r>
              <a:rPr lang="zh-TW" dirty="0"/>
              <a:t>有錄音或影片要變文字,用 Whisper。想把簡報做成教學影片,用簡報生成影片合成器。需要一張原創插圖或配圖,用 Stable Diffusion。要會議摘要和文件協作,用 MS Teams 生成式 AI。想跟 AI 對話、做文件問答,用 OpenWebUI。想動手訓練自己的 AI 模型,用 AIDMS。</a:t>
            </a:r>
          </a:p>
          <a:p>
            <a:endParaRPr dirty="0"/>
          </a:p>
          <a:p>
            <a:r>
              <a:rPr lang="zh-TW" dirty="0"/>
              <a:t>這頁建議大家截圖存起來,以後遇到任務直接對照,很實用。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很多人好奇:為什麼 AI 那麼需要 GPU?這頁解釋。</a:t>
            </a:r>
          </a:p>
          <a:p>
            <a:endParaRPr dirty="0"/>
          </a:p>
          <a:p>
            <a:r>
              <a:rPr lang="zh-TW" dirty="0"/>
              <a:t>訓練和執行 AI 模型,要做大量的數學運算。GPU 的強項就是「同時做很多計算」,所以成為 AI 的主力引擎。</a:t>
            </a:r>
          </a:p>
          <a:p>
            <a:endParaRPr dirty="0"/>
          </a:p>
          <a:p>
            <a:r>
              <a:rPr lang="zh-TW" dirty="0"/>
              <a:t>三個重點。平行運算:GPU 有成千上萬個小核心,能一起處理大量資料。集中管理:AIDMS 把多張 GPU 統一調度,依需求分配給不同任務。資源有限:GPU 很珍貴,所以平台會監控使用率,避免閒置或被搶用。</a:t>
            </a:r>
          </a:p>
          <a:p>
            <a:endParaRPr dirty="0"/>
          </a:p>
          <a:p>
            <a:r>
              <a:rPr lang="zh-TW" dirty="0"/>
              <a:t>簡單說,GPU 就像一支人數龐大的計算大軍,特別適合 AI 這種需要海量平行運算的工作。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生成式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和傳統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最大的差別是什麼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傳統 </a:t>
            </a:r>
            <a:r>
              <a:rPr lang="en-US" altLang="zh-TW" b="0" i="0" dirty="0">
                <a:solidFill>
                  <a:srgbClr val="1B5E20"/>
                </a:solidFill>
              </a:rPr>
              <a:t>AI </a:t>
            </a:r>
            <a:r>
              <a:rPr lang="zh-TW" altLang="en-US" b="0" i="0" dirty="0">
                <a:solidFill>
                  <a:srgbClr val="1B5E20"/>
                </a:solidFill>
              </a:rPr>
              <a:t>多在分類判斷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生成式 </a:t>
            </a:r>
            <a:r>
              <a:rPr lang="en-US" altLang="zh-TW" b="0" i="0" dirty="0">
                <a:solidFill>
                  <a:srgbClr val="1B5E20"/>
                </a:solidFill>
              </a:rPr>
              <a:t>AI </a:t>
            </a:r>
            <a:r>
              <a:rPr lang="zh-TW" altLang="en-US" b="0" i="0" dirty="0">
                <a:solidFill>
                  <a:srgbClr val="1B5E20"/>
                </a:solidFill>
              </a:rPr>
              <a:t>會「創造新內容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傳統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多在做「分類與判斷」</a:t>
            </a:r>
            <a:r>
              <a:rPr lang="en-US" altLang="zh-TW" b="0" i="1" dirty="0">
                <a:solidFill>
                  <a:srgbClr val="4E342E"/>
                </a:solidFill>
              </a:rPr>
              <a:t>(</a:t>
            </a:r>
            <a:r>
              <a:rPr lang="zh-TW" altLang="en-US" b="0" i="1" dirty="0">
                <a:solidFill>
                  <a:srgbClr val="4E342E"/>
                </a:solidFill>
              </a:rPr>
              <a:t>這是貓還是狗</a:t>
            </a:r>
            <a:r>
              <a:rPr lang="en-US" altLang="zh-TW" b="0" i="1" dirty="0">
                <a:solidFill>
                  <a:srgbClr val="4E342E"/>
                </a:solidFill>
              </a:rPr>
              <a:t>),</a:t>
            </a:r>
            <a:r>
              <a:rPr lang="zh-TW" altLang="en-US" b="0" i="1" dirty="0">
                <a:solidFill>
                  <a:srgbClr val="4E342E"/>
                </a:solidFill>
              </a:rPr>
              <a:t>生成式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則會「創造新內容」</a:t>
            </a:r>
            <a:r>
              <a:rPr lang="en-US" altLang="zh-TW" b="0" i="1" dirty="0">
                <a:solidFill>
                  <a:srgbClr val="4E342E"/>
                </a:solidFill>
              </a:rPr>
              <a:t>——</a:t>
            </a:r>
            <a:r>
              <a:rPr lang="zh-TW" altLang="en-US" b="0" i="1" dirty="0">
                <a:solidFill>
                  <a:srgbClr val="4E342E"/>
                </a:solidFill>
              </a:rPr>
              <a:t>文字、圖像、聲音、影片都能生成。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為什麼訓練和執行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模型特別需要 </a:t>
            </a:r>
            <a:r>
              <a:rPr lang="en-US" altLang="zh-TW" sz="1200" b="0" i="0" dirty="0">
                <a:solidFill>
                  <a:srgbClr val="0D9488"/>
                </a:solidFill>
              </a:rPr>
              <a:t>GPU?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GPU </a:t>
            </a:r>
            <a:r>
              <a:rPr lang="zh-TW" altLang="en-US" b="0" i="0" dirty="0">
                <a:solidFill>
                  <a:srgbClr val="1B5E20"/>
                </a:solidFill>
              </a:rPr>
              <a:t>擅長「同時做大量計算」的平行運算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:AI</a:t>
            </a:r>
            <a:r>
              <a:rPr lang="zh-TW" altLang="en-US" b="0" i="1" dirty="0">
                <a:solidFill>
                  <a:srgbClr val="4E342E"/>
                </a:solidFill>
              </a:rPr>
              <a:t> 需要做大量數學運算</a:t>
            </a:r>
            <a:r>
              <a:rPr lang="en-US" altLang="zh-TW" b="0" i="1" dirty="0">
                <a:solidFill>
                  <a:srgbClr val="4E342E"/>
                </a:solidFill>
              </a:rPr>
              <a:t>,GPU</a:t>
            </a:r>
            <a:r>
              <a:rPr lang="zh-TW" altLang="en-US" b="0" i="1" dirty="0">
                <a:solidFill>
                  <a:srgbClr val="4E342E"/>
                </a:solidFill>
              </a:rPr>
              <a:t> 有成千上萬個小核心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擅長「同時做很多計算」的平行運算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因此成為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的主力引擎。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9620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這頁是一個綜合案例,把今天介紹的工具串起來:把一場演講變成一支影片,一個人就能完成。</a:t>
            </a:r>
          </a:p>
          <a:p>
            <a:endParaRPr dirty="0"/>
          </a:p>
          <a:p>
            <a:r>
              <a:rPr lang="zh-TW" dirty="0"/>
              <a:t>步驟一,用 Whisper 把演講錄音變成逐字稿。步驟二,用對話式 AI 把逐字稿摘成簡報大綱。步驟三,用 Stable Diffusion 做主題插圖。步驟四,用簡報生成影片做成帶字幕的成品。</a:t>
            </a:r>
          </a:p>
          <a:p>
            <a:endParaRPr dirty="0"/>
          </a:p>
          <a:p>
            <a:r>
              <a:rPr lang="zh-TW" dirty="0"/>
              <a:t>你看,從聲音到成品的整個流程,完全不需要團隊、不需要錄音棚,一個人就能搞定。這就是這些工具串起來的威力。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AI 改變的,其實不只是科技業。這頁看四個面向。</a:t>
            </a:r>
          </a:p>
          <a:p>
            <a:endParaRPr dirty="0"/>
          </a:p>
          <a:p>
            <a:r>
              <a:rPr lang="zh-TW" dirty="0"/>
              <a:t>教育現場:越來越多學校把 AI 納入教學,重點轉向「會問問題」。法規與規範:各國陸續討論 AI 的版權、隱私和標示規範,還在演進中。職場技能:「會不會用 AI」逐漸成為履歷上被看重的能力。創作生態:插畫、音樂、影片創作者開始把 AI 當成共同創作的夥伴。</a:t>
            </a:r>
          </a:p>
          <a:p>
            <a:endParaRPr dirty="0"/>
          </a:p>
          <a:p>
            <a:r>
              <a:rPr lang="zh-TW" dirty="0"/>
              <a:t>這也呼應開頭那句話——學會用 AI,是這個時代很重要的基本能力。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投影片示範把一場演講變成影片的端到端流程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用到的工具串接順序是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Whisper </a:t>
            </a:r>
            <a:r>
              <a:rPr lang="zh-TW" altLang="en-US" b="0" i="0" dirty="0">
                <a:solidFill>
                  <a:srgbClr val="1B5E20"/>
                </a:solidFill>
              </a:rPr>
              <a:t>逐字稿 → 對話 </a:t>
            </a:r>
            <a:r>
              <a:rPr lang="en-US" altLang="zh-TW" b="0" i="0" dirty="0">
                <a:solidFill>
                  <a:srgbClr val="1B5E20"/>
                </a:solidFill>
              </a:rPr>
              <a:t>AI </a:t>
            </a:r>
            <a:r>
              <a:rPr lang="zh-TW" altLang="en-US" b="0" i="0" dirty="0">
                <a:solidFill>
                  <a:srgbClr val="1B5E20"/>
                </a:solidFill>
              </a:rPr>
              <a:t>摘要 → 生圖 → 簡報生成影片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完整流程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用 </a:t>
            </a:r>
            <a:r>
              <a:rPr lang="en-US" altLang="zh-TW" b="0" i="1" dirty="0">
                <a:solidFill>
                  <a:srgbClr val="4E342E"/>
                </a:solidFill>
              </a:rPr>
              <a:t>Whisper </a:t>
            </a:r>
            <a:r>
              <a:rPr lang="zh-TW" altLang="en-US" b="0" i="1" dirty="0">
                <a:solidFill>
                  <a:srgbClr val="4E342E"/>
                </a:solidFill>
              </a:rPr>
              <a:t>把演講轉逐字稿、對話式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摘成大綱、</a:t>
            </a:r>
            <a:r>
              <a:rPr lang="en-US" altLang="zh-TW" b="0" i="1" dirty="0">
                <a:solidFill>
                  <a:srgbClr val="4E342E"/>
                </a:solidFill>
              </a:rPr>
              <a:t>Stable Diffusion </a:t>
            </a:r>
            <a:r>
              <a:rPr lang="zh-TW" altLang="en-US" b="0" i="1" dirty="0">
                <a:solidFill>
                  <a:srgbClr val="4E342E"/>
                </a:solidFill>
              </a:rPr>
              <a:t>做插圖、簡報生成影片做成成品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一個人就能完成。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573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這頁帶大家逐項看懂 Whisper 的辨識設定,讓你知道每個選項在做什麼。</a:t>
            </a:r>
          </a:p>
          <a:p>
            <a:endParaRPr dirty="0"/>
          </a:p>
          <a:p>
            <a:r>
              <a:rPr lang="zh-TW" dirty="0"/>
              <a:t>辨識引擎,建議選本機的 faster-whisper,在校內機器上跑,速度快、資料不外傳。本機模型,建議選 medium 多語言平衡版,模型越大越準但越慢,medium 是準度和速度的折衷。辨識模式選平衡。語言設自動判斷,系統會自己辨識中英文。中文輸出開啟「中文自動轉繁體」,符合台灣使用習慣。長檔切段設自動,長音檔會自動切段處理,避免一次處理太長出錯。</a:t>
            </a:r>
          </a:p>
          <a:p>
            <a:endParaRPr dirty="0"/>
          </a:p>
          <a:p>
            <a:r>
              <a:rPr lang="zh-TW" dirty="0"/>
              <a:t>照這個設定走,大多數情況都很適用。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很多人會問:模型是不是越大越好?這頁回答這個問題。</a:t>
            </a:r>
          </a:p>
          <a:p>
            <a:endParaRPr dirty="0"/>
          </a:p>
          <a:p>
            <a:r>
              <a:rPr lang="zh-TW" dirty="0"/>
              <a:t>答案是:更大的模型通常更準,但也更慢、更吃資源。挑選時要看「任務需要多高的準度」和「你能等多久」。</a:t>
            </a:r>
          </a:p>
          <a:p>
            <a:endParaRPr dirty="0"/>
          </a:p>
          <a:p>
            <a:r>
              <a:rPr lang="zh-TW" dirty="0"/>
              <a:t>小模型,像 tiny 或 base,速度最快,普通硬體就能跑,適合做草稿和快速預覽。中模型,像 small 或 medium,是速度和準度的甜蜜點,日常逐字稿和字幕很夠用。大模型 large,準度最高,但最慢、最吃 GPU,用在最重要的正式稿。</a:t>
            </a:r>
          </a:p>
          <a:p>
            <a:endParaRPr dirty="0"/>
          </a:p>
          <a:p>
            <a:r>
              <a:rPr lang="zh-TW" dirty="0"/>
              <a:t>所以不是越大越好,而是「夠用就好」,看你的需求。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Whisper 除了前面講的,還有更多應用情境。</a:t>
            </a:r>
          </a:p>
          <a:p>
            <a:endParaRPr dirty="0"/>
          </a:p>
          <a:p>
            <a:r>
              <a:rPr lang="zh-TW" dirty="0"/>
              <a:t>Podcast 製作:錄好節目自動產生逐字稿和摘要,方便做筆記和貼文。田野訪談研究:把大量訪談錄音轉文字,加速質性研究的編碼分析。聽打無障礙:為聽障同學即時提供文字版內容,讓課程更友善。外語口說練習:錄下自己說的外語,轉文字後檢視發音和用字。</a:t>
            </a:r>
          </a:p>
          <a:p>
            <a:endParaRPr dirty="0"/>
          </a:p>
          <a:p>
            <a:r>
              <a:rPr lang="zh-TW" dirty="0"/>
              <a:t>你會發現,只要是「聲音變文字」的需求,Whisper 的應用幾乎無所不在。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關於 </a:t>
            </a:r>
            <a:r>
              <a:rPr lang="en-US" altLang="zh-TW" sz="1200" b="0" i="0" dirty="0">
                <a:solidFill>
                  <a:srgbClr val="0D9488"/>
                </a:solidFill>
              </a:rPr>
              <a:t>Whisper </a:t>
            </a:r>
            <a:r>
              <a:rPr lang="zh-TW" altLang="en-US" sz="1200" b="0" i="0" dirty="0">
                <a:solidFill>
                  <a:srgbClr val="0D9488"/>
                </a:solidFill>
              </a:rPr>
              <a:t>的模型大小選擇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正確的觀念是什麼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越大越準但越慢</a:t>
            </a:r>
            <a:r>
              <a:rPr lang="en-US" altLang="zh-TW" sz="1200" b="0" i="0" dirty="0">
                <a:solidFill>
                  <a:srgbClr val="1B5E20"/>
                </a:solidFill>
              </a:rPr>
              <a:t>,</a:t>
            </a:r>
            <a:r>
              <a:rPr lang="zh-TW" altLang="en-US" sz="1200" b="0" i="0" dirty="0">
                <a:solidFill>
                  <a:srgbClr val="1B5E20"/>
                </a:solidFill>
              </a:rPr>
              <a:t>應依任務需求選「夠用」的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</a:t>
            </a:r>
            <a:r>
              <a:rPr lang="en-US" altLang="zh-TW" sz="1200" b="0" i="1" dirty="0">
                <a:solidFill>
                  <a:srgbClr val="4E342E"/>
                </a:solidFill>
              </a:rPr>
              <a:t>:</a:t>
            </a:r>
            <a:r>
              <a:rPr lang="zh-TW" altLang="en-US" sz="1200" b="0" i="1" dirty="0">
                <a:solidFill>
                  <a:srgbClr val="4E342E"/>
                </a:solidFill>
              </a:rPr>
              <a:t>更大的模型通常更準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但也更慢、更吃資源。不是越大越好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而是看任務需要多高準度、你能等多久</a:t>
            </a:r>
            <a:r>
              <a:rPr lang="en-US" altLang="zh-TW" sz="1200" b="0" i="1" dirty="0">
                <a:solidFill>
                  <a:srgbClr val="4E342E"/>
                </a:solidFill>
              </a:rPr>
              <a:t>,</a:t>
            </a:r>
            <a:r>
              <a:rPr lang="zh-TW" altLang="en-US" sz="1200" b="0" i="1" dirty="0">
                <a:solidFill>
                  <a:srgbClr val="4E342E"/>
                </a:solidFill>
              </a:rPr>
              <a:t>選「夠用」的即可。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0856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這頁回頭把一個基本觀念講清楚:什麼是「生成式 AI」?</a:t>
            </a:r>
          </a:p>
          <a:p>
            <a:endParaRPr dirty="0"/>
          </a:p>
          <a:p>
            <a:r>
              <a:rPr lang="zh-TW" dirty="0"/>
              <a:t>傳統的 AI 多半在做「分類與判斷」,例如判斷這是貓還是狗。但生成式 AI 不一樣,它會「創造新內容」——文字、圖像、聲音、影片都能生成。</a:t>
            </a:r>
          </a:p>
          <a:p>
            <a:endParaRPr dirty="0"/>
          </a:p>
          <a:p>
            <a:r>
              <a:rPr lang="zh-TW" dirty="0"/>
              <a:t>對應到我們今天的工具:生成文字,用 OpenWebUI 和 Teams AI;生成圖像,用 Stable Diffusion;生成語音和影片,用簡報生成影片。</a:t>
            </a:r>
          </a:p>
          <a:p>
            <a:endParaRPr dirty="0"/>
          </a:p>
          <a:p>
            <a:r>
              <a:rPr lang="zh-TW" dirty="0"/>
              <a:t>理解這個分類,你就懂了今天大部分工具的本質——它們都是在「創造」新東西。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這頁給一些更具體的點子,把生成式 AI 用進你的作業裡。</a:t>
            </a:r>
          </a:p>
          <a:p>
            <a:endParaRPr dirty="0"/>
          </a:p>
          <a:p>
            <a:r>
              <a:rPr lang="zh-TW" dirty="0"/>
              <a:t>做簡報配圖:用 Stable Diffusion 產生主題插圖,讓投影片不再只有文字。寫作起步:請對話式 AI 給你三個開頭版本,破解「不知道怎麼開始」的卡關。難懂概念白話化:把課本艱澀的段落貼上,請 AI 用國中生能懂的方式解釋。面試與口說演練:請 AI 扮演面試官提問,事先練習回答。</a:t>
            </a:r>
          </a:p>
          <a:p>
            <a:endParaRPr dirty="0"/>
          </a:p>
          <a:p>
            <a:r>
              <a:rPr lang="zh-TW" dirty="0"/>
              <a:t>這些都是馬上能用的小技巧,鼓勵大家動手試試看。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Teams AI 和 OpenWebUI 都能對話,那該怎麼選?這頁做個比較。</a:t>
            </a:r>
          </a:p>
          <a:p>
            <a:endParaRPr dirty="0"/>
          </a:p>
          <a:p>
            <a:r>
              <a:rPr lang="zh-TW" dirty="0"/>
              <a:t>使用情境:Teams AI 整合在會議和 Office 文件流程中;OpenWebUI 是獨立的對話介面,專注問答和文件處理。資料位置:Teams 走學校的微軟雲端;OpenWebUI 可連校內自架模型,資料較留在校內。最適合:Teams 適合邊開會邊協作、改文件;OpenWebUI 適合讀長文件、做問答、嘗試不同模型。上手難度:兩個都很簡單。</a:t>
            </a:r>
          </a:p>
          <a:p>
            <a:endParaRPr dirty="0"/>
          </a:p>
          <a:p>
            <a:r>
              <a:rPr lang="zh-TW" dirty="0"/>
              <a:t>簡單記:在 Office 流程裡用 Teams,要資料留校內或讀長文件用 OpenWebUI。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這頁帶大家看懂 AIDMS 主控台上幾個關鍵字。</a:t>
            </a:r>
          </a:p>
          <a:p>
            <a:endParaRPr dirty="0"/>
          </a:p>
          <a:p>
            <a:r>
              <a:rPr lang="zh-TW" dirty="0"/>
              <a:t>資料集 Dataset:用來訓練模型的資料,截圖顯示共 220 個、約 313 GB。任務 Job:一次訓練或推論的工作,截圖累積了 506 個。模型庫 Models:存放訓練完成的模型版本,約 171 GB。推論節點和 GPU:實際運算的機器,例如多張 NVIDIA RTX A5000 顯卡。</a:t>
            </a:r>
          </a:p>
          <a:p>
            <a:endParaRPr dirty="0"/>
          </a:p>
          <a:p>
            <a:r>
              <a:rPr lang="zh-TW" dirty="0"/>
              <a:t>知道這些名詞,你看主控台就不會一頭霧水了。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DECISION GUIDE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我該用哪個工具？快速對照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6400800" cy="658368"/>
          </a:xfrm>
          <a:prstGeom prst="rect">
            <a:avLst/>
          </a:prstGeom>
          <a:solidFill>
            <a:srgbClr val="0F2540"/>
          </a:solidFill>
          <a:ln/>
        </p:spPr>
      </p:sp>
      <p:sp>
        <p:nvSpPr>
          <p:cNvPr id="5" name="Shape 3"/>
          <p:cNvSpPr/>
          <p:nvPr/>
        </p:nvSpPr>
        <p:spPr>
          <a:xfrm>
            <a:off x="6949440" y="1783080"/>
            <a:ext cx="4663440" cy="658368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783080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我想做的事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223760" y="1783080"/>
            <a:ext cx="4389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建議使用的工具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48640" y="2441448"/>
            <a:ext cx="6400800" cy="65836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949440" y="2441448"/>
            <a:ext cx="4663440" cy="65836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441448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我有錄音／影片要變文字</a:t>
            </a:r>
            <a:endParaRPr lang="en-US" sz="2000" b="1" dirty="0"/>
          </a:p>
        </p:txBody>
      </p:sp>
      <p:sp>
        <p:nvSpPr>
          <p:cNvPr id="11" name="Shape 9"/>
          <p:cNvSpPr/>
          <p:nvPr/>
        </p:nvSpPr>
        <p:spPr>
          <a:xfrm>
            <a:off x="7178040" y="2679192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7498080" y="244144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OpenAI Whisper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48640" y="3099816"/>
            <a:ext cx="64008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949440" y="3099816"/>
            <a:ext cx="466344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099816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我想把簡報做成教學影片</a:t>
            </a:r>
            <a:endParaRPr lang="en-US" sz="2000" b="1" dirty="0"/>
          </a:p>
        </p:txBody>
      </p:sp>
      <p:sp>
        <p:nvSpPr>
          <p:cNvPr id="16" name="Shape 14"/>
          <p:cNvSpPr/>
          <p:nvPr/>
        </p:nvSpPr>
        <p:spPr>
          <a:xfrm>
            <a:off x="7178040" y="3337560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7" name="Text 15"/>
          <p:cNvSpPr/>
          <p:nvPr/>
        </p:nvSpPr>
        <p:spPr>
          <a:xfrm>
            <a:off x="7498080" y="3099816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簡報生成影片合成器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548640" y="3758184"/>
            <a:ext cx="6400800" cy="65836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949440" y="3758184"/>
            <a:ext cx="4663440" cy="65836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3758184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我需要一張原創插圖或配圖</a:t>
            </a:r>
            <a:endParaRPr lang="en-US" sz="2000" b="1" dirty="0"/>
          </a:p>
        </p:txBody>
      </p:sp>
      <p:sp>
        <p:nvSpPr>
          <p:cNvPr id="21" name="Shape 19"/>
          <p:cNvSpPr/>
          <p:nvPr/>
        </p:nvSpPr>
        <p:spPr>
          <a:xfrm>
            <a:off x="7178040" y="3995928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0" y="3758184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548640" y="4416552"/>
            <a:ext cx="64008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49440" y="4416552"/>
            <a:ext cx="466344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4416552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我要會議摘要與文件協作</a:t>
            </a:r>
            <a:endParaRPr lang="en-US" sz="2000" b="1" dirty="0"/>
          </a:p>
        </p:txBody>
      </p:sp>
      <p:sp>
        <p:nvSpPr>
          <p:cNvPr id="26" name="Shape 24"/>
          <p:cNvSpPr/>
          <p:nvPr/>
        </p:nvSpPr>
        <p:spPr>
          <a:xfrm>
            <a:off x="7178040" y="4654296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7" name="Text 25"/>
          <p:cNvSpPr/>
          <p:nvPr/>
        </p:nvSpPr>
        <p:spPr>
          <a:xfrm>
            <a:off x="7498080" y="4416552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 生成式 AI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548640" y="5074920"/>
            <a:ext cx="6400800" cy="65836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949440" y="5074920"/>
            <a:ext cx="4663440" cy="65836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2960" y="5074920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我想跟 AI 對話、做文件問答</a:t>
            </a:r>
            <a:endParaRPr lang="en-US" sz="2000" b="1" dirty="0"/>
          </a:p>
        </p:txBody>
      </p:sp>
      <p:sp>
        <p:nvSpPr>
          <p:cNvPr id="31" name="Shape 29"/>
          <p:cNvSpPr/>
          <p:nvPr/>
        </p:nvSpPr>
        <p:spPr>
          <a:xfrm>
            <a:off x="7178040" y="5312664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2" name="Text 30"/>
          <p:cNvSpPr/>
          <p:nvPr/>
        </p:nvSpPr>
        <p:spPr>
          <a:xfrm>
            <a:off x="7498080" y="5074920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</a:t>
            </a:r>
            <a:endParaRPr lang="en-US" sz="2000" dirty="0"/>
          </a:p>
        </p:txBody>
      </p:sp>
      <p:sp>
        <p:nvSpPr>
          <p:cNvPr id="33" name="Shape 31"/>
          <p:cNvSpPr/>
          <p:nvPr/>
        </p:nvSpPr>
        <p:spPr>
          <a:xfrm>
            <a:off x="548640" y="5733288"/>
            <a:ext cx="640080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949440" y="5733288"/>
            <a:ext cx="4663440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22960" y="5733288"/>
            <a:ext cx="6035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我想動手訓練自己的 AI 模型</a:t>
            </a:r>
            <a:endParaRPr lang="en-US" sz="2000" b="1" dirty="0"/>
          </a:p>
        </p:txBody>
      </p:sp>
      <p:sp>
        <p:nvSpPr>
          <p:cNvPr id="36" name="Shape 34"/>
          <p:cNvSpPr/>
          <p:nvPr/>
        </p:nvSpPr>
        <p:spPr>
          <a:xfrm>
            <a:off x="7178040" y="5971032"/>
            <a:ext cx="182880" cy="1828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7" name="Text 35"/>
          <p:cNvSpPr/>
          <p:nvPr/>
        </p:nvSpPr>
        <p:spPr>
          <a:xfrm>
            <a:off x="7498080" y="5733288"/>
            <a:ext cx="3840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</a:t>
            </a:r>
            <a:endParaRPr lang="en-US" sz="2000" dirty="0"/>
          </a:p>
        </p:txBody>
      </p:sp>
      <p:sp>
        <p:nvSpPr>
          <p:cNvPr id="38" name="Text 36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BEHIND THE SCENES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為什麼 AI 那麼需要 GPU？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37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訓練與執行 AI 模型，要做大量的數學運算。GPU 擅長「同時做很多計算」，因此成為 AI 的主力引擎。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548640" y="2468879"/>
            <a:ext cx="3566160" cy="3416913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783080" y="2834640"/>
            <a:ext cx="1097280" cy="109728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7" name="Image 0" descr="images/icon_chip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112" y="3090672"/>
            <a:ext cx="585216" cy="5852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40690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平行運算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98845" y="4497376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 有成千上萬個小核心，能一起處理大量資料。</a:t>
            </a:r>
            <a:endParaRPr lang="en-US" sz="2000" b="1" dirty="0"/>
          </a:p>
        </p:txBody>
      </p:sp>
      <p:sp>
        <p:nvSpPr>
          <p:cNvPr id="10" name="Shape 7"/>
          <p:cNvSpPr/>
          <p:nvPr/>
        </p:nvSpPr>
        <p:spPr>
          <a:xfrm>
            <a:off x="4407408" y="2468879"/>
            <a:ext cx="3566160" cy="3416913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41848" y="2834640"/>
            <a:ext cx="1097280" cy="109728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12" name="Image 1" descr="images/icon_server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3090672"/>
            <a:ext cx="585216" cy="5852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98848" y="40690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集中管理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4567428" y="4497376"/>
            <a:ext cx="3246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 把多張 GPU 統一調度，依需求分配給不同任務。</a:t>
            </a:r>
            <a:endParaRPr lang="en-US" sz="2000" b="1" dirty="0"/>
          </a:p>
        </p:txBody>
      </p:sp>
      <p:sp>
        <p:nvSpPr>
          <p:cNvPr id="15" name="Shape 11"/>
          <p:cNvSpPr/>
          <p:nvPr/>
        </p:nvSpPr>
        <p:spPr>
          <a:xfrm>
            <a:off x="8266176" y="2468879"/>
            <a:ext cx="3566160" cy="3416913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500616" y="2834640"/>
            <a:ext cx="1097280" cy="109728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17" name="Image 2" descr="images/icon_p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6648" y="3090672"/>
            <a:ext cx="585216" cy="58521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57616" y="406908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資源有限</a:t>
            </a:r>
            <a:endParaRPr lang="en-US" sz="2400" dirty="0"/>
          </a:p>
        </p:txBody>
      </p:sp>
      <p:sp>
        <p:nvSpPr>
          <p:cNvPr id="19" name="Text 14"/>
          <p:cNvSpPr/>
          <p:nvPr/>
        </p:nvSpPr>
        <p:spPr>
          <a:xfrm>
            <a:off x="8380476" y="4497376"/>
            <a:ext cx="3337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 很珍貴，所以平台會監控使用率，避免閒置或搶用。</a:t>
            </a:r>
            <a:endParaRPr lang="en-US" sz="2000" b="1" dirty="0"/>
          </a:p>
        </p:txBody>
      </p:sp>
      <p:sp>
        <p:nvSpPr>
          <p:cNvPr id="20" name="Text 15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2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000" y="66946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生成式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和傳統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最大的差別是什麼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000" y="10399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生成式</a:t>
            </a:r>
            <a:r>
              <a:rPr b="0" i="0" dirty="0">
                <a:solidFill>
                  <a:srgbClr val="333333"/>
                </a:solidFill>
              </a:rPr>
              <a:t> AI </a:t>
            </a:r>
            <a:r>
              <a:rPr b="0" i="0" dirty="0" err="1">
                <a:solidFill>
                  <a:srgbClr val="333333"/>
                </a:solidFill>
              </a:rPr>
              <a:t>比較便宜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000" y="1498195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傳統</a:t>
            </a:r>
            <a:r>
              <a:rPr b="1" i="0" dirty="0">
                <a:solidFill>
                  <a:srgbClr val="1B5E20"/>
                </a:solidFill>
              </a:rPr>
              <a:t> AI </a:t>
            </a:r>
            <a:r>
              <a:rPr b="1" i="0" dirty="0" err="1">
                <a:solidFill>
                  <a:srgbClr val="1B5E20"/>
                </a:solidFill>
              </a:rPr>
              <a:t>多在分類判斷,生成式</a:t>
            </a:r>
            <a:r>
              <a:rPr b="1" i="0" dirty="0">
                <a:solidFill>
                  <a:srgbClr val="1B5E20"/>
                </a:solidFill>
              </a:rPr>
              <a:t> AI </a:t>
            </a:r>
            <a:r>
              <a:rPr b="1" i="0" dirty="0" err="1">
                <a:solidFill>
                  <a:srgbClr val="1B5E20"/>
                </a:solidFill>
              </a:rPr>
              <a:t>會「創造新內容</a:t>
            </a:r>
            <a:r>
              <a:rPr b="1" i="0" dirty="0">
                <a:solidFill>
                  <a:srgbClr val="1B5E20"/>
                </a:solidFill>
              </a:rPr>
              <a:t>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000" y="19564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生成式 AI 不需要用電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0000" y="241469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兩者完全一樣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00" y="2872945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解析:傳統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多在做「分類與判斷</a:t>
            </a:r>
            <a:r>
              <a:rPr b="0" i="1" dirty="0">
                <a:solidFill>
                  <a:srgbClr val="4E342E"/>
                </a:solidFill>
              </a:rPr>
              <a:t>」(</a:t>
            </a:r>
            <a:r>
              <a:rPr b="0" i="1" dirty="0" err="1">
                <a:solidFill>
                  <a:srgbClr val="4E342E"/>
                </a:solidFill>
              </a:rPr>
              <a:t>這是貓還是狗</a:t>
            </a:r>
            <a:r>
              <a:rPr b="0" i="1" dirty="0">
                <a:solidFill>
                  <a:srgbClr val="4E342E"/>
                </a:solidFill>
              </a:rPr>
              <a:t>),</a:t>
            </a:r>
            <a:r>
              <a:rPr b="0" i="1" dirty="0" err="1">
                <a:solidFill>
                  <a:srgbClr val="4E342E"/>
                </a:solidFill>
              </a:rPr>
              <a:t>生成式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則會「創造新內容</a:t>
            </a:r>
            <a:r>
              <a:rPr b="0" i="1" dirty="0">
                <a:solidFill>
                  <a:srgbClr val="4E342E"/>
                </a:solidFill>
              </a:rPr>
              <a:t>」——</a:t>
            </a:r>
            <a:r>
              <a:rPr b="0" i="1" dirty="0" err="1">
                <a:solidFill>
                  <a:srgbClr val="4E342E"/>
                </a:solidFill>
              </a:rPr>
              <a:t>文字、圖像、聲音、影片都能生成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0000" y="347218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為什麼訓練和執行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模型特別需要</a:t>
            </a:r>
            <a:r>
              <a:rPr sz="2000" b="1" i="0" dirty="0">
                <a:solidFill>
                  <a:srgbClr val="0D9488"/>
                </a:solidFill>
              </a:rPr>
              <a:t> GPU?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000" y="381218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GPU </a:t>
            </a:r>
            <a:r>
              <a:rPr b="0" i="0" dirty="0" err="1">
                <a:solidFill>
                  <a:srgbClr val="333333"/>
                </a:solidFill>
              </a:rPr>
              <a:t>比較省電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000" y="4267145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GPU </a:t>
            </a:r>
            <a:r>
              <a:rPr b="1" i="0" dirty="0" err="1">
                <a:solidFill>
                  <a:srgbClr val="1B5E20"/>
                </a:solidFill>
              </a:rPr>
              <a:t>擅長「同時做大量計算」的平行運算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000" y="48135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GPU 可以儲存更多檔案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000" y="53599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GPU 上網比較快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0000" y="5855545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解析:AI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需要做大量數學運算,GPU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有成千上萬個小核心,擅長「同時做很多計算」的平行運算,因此成為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的主力引擎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chemeClr val="accent1">
                    <a:lumMod val="7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END-TO-END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綜合案例：把一場演講變成一支影片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把今天介紹的工具串起來，一個人就能完成從聲音到成品的整個流程。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2606040" cy="283464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48740" y="274320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7" name="Image 0" descr="images/icon_mic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340" y="297180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57784" y="31128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1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94360" y="4067775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錄音轉文字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58368" y="4441374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 Whisper 把演講錄音變逐字稿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3154680" y="3502152"/>
            <a:ext cx="310896" cy="310896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2" name="Image 1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404" y="3579876"/>
            <a:ext cx="155448" cy="15544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3456432" y="2468880"/>
            <a:ext cx="2606040" cy="283464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256532" y="274320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5" name="Image 2" descr="images/icon_chat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5132" y="2971800"/>
            <a:ext cx="548640" cy="5486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465576" y="31128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Text 12"/>
          <p:cNvSpPr/>
          <p:nvPr/>
        </p:nvSpPr>
        <p:spPr>
          <a:xfrm>
            <a:off x="3502152" y="4067775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整理重點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3566160" y="4458792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用對話式 AI 摘成簡報大綱</a:t>
            </a:r>
            <a:endParaRPr lang="en-US" sz="2000" dirty="0"/>
          </a:p>
        </p:txBody>
      </p:sp>
      <p:sp>
        <p:nvSpPr>
          <p:cNvPr id="19" name="Shape 14"/>
          <p:cNvSpPr/>
          <p:nvPr/>
        </p:nvSpPr>
        <p:spPr>
          <a:xfrm>
            <a:off x="6062472" y="3502152"/>
            <a:ext cx="310896" cy="310896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20" name="Image 3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196" y="3579876"/>
            <a:ext cx="155448" cy="155448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6364224" y="2468880"/>
            <a:ext cx="2606040" cy="283464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7164324" y="274320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3" name="Image 4" descr="images/icon_palette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2924" y="2971800"/>
            <a:ext cx="548640" cy="5486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373368" y="31128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3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5" name="Text 18"/>
          <p:cNvSpPr/>
          <p:nvPr/>
        </p:nvSpPr>
        <p:spPr>
          <a:xfrm>
            <a:off x="6409944" y="4067775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生成配圖</a:t>
            </a:r>
            <a:endParaRPr lang="en-US" sz="2000" dirty="0"/>
          </a:p>
        </p:txBody>
      </p:sp>
      <p:sp>
        <p:nvSpPr>
          <p:cNvPr id="26" name="Text 19"/>
          <p:cNvSpPr/>
          <p:nvPr/>
        </p:nvSpPr>
        <p:spPr>
          <a:xfrm>
            <a:off x="6473952" y="4458792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 Stable Diffusion 做主題插圖</a:t>
            </a:r>
            <a:endParaRPr lang="en-US" sz="2000" dirty="0"/>
          </a:p>
        </p:txBody>
      </p:sp>
      <p:sp>
        <p:nvSpPr>
          <p:cNvPr id="27" name="Shape 20"/>
          <p:cNvSpPr/>
          <p:nvPr/>
        </p:nvSpPr>
        <p:spPr>
          <a:xfrm>
            <a:off x="8970264" y="3502152"/>
            <a:ext cx="310896" cy="310896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28" name="Image 5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7988" y="3579876"/>
            <a:ext cx="155448" cy="155448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9272016" y="2468880"/>
            <a:ext cx="2606040" cy="283464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30" name="Shape 22"/>
          <p:cNvSpPr/>
          <p:nvPr/>
        </p:nvSpPr>
        <p:spPr>
          <a:xfrm>
            <a:off x="10072116" y="2743200"/>
            <a:ext cx="1005840" cy="100584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31" name="Image 6" descr="images/icon_film_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0716" y="2971800"/>
            <a:ext cx="548640" cy="54864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9281160" y="31128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4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Text 24"/>
          <p:cNvSpPr/>
          <p:nvPr/>
        </p:nvSpPr>
        <p:spPr>
          <a:xfrm>
            <a:off x="9317736" y="4067775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合成影片</a:t>
            </a:r>
            <a:endParaRPr lang="en-US" sz="2000" dirty="0"/>
          </a:p>
        </p:txBody>
      </p:sp>
      <p:sp>
        <p:nvSpPr>
          <p:cNvPr id="34" name="Text 25"/>
          <p:cNvSpPr/>
          <p:nvPr/>
        </p:nvSpPr>
        <p:spPr>
          <a:xfrm>
            <a:off x="9381744" y="4441374"/>
            <a:ext cx="2386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用簡報生成影片做成帶字幕成品</a:t>
            </a:r>
            <a:endParaRPr lang="en-US" sz="2000" dirty="0"/>
          </a:p>
        </p:txBody>
      </p:sp>
      <p:sp>
        <p:nvSpPr>
          <p:cNvPr id="35" name="Text 26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TRENDS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正在改變的，不只是科技業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new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教育現場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越來越多學校把 AI 工具納入教學，重點轉向「會問問題」。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sca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法規與規範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各國陸續討論 AI 的版權、隱私與標示規範，仍在演進中。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users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職場技能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「會不會用 AI」逐漸成為履歷上被看重的基本能力。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bul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創作生態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插畫、音樂、影片創作者開始把 AI 當成共同創作的夥伴。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3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6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投影片示範把一場演講變成影片的端到端流程,用到的工具串接順序是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5583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生圖</a:t>
            </a:r>
            <a:r>
              <a:rPr b="0" i="0" dirty="0">
                <a:solidFill>
                  <a:srgbClr val="333333"/>
                </a:solidFill>
              </a:rPr>
              <a:t> → </a:t>
            </a:r>
            <a:r>
              <a:rPr b="0" i="0" dirty="0" err="1">
                <a:solidFill>
                  <a:srgbClr val="333333"/>
                </a:solidFill>
              </a:rPr>
              <a:t>影片</a:t>
            </a:r>
            <a:r>
              <a:rPr b="0" i="0" dirty="0">
                <a:solidFill>
                  <a:srgbClr val="333333"/>
                </a:solidFill>
              </a:rPr>
              <a:t> → </a:t>
            </a:r>
            <a:r>
              <a:rPr b="0" i="0" dirty="0" err="1">
                <a:solidFill>
                  <a:srgbClr val="333333"/>
                </a:solidFill>
              </a:rPr>
              <a:t>逐字稿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85100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Whisper </a:t>
            </a:r>
            <a:r>
              <a:rPr b="1" i="0" dirty="0" err="1">
                <a:solidFill>
                  <a:srgbClr val="1B5E20"/>
                </a:solidFill>
              </a:rPr>
              <a:t>逐字稿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對話</a:t>
            </a:r>
            <a:r>
              <a:rPr b="1" i="0" dirty="0">
                <a:solidFill>
                  <a:srgbClr val="1B5E20"/>
                </a:solidFill>
              </a:rPr>
              <a:t> AI </a:t>
            </a:r>
            <a:r>
              <a:rPr b="1" i="0" dirty="0" err="1">
                <a:solidFill>
                  <a:srgbClr val="1B5E20"/>
                </a:solidFill>
              </a:rPr>
              <a:t>摘要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生圖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簡報生成影片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302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C. </a:t>
            </a:r>
            <a:r>
              <a:rPr b="0" i="0" dirty="0" err="1">
                <a:solidFill>
                  <a:srgbClr val="333333"/>
                </a:solidFill>
              </a:rPr>
              <a:t>只需要一個工具就能完成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0000" y="27530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AIDMS → Teams → 結束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204000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解析:完整流程:用</a:t>
            </a:r>
            <a:r>
              <a:rPr b="0" i="1" dirty="0">
                <a:solidFill>
                  <a:srgbClr val="4E342E"/>
                </a:solidFill>
              </a:rPr>
              <a:t> Whisper </a:t>
            </a:r>
            <a:r>
              <a:rPr b="0" i="1" dirty="0" err="1">
                <a:solidFill>
                  <a:srgbClr val="4E342E"/>
                </a:solidFill>
              </a:rPr>
              <a:t>把演講轉逐字稿、對話式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摘成大綱、Stable</a:t>
            </a:r>
            <a:r>
              <a:rPr b="0" i="1" dirty="0">
                <a:solidFill>
                  <a:srgbClr val="4E342E"/>
                </a:solidFill>
              </a:rPr>
              <a:t> Diffusion </a:t>
            </a:r>
            <a:r>
              <a:rPr b="0" i="1" dirty="0" err="1">
                <a:solidFill>
                  <a:srgbClr val="4E342E"/>
                </a:solidFill>
              </a:rPr>
              <a:t>做插圖、簡報生成影片做成成品,一個人就能完成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01 · 設定詳解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 辨識設定，逐項看懂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2377440" cy="603504"/>
          </a:xfrm>
          <a:prstGeom prst="rect">
            <a:avLst/>
          </a:prstGeom>
          <a:solidFill>
            <a:srgbClr val="0F2540"/>
          </a:solidFill>
          <a:ln/>
        </p:spPr>
      </p:sp>
      <p:sp>
        <p:nvSpPr>
          <p:cNvPr id="5" name="Shape 3"/>
          <p:cNvSpPr/>
          <p:nvPr/>
        </p:nvSpPr>
        <p:spPr>
          <a:xfrm>
            <a:off x="2926080" y="1737360"/>
            <a:ext cx="2926080" cy="603504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6" name="Shape 4"/>
          <p:cNvSpPr/>
          <p:nvPr/>
        </p:nvSpPr>
        <p:spPr>
          <a:xfrm>
            <a:off x="5852160" y="1737360"/>
            <a:ext cx="5760720" cy="603504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37360"/>
            <a:ext cx="21945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設定項目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108960" y="1737360"/>
            <a:ext cx="2743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建議值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035040" y="1737360"/>
            <a:ext cx="54864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這是什麼意思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548640" y="2340864"/>
            <a:ext cx="2668016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340864"/>
            <a:ext cx="3283712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852160" y="2340864"/>
            <a:ext cx="6464808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340864"/>
            <a:ext cx="246278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辨識引擎</a:t>
            </a:r>
            <a:endParaRPr lang="en-US" sz="2000" b="1" dirty="0"/>
          </a:p>
        </p:txBody>
      </p:sp>
      <p:sp>
        <p:nvSpPr>
          <p:cNvPr id="14" name="Text 12"/>
          <p:cNvSpPr/>
          <p:nvPr/>
        </p:nvSpPr>
        <p:spPr>
          <a:xfrm>
            <a:off x="3108960" y="2340864"/>
            <a:ext cx="3078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 faster-whisper</a:t>
            </a:r>
            <a:endParaRPr lang="en-US" sz="2000" b="1" dirty="0"/>
          </a:p>
        </p:txBody>
      </p:sp>
      <p:sp>
        <p:nvSpPr>
          <p:cNvPr id="15" name="Text 13"/>
          <p:cNvSpPr/>
          <p:nvPr/>
        </p:nvSpPr>
        <p:spPr>
          <a:xfrm>
            <a:off x="6035040" y="2340864"/>
            <a:ext cx="6156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在校內機器上跑，速度快、資料不外傳。</a:t>
            </a:r>
            <a:endParaRPr lang="en-US" sz="2000" b="1" dirty="0"/>
          </a:p>
        </p:txBody>
      </p:sp>
      <p:sp>
        <p:nvSpPr>
          <p:cNvPr id="16" name="Shape 14"/>
          <p:cNvSpPr/>
          <p:nvPr/>
        </p:nvSpPr>
        <p:spPr>
          <a:xfrm>
            <a:off x="548640" y="2944368"/>
            <a:ext cx="2668016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926080" y="2944368"/>
            <a:ext cx="3283712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852160" y="2944368"/>
            <a:ext cx="6464808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2944368"/>
            <a:ext cx="246278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本機模型</a:t>
            </a:r>
            <a:endParaRPr lang="en-US" sz="2000" b="1" dirty="0"/>
          </a:p>
        </p:txBody>
      </p:sp>
      <p:sp>
        <p:nvSpPr>
          <p:cNvPr id="20" name="Text 18"/>
          <p:cNvSpPr/>
          <p:nvPr/>
        </p:nvSpPr>
        <p:spPr>
          <a:xfrm>
            <a:off x="3108960" y="2944368"/>
            <a:ext cx="3078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medium 多語言平衡</a:t>
            </a:r>
            <a:endParaRPr lang="en-US" sz="2000" b="1" dirty="0"/>
          </a:p>
        </p:txBody>
      </p:sp>
      <p:sp>
        <p:nvSpPr>
          <p:cNvPr id="21" name="Text 19"/>
          <p:cNvSpPr/>
          <p:nvPr/>
        </p:nvSpPr>
        <p:spPr>
          <a:xfrm>
            <a:off x="6035040" y="2944368"/>
            <a:ext cx="6156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模型越大越準但越慢；medium 是準度與速度的折衷。</a:t>
            </a:r>
            <a:endParaRPr lang="en-US" sz="2000" b="1" dirty="0"/>
          </a:p>
        </p:txBody>
      </p:sp>
      <p:sp>
        <p:nvSpPr>
          <p:cNvPr id="22" name="Shape 20"/>
          <p:cNvSpPr/>
          <p:nvPr/>
        </p:nvSpPr>
        <p:spPr>
          <a:xfrm>
            <a:off x="548640" y="3547872"/>
            <a:ext cx="2668016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3547872"/>
            <a:ext cx="3283712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852160" y="3547872"/>
            <a:ext cx="6464808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3547872"/>
            <a:ext cx="246278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辨識模式</a:t>
            </a:r>
            <a:endParaRPr lang="en-US" sz="2000" b="1" dirty="0"/>
          </a:p>
        </p:txBody>
      </p:sp>
      <p:sp>
        <p:nvSpPr>
          <p:cNvPr id="26" name="Text 24"/>
          <p:cNvSpPr/>
          <p:nvPr/>
        </p:nvSpPr>
        <p:spPr>
          <a:xfrm>
            <a:off x="3108960" y="3547872"/>
            <a:ext cx="3078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平衡</a:t>
            </a:r>
            <a:endParaRPr lang="en-US" sz="2000" b="1" dirty="0"/>
          </a:p>
        </p:txBody>
      </p:sp>
      <p:sp>
        <p:nvSpPr>
          <p:cNvPr id="27" name="Text 25"/>
          <p:cNvSpPr/>
          <p:nvPr/>
        </p:nvSpPr>
        <p:spPr>
          <a:xfrm>
            <a:off x="6035040" y="3547872"/>
            <a:ext cx="6156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在「速度優先」與「準度優先」之間取得平衡。</a:t>
            </a:r>
            <a:endParaRPr lang="en-US" sz="2000" b="1" dirty="0"/>
          </a:p>
        </p:txBody>
      </p:sp>
      <p:sp>
        <p:nvSpPr>
          <p:cNvPr id="28" name="Shape 26"/>
          <p:cNvSpPr/>
          <p:nvPr/>
        </p:nvSpPr>
        <p:spPr>
          <a:xfrm>
            <a:off x="548640" y="4151376"/>
            <a:ext cx="2668016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926080" y="4151376"/>
            <a:ext cx="3283712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852160" y="4151376"/>
            <a:ext cx="6464808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4151376"/>
            <a:ext cx="246278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語言</a:t>
            </a:r>
            <a:endParaRPr lang="en-US" sz="2000" b="1" dirty="0"/>
          </a:p>
        </p:txBody>
      </p:sp>
      <p:sp>
        <p:nvSpPr>
          <p:cNvPr id="32" name="Text 30"/>
          <p:cNvSpPr/>
          <p:nvPr/>
        </p:nvSpPr>
        <p:spPr>
          <a:xfrm>
            <a:off x="3108960" y="4151376"/>
            <a:ext cx="3078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自動判斷</a:t>
            </a:r>
            <a:endParaRPr lang="en-US" sz="2000" b="1" dirty="0"/>
          </a:p>
        </p:txBody>
      </p:sp>
      <p:sp>
        <p:nvSpPr>
          <p:cNvPr id="33" name="Text 31"/>
          <p:cNvSpPr/>
          <p:nvPr/>
        </p:nvSpPr>
        <p:spPr>
          <a:xfrm>
            <a:off x="6035040" y="4151376"/>
            <a:ext cx="6156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不必先指定語言，系統會自行辨識中英文等。</a:t>
            </a:r>
            <a:endParaRPr lang="en-US" sz="2000" b="1" dirty="0"/>
          </a:p>
        </p:txBody>
      </p:sp>
      <p:sp>
        <p:nvSpPr>
          <p:cNvPr id="34" name="Shape 32"/>
          <p:cNvSpPr/>
          <p:nvPr/>
        </p:nvSpPr>
        <p:spPr>
          <a:xfrm>
            <a:off x="548640" y="4754880"/>
            <a:ext cx="2668016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926080" y="4754880"/>
            <a:ext cx="3283712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852160" y="4754880"/>
            <a:ext cx="6464808" cy="603504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31520" y="4754880"/>
            <a:ext cx="246278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中文輸出</a:t>
            </a:r>
            <a:endParaRPr lang="en-US" sz="2000" b="1" dirty="0"/>
          </a:p>
        </p:txBody>
      </p:sp>
      <p:sp>
        <p:nvSpPr>
          <p:cNvPr id="38" name="Text 36"/>
          <p:cNvSpPr/>
          <p:nvPr/>
        </p:nvSpPr>
        <p:spPr>
          <a:xfrm>
            <a:off x="3108960" y="4754880"/>
            <a:ext cx="3078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中文自動轉繁體</a:t>
            </a:r>
            <a:endParaRPr lang="en-US" sz="2000" b="1" dirty="0"/>
          </a:p>
        </p:txBody>
      </p:sp>
      <p:sp>
        <p:nvSpPr>
          <p:cNvPr id="39" name="Text 37"/>
          <p:cNvSpPr/>
          <p:nvPr/>
        </p:nvSpPr>
        <p:spPr>
          <a:xfrm>
            <a:off x="6035040" y="4754880"/>
            <a:ext cx="6156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把可能出現的簡體字自動轉成繁體，符合台灣使用習慣。</a:t>
            </a:r>
            <a:endParaRPr lang="en-US" sz="2000" b="1" dirty="0"/>
          </a:p>
        </p:txBody>
      </p:sp>
      <p:sp>
        <p:nvSpPr>
          <p:cNvPr id="40" name="Shape 38"/>
          <p:cNvSpPr/>
          <p:nvPr/>
        </p:nvSpPr>
        <p:spPr>
          <a:xfrm>
            <a:off x="548640" y="5358384"/>
            <a:ext cx="2668016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926080" y="5358384"/>
            <a:ext cx="3283712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852160" y="5358384"/>
            <a:ext cx="6464808" cy="603504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31520" y="5358384"/>
            <a:ext cx="246278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長檔切段</a:t>
            </a:r>
            <a:endParaRPr lang="en-US" sz="2000" b="1" dirty="0"/>
          </a:p>
        </p:txBody>
      </p:sp>
      <p:sp>
        <p:nvSpPr>
          <p:cNvPr id="44" name="Text 42"/>
          <p:cNvSpPr/>
          <p:nvPr/>
        </p:nvSpPr>
        <p:spPr>
          <a:xfrm>
            <a:off x="3108960" y="5358384"/>
            <a:ext cx="3078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自動</a:t>
            </a:r>
            <a:endParaRPr lang="en-US" sz="2000" b="1" dirty="0"/>
          </a:p>
        </p:txBody>
      </p:sp>
      <p:sp>
        <p:nvSpPr>
          <p:cNvPr id="45" name="Text 43"/>
          <p:cNvSpPr/>
          <p:nvPr/>
        </p:nvSpPr>
        <p:spPr>
          <a:xfrm>
            <a:off x="6035040" y="5358384"/>
            <a:ext cx="6156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長音檔自動切段處理，避免一次處理過長而出錯。</a:t>
            </a:r>
            <a:endParaRPr lang="en-US" sz="2000" b="1" dirty="0"/>
          </a:p>
        </p:txBody>
      </p:sp>
      <p:sp>
        <p:nvSpPr>
          <p:cNvPr id="46" name="Text 44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01 · 進階觀念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模型越大一定越好嗎？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2836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2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更大的模型通常更準，但也更慢、更吃資源。挑選時要看「任務需要多高的準度」與「能等多久」。</a:t>
            </a:r>
            <a:endParaRPr lang="en-US" sz="2000" b="1" dirty="0">
              <a:solidFill>
                <a:schemeClr val="bg2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3566160" cy="2926080"/>
          </a:xfrm>
          <a:prstGeom prst="rect">
            <a:avLst/>
          </a:prstGeom>
          <a:solidFill>
            <a:srgbClr val="1B3A5C"/>
          </a:solidFill>
          <a:ln w="19050">
            <a:solidFill>
              <a:srgbClr val="0EA5A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468880"/>
            <a:ext cx="3566160" cy="640080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4688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小模型 (tiny / base)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338328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速度最快，普通硬體就能跑；適合草稿、快速預覽。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4407408" y="2468880"/>
            <a:ext cx="3566160" cy="2926080"/>
          </a:xfrm>
          <a:prstGeom prst="rect">
            <a:avLst/>
          </a:prstGeom>
          <a:solidFill>
            <a:srgbClr val="1B3A5C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07408" y="2468880"/>
            <a:ext cx="3566160" cy="640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4590288" y="24688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中模型 (small / medium)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681728" y="338328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速度與準度的甜蜜點；日常逐字稿與字幕很夠用。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266176" y="2468880"/>
            <a:ext cx="3566160" cy="2926080"/>
          </a:xfrm>
          <a:prstGeom prst="rect">
            <a:avLst/>
          </a:prstGeom>
          <a:solidFill>
            <a:srgbClr val="1B3A5C"/>
          </a:solidFill>
          <a:ln w="19050">
            <a:solidFill>
              <a:srgbClr val="0B7A7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66176" y="2468880"/>
            <a:ext cx="3566160" cy="640080"/>
          </a:xfrm>
          <a:prstGeom prst="rect">
            <a:avLst/>
          </a:prstGeom>
          <a:solidFill>
            <a:srgbClr val="0B7A79"/>
          </a:solidFill>
          <a:ln/>
        </p:spPr>
      </p:sp>
      <p:sp>
        <p:nvSpPr>
          <p:cNvPr id="15" name="Text 13"/>
          <p:cNvSpPr/>
          <p:nvPr/>
        </p:nvSpPr>
        <p:spPr>
          <a:xfrm>
            <a:off x="8449056" y="24688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大模型 (large)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540496" y="3383280"/>
            <a:ext cx="3017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準度最高，但最慢最吃 GPU；用在最重要的正式稿。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01 · 更多應用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Whisper 還能這樣用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new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Podcast 製作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錄好節目自動產生逐字稿與摘要，方便做節目筆記與貼文。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users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田野訪談研究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把大量訪談錄音轉文字，加速質性研究的編碼與分析。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grad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聽打無障礙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為聽障同學即時提供文字版內容，讓課程更友善。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lang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外語口說練習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錄下自己說的外語，轉文字後檢視發音與用字。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938335"/>
            <a:ext cx="1123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0D9488"/>
                </a:solidFill>
              </a:rPr>
              <a:t>Q1.  </a:t>
            </a:r>
            <a:r>
              <a:rPr sz="2400" b="1" i="0" dirty="0" err="1">
                <a:solidFill>
                  <a:srgbClr val="0D9488"/>
                </a:solidFill>
              </a:rPr>
              <a:t>關於</a:t>
            </a:r>
            <a:r>
              <a:rPr sz="2400" b="1" i="0" dirty="0">
                <a:solidFill>
                  <a:srgbClr val="0D9488"/>
                </a:solidFill>
              </a:rPr>
              <a:t> Whisper </a:t>
            </a:r>
            <a:r>
              <a:rPr sz="2400" b="1" i="0" dirty="0" err="1">
                <a:solidFill>
                  <a:srgbClr val="0D9488"/>
                </a:solidFill>
              </a:rPr>
              <a:t>的模型大小選擇,正確的觀念是什麼</a:t>
            </a:r>
            <a:r>
              <a:rPr sz="24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400000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A. 一定要選最大的模型才正確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000" y="1901833"/>
            <a:ext cx="11092000" cy="40011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1B5E20"/>
                </a:solidFill>
              </a:rPr>
              <a:t>✓  B. </a:t>
            </a:r>
            <a:r>
              <a:rPr sz="2000" b="1" i="0" dirty="0" err="1">
                <a:solidFill>
                  <a:srgbClr val="1B5E20"/>
                </a:solidFill>
              </a:rPr>
              <a:t>越大越準但越慢,應依任務需求選「夠用」的</a:t>
            </a:r>
            <a:endParaRPr sz="2000"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403666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>
                <a:solidFill>
                  <a:srgbClr val="333333"/>
                </a:solidFill>
              </a:rPr>
              <a:t>    C. 越小的模型一定越好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905499"/>
            <a:ext cx="110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i="0" dirty="0">
                <a:solidFill>
                  <a:srgbClr val="333333"/>
                </a:solidFill>
              </a:rPr>
              <a:t>    D. </a:t>
            </a:r>
            <a:r>
              <a:rPr sz="2000" b="0" i="0" dirty="0" err="1">
                <a:solidFill>
                  <a:srgbClr val="333333"/>
                </a:solidFill>
              </a:rPr>
              <a:t>模型大小跟準度無關</a:t>
            </a:r>
            <a:endParaRPr sz="2000" b="0" i="0" dirty="0">
              <a:solidFill>
                <a:srgbClr val="33333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00" y="3407332"/>
            <a:ext cx="11092000" cy="707886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000" b="0" i="1" dirty="0" err="1">
                <a:solidFill>
                  <a:srgbClr val="4E342E"/>
                </a:solidFill>
              </a:rPr>
              <a:t>解析:更大的模型通常更準,但也更慢、更吃資源。不是越大越好,而是看任務需要多高準度、你能等多久,選「夠用」的即可</a:t>
            </a:r>
            <a:r>
              <a:rPr sz="20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CONCEPT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什麼是「生成式 AI」？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傳統 AI 多半在「分類與判斷」（這是貓還是狗？）；生成式 AI 則會「創造新內容」——文字、圖像、聲音、影片。</a:t>
            </a:r>
            <a:endParaRPr lang="en-US" sz="2000" b="1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70048" cy="28346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80744" y="274320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7" name="Image 0" descr="images/icon_p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44" y="297180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379476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生成文字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85800" y="4206240"/>
            <a:ext cx="2532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寫作、摘要、翻譯、問答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822960" y="4709160"/>
            <a:ext cx="2121408" cy="384048"/>
          </a:xfrm>
          <a:prstGeom prst="roundRect">
            <a:avLst>
              <a:gd name="adj" fmla="val 11905"/>
            </a:avLst>
          </a:prstGeom>
          <a:solidFill>
            <a:srgbClr val="0F2540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470916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 · Teams AI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3401568" y="2423160"/>
            <a:ext cx="2670048" cy="28346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233672" y="274320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4" name="Image 1" descr="images/icon_palette_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272" y="2971800"/>
            <a:ext cx="548640" cy="5486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401568" y="379476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生成圖像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3538728" y="4206240"/>
            <a:ext cx="2532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插圖、海報、概念設計</a:t>
            </a:r>
            <a:endParaRPr lang="en-US" b="1" dirty="0"/>
          </a:p>
        </p:txBody>
      </p:sp>
      <p:sp>
        <p:nvSpPr>
          <p:cNvPr id="17" name="Shape 13"/>
          <p:cNvSpPr/>
          <p:nvPr/>
        </p:nvSpPr>
        <p:spPr>
          <a:xfrm>
            <a:off x="3675888" y="4709160"/>
            <a:ext cx="2121408" cy="384048"/>
          </a:xfrm>
          <a:prstGeom prst="roundRect">
            <a:avLst>
              <a:gd name="adj" fmla="val 11905"/>
            </a:avLst>
          </a:prstGeom>
          <a:solidFill>
            <a:srgbClr val="0F2540"/>
          </a:solidFill>
          <a:ln/>
        </p:spPr>
      </p:sp>
      <p:sp>
        <p:nvSpPr>
          <p:cNvPr id="18" name="Text 14"/>
          <p:cNvSpPr/>
          <p:nvPr/>
        </p:nvSpPr>
        <p:spPr>
          <a:xfrm>
            <a:off x="3675888" y="470916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Stable Diffusion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254496" y="2423160"/>
            <a:ext cx="2670048" cy="28346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7086600" y="274320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2" descr="images/icon_headphon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2971800"/>
            <a:ext cx="548640" cy="54864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254496" y="379476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生成語音</a:t>
            </a:r>
            <a:endParaRPr lang="en-US" sz="2000" dirty="0"/>
          </a:p>
        </p:txBody>
      </p:sp>
      <p:sp>
        <p:nvSpPr>
          <p:cNvPr id="23" name="Text 18"/>
          <p:cNvSpPr/>
          <p:nvPr/>
        </p:nvSpPr>
        <p:spPr>
          <a:xfrm>
            <a:off x="6391656" y="4206240"/>
            <a:ext cx="2532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旁白、配音、語音助理</a:t>
            </a:r>
            <a:endParaRPr lang="en-US" b="1" dirty="0"/>
          </a:p>
        </p:txBody>
      </p:sp>
      <p:sp>
        <p:nvSpPr>
          <p:cNvPr id="24" name="Shape 19"/>
          <p:cNvSpPr/>
          <p:nvPr/>
        </p:nvSpPr>
        <p:spPr>
          <a:xfrm>
            <a:off x="6528816" y="4709160"/>
            <a:ext cx="2121408" cy="384048"/>
          </a:xfrm>
          <a:prstGeom prst="roundRect">
            <a:avLst>
              <a:gd name="adj" fmla="val 11905"/>
            </a:avLst>
          </a:prstGeom>
          <a:solidFill>
            <a:srgbClr val="0F2540"/>
          </a:solidFill>
          <a:ln/>
        </p:spPr>
      </p:sp>
      <p:sp>
        <p:nvSpPr>
          <p:cNvPr id="25" name="Text 20"/>
          <p:cNvSpPr/>
          <p:nvPr/>
        </p:nvSpPr>
        <p:spPr>
          <a:xfrm>
            <a:off x="6528816" y="470916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簡報生成影片</a:t>
            </a:r>
            <a:endParaRPr lang="en-US" sz="1400" dirty="0"/>
          </a:p>
        </p:txBody>
      </p:sp>
      <p:sp>
        <p:nvSpPr>
          <p:cNvPr id="26" name="Shape 21"/>
          <p:cNvSpPr/>
          <p:nvPr/>
        </p:nvSpPr>
        <p:spPr>
          <a:xfrm>
            <a:off x="9107424" y="2423160"/>
            <a:ext cx="2670048" cy="28346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9939528" y="2743200"/>
            <a:ext cx="1005840" cy="100584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8" name="Image 3" descr="images/icon_film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8128" y="2971800"/>
            <a:ext cx="548640" cy="54864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107424" y="3794760"/>
            <a:ext cx="267004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生成影片</a:t>
            </a:r>
            <a:endParaRPr lang="en-US" sz="2000" dirty="0"/>
          </a:p>
        </p:txBody>
      </p:sp>
      <p:sp>
        <p:nvSpPr>
          <p:cNvPr id="30" name="Text 24"/>
          <p:cNvSpPr/>
          <p:nvPr/>
        </p:nvSpPr>
        <p:spPr>
          <a:xfrm>
            <a:off x="9244584" y="4206240"/>
            <a:ext cx="25328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教學影片、短片合成</a:t>
            </a:r>
            <a:endParaRPr lang="en-US" b="1" dirty="0"/>
          </a:p>
        </p:txBody>
      </p:sp>
      <p:sp>
        <p:nvSpPr>
          <p:cNvPr id="31" name="Shape 25"/>
          <p:cNvSpPr/>
          <p:nvPr/>
        </p:nvSpPr>
        <p:spPr>
          <a:xfrm>
            <a:off x="9381744" y="4709160"/>
            <a:ext cx="2121408" cy="384048"/>
          </a:xfrm>
          <a:prstGeom prst="roundRect">
            <a:avLst>
              <a:gd name="adj" fmla="val 11905"/>
            </a:avLst>
          </a:prstGeom>
          <a:solidFill>
            <a:srgbClr val="0F2540"/>
          </a:solidFill>
          <a:ln/>
        </p:spPr>
      </p:sp>
      <p:sp>
        <p:nvSpPr>
          <p:cNvPr id="32" name="Text 26"/>
          <p:cNvSpPr/>
          <p:nvPr/>
        </p:nvSpPr>
        <p:spPr>
          <a:xfrm>
            <a:off x="9381744" y="4709160"/>
            <a:ext cx="21214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簡報生成影片</a:t>
            </a:r>
            <a:endParaRPr lang="en-US" sz="1400" dirty="0"/>
          </a:p>
        </p:txBody>
      </p:sp>
      <p:sp>
        <p:nvSpPr>
          <p:cNvPr id="33" name="Text 2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34" name="Text 28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41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創作應用 · 更多情境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把生成式 AI 用進你的作業裡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slide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做簡報配圖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 Stable Diffusion 產生主題插圖，讓投影片不再只有文字。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p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寫作起步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請對話式 AI 給三個開頭版本，破解「不知道怎麼開始」。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book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難懂概念白話化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把課本艱澀段落貼上，請 AI 用國中生能懂的方式解釋。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searc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面試與口說演練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請 AI 扮演面試官提問，事先練習回答與臨場反應。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42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COMPARE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Teams AI 與 OpenWebUI 怎麼選？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2377440" cy="841248"/>
          </a:xfrm>
          <a:prstGeom prst="rect">
            <a:avLst/>
          </a:prstGeom>
          <a:solidFill>
            <a:srgbClr val="0F2540"/>
          </a:solidFill>
          <a:ln/>
        </p:spPr>
      </p:sp>
      <p:sp>
        <p:nvSpPr>
          <p:cNvPr id="5" name="Shape 3"/>
          <p:cNvSpPr/>
          <p:nvPr/>
        </p:nvSpPr>
        <p:spPr>
          <a:xfrm>
            <a:off x="2926080" y="1783080"/>
            <a:ext cx="4343400" cy="841248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6" name="Shape 4"/>
          <p:cNvSpPr/>
          <p:nvPr/>
        </p:nvSpPr>
        <p:spPr>
          <a:xfrm>
            <a:off x="7269480" y="1783080"/>
            <a:ext cx="4688898" cy="841248"/>
          </a:xfrm>
          <a:prstGeom prst="rect">
            <a:avLst/>
          </a:prstGeom>
          <a:solidFill>
            <a:srgbClr val="0B7A79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783080"/>
            <a:ext cx="2194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比較項目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3108960" y="1783080"/>
            <a:ext cx="4023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MS Teams 生成式 AI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452360" y="1783080"/>
            <a:ext cx="40233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OpenWebUI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548639" y="2624328"/>
            <a:ext cx="2566555" cy="84124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624328"/>
            <a:ext cx="4688898" cy="84124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269480" y="2624328"/>
            <a:ext cx="4688898" cy="84124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19" y="2624328"/>
            <a:ext cx="2369127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使用情境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108960" y="2624328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整合在會議與 Office 文件流程中</a:t>
            </a:r>
            <a:endParaRPr lang="en-US" sz="2000" b="1" dirty="0"/>
          </a:p>
        </p:txBody>
      </p:sp>
      <p:sp>
        <p:nvSpPr>
          <p:cNvPr id="15" name="Text 13"/>
          <p:cNvSpPr/>
          <p:nvPr/>
        </p:nvSpPr>
        <p:spPr>
          <a:xfrm>
            <a:off x="7452360" y="2624328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獨立的對話介面，專注問答與文件處理</a:t>
            </a:r>
            <a:endParaRPr lang="en-US" sz="2000" b="1" dirty="0"/>
          </a:p>
        </p:txBody>
      </p:sp>
      <p:sp>
        <p:nvSpPr>
          <p:cNvPr id="16" name="Shape 14"/>
          <p:cNvSpPr/>
          <p:nvPr/>
        </p:nvSpPr>
        <p:spPr>
          <a:xfrm>
            <a:off x="548639" y="3465576"/>
            <a:ext cx="2566555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926080" y="3465576"/>
            <a:ext cx="4688898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269480" y="3465576"/>
            <a:ext cx="4688898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19" y="3465576"/>
            <a:ext cx="2369127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資料位置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3108960" y="3465576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走學校的微軟雲端服務</a:t>
            </a:r>
            <a:endParaRPr lang="en-US" sz="2000" b="1" dirty="0"/>
          </a:p>
        </p:txBody>
      </p:sp>
      <p:sp>
        <p:nvSpPr>
          <p:cNvPr id="21" name="Text 19"/>
          <p:cNvSpPr/>
          <p:nvPr/>
        </p:nvSpPr>
        <p:spPr>
          <a:xfrm>
            <a:off x="7452360" y="3465576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可連校內自架模型，資料較留在校內</a:t>
            </a:r>
            <a:endParaRPr lang="en-US" sz="2000" b="1" dirty="0"/>
          </a:p>
        </p:txBody>
      </p:sp>
      <p:sp>
        <p:nvSpPr>
          <p:cNvPr id="22" name="Shape 20"/>
          <p:cNvSpPr/>
          <p:nvPr/>
        </p:nvSpPr>
        <p:spPr>
          <a:xfrm>
            <a:off x="548639" y="4306824"/>
            <a:ext cx="2566555" cy="84124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4306824"/>
            <a:ext cx="4688898" cy="84124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69480" y="4306824"/>
            <a:ext cx="4688898" cy="841248"/>
          </a:xfrm>
          <a:prstGeom prst="rect">
            <a:avLst/>
          </a:prstGeom>
          <a:solidFill>
            <a:srgbClr val="F2FBFA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19" y="4306824"/>
            <a:ext cx="2369127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最適合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3108960" y="4306824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邊開會邊協作、文件改寫</a:t>
            </a:r>
            <a:endParaRPr lang="en-US" sz="2000" b="1" dirty="0"/>
          </a:p>
        </p:txBody>
      </p:sp>
      <p:sp>
        <p:nvSpPr>
          <p:cNvPr id="27" name="Text 25"/>
          <p:cNvSpPr/>
          <p:nvPr/>
        </p:nvSpPr>
        <p:spPr>
          <a:xfrm>
            <a:off x="7452360" y="4306824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讀長文件、做問答、嘗試不同模型</a:t>
            </a:r>
            <a:endParaRPr lang="en-US" sz="2000" b="1" dirty="0"/>
          </a:p>
        </p:txBody>
      </p:sp>
      <p:sp>
        <p:nvSpPr>
          <p:cNvPr id="28" name="Shape 26"/>
          <p:cNvSpPr/>
          <p:nvPr/>
        </p:nvSpPr>
        <p:spPr>
          <a:xfrm>
            <a:off x="548639" y="5148072"/>
            <a:ext cx="2566555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926080" y="5148072"/>
            <a:ext cx="4688898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269480" y="5148072"/>
            <a:ext cx="4688898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E6E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19" y="5148072"/>
            <a:ext cx="2369127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上手難度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3108960" y="5148072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幾乎零，平常就在用 Teams</a:t>
            </a:r>
            <a:endParaRPr lang="en-US" sz="2000" b="1" dirty="0"/>
          </a:p>
        </p:txBody>
      </p:sp>
      <p:sp>
        <p:nvSpPr>
          <p:cNvPr id="33" name="Text 31"/>
          <p:cNvSpPr/>
          <p:nvPr/>
        </p:nvSpPr>
        <p:spPr>
          <a:xfrm>
            <a:off x="7452360" y="5148072"/>
            <a:ext cx="43434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也很簡單，像在用一般聊天機器人</a:t>
            </a:r>
            <a:endParaRPr lang="en-US" sz="2000" b="1" dirty="0"/>
          </a:p>
        </p:txBody>
      </p:sp>
      <p:sp>
        <p:nvSpPr>
          <p:cNvPr id="34" name="Text 32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chemeClr val="accent1">
                    <a:lumMod val="7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06 · 名詞解釋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看懂 AIDMS 主控台的關鍵字</a:t>
            </a:r>
            <a:endParaRPr lang="en-US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6" name="Image 0" descr="images/icon_db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資料集 Dataset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519829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用來訓練模型的資料；截圖顯示共 220 個、約 313 GB。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1" name="Image 1" descr="images/icon_chip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 err="1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任務</a:t>
            </a: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Job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519829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一次訓練或推論的工作；截圖顯示累積 506 個 Job。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6" name="Image 2" descr="images/icon_layers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模型庫 Models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622949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存放訓練完成的模型版本，截圖約 171 GB。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1" name="Image 3" descr="images/icon_server_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推論節點 / GPU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622949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實際運算的機器，例如多張</a:t>
            </a: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NVIDIA RTX A5000。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2431</Words>
  <Application>Microsoft Office PowerPoint</Application>
  <PresentationFormat>寬螢幕</PresentationFormat>
  <Paragraphs>275</Paragraphs>
  <Slides>14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Aptos</vt:lpstr>
      <vt:lpstr>Noto Sans CJK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校內 AI 資源導覽：從語音、影像到生成式 AI 平台</dc:title>
  <dc:subject>PptxGenJS Presentation</dc:subject>
  <dc:creator>亞洲大學資訊發展處</dc:creator>
  <cp:lastModifiedBy>杜若慈</cp:lastModifiedBy>
  <cp:revision>14</cp:revision>
  <dcterms:created xsi:type="dcterms:W3CDTF">2026-06-04T05:28:50Z</dcterms:created>
  <dcterms:modified xsi:type="dcterms:W3CDTF">2026-08-12T04:00:46Z</dcterms:modified>
</cp:coreProperties>
</file>