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12" r:id="rId2"/>
    <p:sldId id="313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25C"/>
    <a:srgbClr val="F59E0B"/>
    <a:srgbClr val="F2FBFA"/>
    <a:srgbClr val="5B6B7B"/>
    <a:srgbClr val="0F2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7749" autoAdjust="0"/>
  </p:normalViewPr>
  <p:slideViewPr>
    <p:cSldViewPr snapToGrid="0" snapToObjects="1">
      <p:cViewPr varScale="1">
        <p:scale>
          <a:sx n="61" d="100"/>
          <a:sy n="61" d="100"/>
        </p:scale>
        <p:origin x="7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10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這頁是一份上傳資料前的檢查清單,五個問題。</a:t>
            </a:r>
          </a:p>
          <a:p>
            <a:endParaRPr dirty="0"/>
          </a:p>
          <a:p>
            <a:r>
              <a:rPr lang="zh-TW" dirty="0"/>
              <a:t>第一,這份檔案有沒有個資?姓名、學號、電話、病歷等敏感資訊要特別小心。第二,這個工具會把資料傳到哪裡?本機處理像校內 Whisper 較安全,雲端服務要看條款。第三,這是別人的資料嗎?他人的作品、錄音、照片,要先取得同意。第四,輸出我會怎麼用?僅供參考、還是要公開或繳交?用途越正式越要謹慎。第五,有沒有更安全的替代做法?可以先遮蔽姓名、去識別化再上傳。</a:t>
            </a:r>
          </a:p>
          <a:p>
            <a:endParaRPr dirty="0"/>
          </a:p>
          <a:p>
            <a:r>
              <a:rPr lang="zh-TW" dirty="0"/>
              <a:t>養成上傳前先跑一遍這五題的習慣,你的資料安全就有基本保障。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這頁給新手一條清楚的入門路線,不用一次學會全部,由淺入深、邊用邊累積信心。</a:t>
            </a:r>
          </a:p>
          <a:p>
            <a:endParaRPr dirty="0"/>
          </a:p>
          <a:p>
            <a:r>
              <a:rPr lang="zh-TW" dirty="0"/>
              <a:t>第一步,先從對話開始:用 OpenWebUI 或 Teams AI 聊天、問問題、做摘要,最沒有門檻。第二步,再試語音和生圖:把錄音丟給 Whisper、用 Stable Diffusion 生一張圖,體驗即時成果。第三步,做出一個成品:用簡報生成影片,把一份作業變成完整的影片。第四步,進階動手訓練:有興趣再申請 AIDMS,走過建立模型的完整流程。</a:t>
            </a:r>
          </a:p>
          <a:p>
            <a:endParaRPr dirty="0"/>
          </a:p>
          <a:p>
            <a:r>
              <a:rPr lang="zh-TW" dirty="0"/>
              <a:t>照這個順序,你會走得很穩,也很有成就感。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快結束了,用三句話帶走今天的重點。</a:t>
            </a:r>
          </a:p>
          <a:p>
            <a:endParaRPr dirty="0"/>
          </a:p>
          <a:p>
            <a:r>
              <a:rPr lang="zh-TW" dirty="0"/>
              <a:t>第一,六種工具,各有所長:從語音、影像、對話到無程式碼平台,校內的 AI 資源已經相當完整。第二,先想任務,再選工具:沒有萬能工具,先弄清楚要解決什麼問題,再挑對的那一個。第三,用得聰明,更要用得負責:把 AI 當輔助,守住隱私、版權和學術誠信,判斷權永遠在你。</a:t>
            </a:r>
          </a:p>
          <a:p>
            <a:endParaRPr dirty="0"/>
          </a:p>
          <a:p>
            <a:r>
              <a:rPr lang="zh-TW" dirty="0"/>
              <a:t>這三句話,就是今天最想讓大家記住的核心。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今天的課程到這裡,謝謝大家的聆聽。</a:t>
            </a:r>
          </a:p>
          <a:p>
            <a:endParaRPr dirty="0"/>
          </a:p>
          <a:p>
            <a:r>
              <a:rPr lang="zh-TW" dirty="0"/>
              <a:t>校內這些 AI 資源都已經準備好了,最重要的下一步,就是實際動手玩玩看。光聽不練,這些工具永遠是別人的;動手試過,它們才會變成你的能力。</a:t>
            </a:r>
          </a:p>
          <a:p>
            <a:endParaRPr dirty="0"/>
          </a:p>
          <a:p>
            <a:r>
              <a:rPr lang="zh-TW" dirty="0"/>
              <a:t>有任何問題,歡迎一起討論。也鼓勵大家從今天介紹的任何一個工具開始,踏出你的第一步。謝謝大家!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0" i="0" dirty="0">
                <a:solidFill>
                  <a:srgbClr val="0D9488"/>
                </a:solidFill>
              </a:rPr>
              <a:t>1.  </a:t>
            </a:r>
            <a:r>
              <a:rPr lang="zh-TW" altLang="en-US" b="0" i="0" dirty="0">
                <a:solidFill>
                  <a:srgbClr val="0D9488"/>
                </a:solidFill>
              </a:rPr>
              <a:t>負責任使用 </a:t>
            </a:r>
            <a:r>
              <a:rPr lang="en-US" altLang="zh-TW" b="0" i="0" dirty="0">
                <a:solidFill>
                  <a:srgbClr val="0D9488"/>
                </a:solidFill>
              </a:rPr>
              <a:t>AI </a:t>
            </a:r>
            <a:r>
              <a:rPr lang="zh-TW" altLang="en-US" b="0" i="0" dirty="0">
                <a:solidFill>
                  <a:srgbClr val="0D9488"/>
                </a:solidFill>
              </a:rPr>
              <a:t>的五大原則</a:t>
            </a:r>
            <a:r>
              <a:rPr lang="en-US" altLang="zh-TW" b="0" i="0" dirty="0">
                <a:solidFill>
                  <a:srgbClr val="0D9488"/>
                </a:solidFill>
              </a:rPr>
              <a:t>,</a:t>
            </a:r>
            <a:r>
              <a:rPr lang="zh-TW" altLang="en-US" b="0" i="0" dirty="0">
                <a:solidFill>
                  <a:srgbClr val="0D9488"/>
                </a:solidFill>
              </a:rPr>
              <a:t>用五個字概括是</a:t>
            </a:r>
            <a:r>
              <a:rPr lang="en-US" altLang="zh-TW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查證、尊重、誠實、判斷、學習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</a:rPr>
              <a:t>五大原則</a:t>
            </a:r>
            <a:r>
              <a:rPr lang="en-US" altLang="zh-TW" sz="1200" b="0" i="1" dirty="0">
                <a:solidFill>
                  <a:srgbClr val="4E342E"/>
                </a:solidFill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</a:rPr>
              <a:t>查證</a:t>
            </a:r>
            <a:r>
              <a:rPr lang="en-US" altLang="zh-TW" sz="1200" b="0" i="1" dirty="0">
                <a:solidFill>
                  <a:srgbClr val="4E342E"/>
                </a:solidFill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</a:rPr>
              <a:t>重要資訊再確認</a:t>
            </a:r>
            <a:r>
              <a:rPr lang="en-US" altLang="zh-TW" sz="1200" b="0" i="1" dirty="0">
                <a:solidFill>
                  <a:srgbClr val="4E342E"/>
                </a:solidFill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</a:rPr>
              <a:t>、尊重</a:t>
            </a:r>
            <a:r>
              <a:rPr lang="en-US" altLang="zh-TW" sz="1200" b="0" i="1" dirty="0">
                <a:solidFill>
                  <a:srgbClr val="4E342E"/>
                </a:solidFill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</a:rPr>
              <a:t>隱私與他人作品</a:t>
            </a:r>
            <a:r>
              <a:rPr lang="en-US" altLang="zh-TW" sz="1200" b="0" i="1" dirty="0">
                <a:solidFill>
                  <a:srgbClr val="4E342E"/>
                </a:solidFill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</a:rPr>
              <a:t>、誠實</a:t>
            </a:r>
            <a:r>
              <a:rPr lang="en-US" altLang="zh-TW" sz="1200" b="0" i="1" dirty="0">
                <a:solidFill>
                  <a:srgbClr val="4E342E"/>
                </a:solidFill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</a:rPr>
              <a:t>揭露 </a:t>
            </a:r>
            <a:r>
              <a:rPr lang="en-US" altLang="zh-TW" sz="1200" b="0" i="1" dirty="0">
                <a:solidFill>
                  <a:srgbClr val="4E342E"/>
                </a:solidFill>
              </a:rPr>
              <a:t>AI </a:t>
            </a:r>
            <a:r>
              <a:rPr lang="zh-TW" altLang="en-US" sz="1200" b="0" i="1" dirty="0">
                <a:solidFill>
                  <a:srgbClr val="4E342E"/>
                </a:solidFill>
              </a:rPr>
              <a:t>協助</a:t>
            </a:r>
            <a:r>
              <a:rPr lang="en-US" altLang="zh-TW" sz="1200" b="0" i="1" dirty="0">
                <a:solidFill>
                  <a:srgbClr val="4E342E"/>
                </a:solidFill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</a:rPr>
              <a:t>、判斷</a:t>
            </a:r>
            <a:r>
              <a:rPr lang="en-US" altLang="zh-TW" sz="1200" b="0" i="1" dirty="0">
                <a:solidFill>
                  <a:srgbClr val="4E342E"/>
                </a:solidFill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</a:rPr>
              <a:t>最終決定在你</a:t>
            </a:r>
            <a:r>
              <a:rPr lang="en-US" altLang="zh-TW" sz="1200" b="0" i="1" dirty="0">
                <a:solidFill>
                  <a:srgbClr val="4E342E"/>
                </a:solidFill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</a:rPr>
              <a:t>、學習</a:t>
            </a:r>
            <a:r>
              <a:rPr lang="en-US" altLang="zh-TW" sz="1200" b="0" i="1" dirty="0">
                <a:solidFill>
                  <a:srgbClr val="4E342E"/>
                </a:solidFill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</a:rPr>
              <a:t>把 </a:t>
            </a:r>
            <a:r>
              <a:rPr lang="en-US" altLang="zh-TW" sz="1200" b="0" i="1" dirty="0">
                <a:solidFill>
                  <a:srgbClr val="4E342E"/>
                </a:solidFill>
              </a:rPr>
              <a:t>AI </a:t>
            </a:r>
            <a:r>
              <a:rPr lang="zh-TW" altLang="en-US" sz="1200" b="0" i="1" dirty="0">
                <a:solidFill>
                  <a:srgbClr val="4E342E"/>
                </a:solidFill>
              </a:rPr>
              <a:t>當學習工具</a:t>
            </a:r>
            <a:r>
              <a:rPr lang="en-US" altLang="zh-TW" sz="1200" b="0" i="1" dirty="0">
                <a:solidFill>
                  <a:srgbClr val="4E342E"/>
                </a:solidFill>
              </a:rPr>
              <a:t>)</a:t>
            </a:r>
            <a:r>
              <a:rPr lang="zh-TW" altLang="en-US" sz="1200" b="0" i="1" dirty="0">
                <a:solidFill>
                  <a:srgbClr val="4E342E"/>
                </a:solidFill>
              </a:rPr>
              <a:t>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0" i="0" dirty="0">
                <a:solidFill>
                  <a:srgbClr val="0D9488"/>
                </a:solidFill>
              </a:rPr>
              <a:t>2.  </a:t>
            </a:r>
            <a:r>
              <a:rPr lang="zh-TW" altLang="en-US" b="0" i="0" dirty="0">
                <a:solidFill>
                  <a:srgbClr val="0D9488"/>
                </a:solidFill>
              </a:rPr>
              <a:t>這堂課總結的核心精神</a:t>
            </a:r>
            <a:r>
              <a:rPr lang="en-US" altLang="zh-TW" b="0" i="0" dirty="0">
                <a:solidFill>
                  <a:srgbClr val="0D9488"/>
                </a:solidFill>
              </a:rPr>
              <a:t>,</a:t>
            </a:r>
            <a:r>
              <a:rPr lang="zh-TW" altLang="en-US" b="0" i="0" dirty="0">
                <a:solidFill>
                  <a:srgbClr val="0D9488"/>
                </a:solidFill>
              </a:rPr>
              <a:t>最貼近下列哪一句</a:t>
            </a:r>
            <a:r>
              <a:rPr lang="en-US" altLang="zh-TW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AI </a:t>
            </a:r>
            <a:r>
              <a:rPr lang="zh-TW" altLang="en-US" sz="1200" b="0" i="0" dirty="0">
                <a:solidFill>
                  <a:srgbClr val="1B5E20"/>
                </a:solidFill>
              </a:rPr>
              <a:t>不是用來代替你思考</a:t>
            </a:r>
            <a:r>
              <a:rPr lang="en-US" altLang="zh-TW" sz="1200" b="0" i="0" dirty="0">
                <a:solidFill>
                  <a:srgbClr val="1B5E20"/>
                </a:solidFill>
              </a:rPr>
              <a:t>,</a:t>
            </a:r>
            <a:r>
              <a:rPr lang="zh-TW" altLang="en-US" sz="1200" b="0" i="0" dirty="0">
                <a:solidFill>
                  <a:srgbClr val="1B5E20"/>
                </a:solidFill>
              </a:rPr>
              <a:t>而是讓你有更多時間把事情想得更好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</a:rPr>
              <a:t>課程的金句是</a:t>
            </a:r>
            <a:r>
              <a:rPr lang="en-US" altLang="zh-TW" sz="1200" b="0" i="1" dirty="0">
                <a:solidFill>
                  <a:srgbClr val="4E342E"/>
                </a:solidFill>
              </a:rPr>
              <a:t>:AI</a:t>
            </a:r>
            <a:r>
              <a:rPr lang="zh-TW" altLang="en-US" sz="1200" b="0" i="1" dirty="0">
                <a:solidFill>
                  <a:srgbClr val="4E342E"/>
                </a:solidFill>
              </a:rPr>
              <a:t> 不是用來代替你思考</a:t>
            </a:r>
            <a:r>
              <a:rPr lang="en-US" altLang="zh-TW" sz="1200" b="0" i="1" dirty="0">
                <a:solidFill>
                  <a:srgbClr val="4E342E"/>
                </a:solidFill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</a:rPr>
              <a:t>而是讓你有更多時間把事情想得更好。善用工具、保持判斷</a:t>
            </a:r>
            <a:r>
              <a:rPr lang="en-US" altLang="zh-TW" sz="1200" b="0" i="1" dirty="0">
                <a:solidFill>
                  <a:srgbClr val="4E342E"/>
                </a:solidFill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</a:rPr>
              <a:t>就是 </a:t>
            </a:r>
            <a:r>
              <a:rPr lang="en-US" altLang="zh-TW" sz="1200" b="0" i="1" dirty="0">
                <a:solidFill>
                  <a:srgbClr val="4E342E"/>
                </a:solidFill>
              </a:rPr>
              <a:t>AI </a:t>
            </a:r>
            <a:r>
              <a:rPr lang="zh-TW" altLang="en-US" sz="1200" b="0" i="1" dirty="0">
                <a:solidFill>
                  <a:srgbClr val="4E342E"/>
                </a:solidFill>
              </a:rPr>
              <a:t>時代的核心能力。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72791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這頁針對不同需求的同學,建議從哪個工具入門。</a:t>
            </a:r>
          </a:p>
          <a:p>
            <a:endParaRPr dirty="0"/>
          </a:p>
          <a:p>
            <a:r>
              <a:rPr lang="zh-TW" dirty="0"/>
              <a:t>常做報告的你:用對話式 AI 整理資料、用 Whisper 整理訪談和會議。喜歡設計的你:用文字生圖做海報草圖和簡報示意圖。要交影片作業的你:用簡報加語音合成器,把投影片變成有旁白的影片。想深入 AI 的你:申請 AIDMS,從無程式碼開始建立自己的模型。</a:t>
            </a:r>
          </a:p>
          <a:p>
            <a:endParaRPr dirty="0"/>
          </a:p>
          <a:p>
            <a:r>
              <a:rPr lang="zh-TW" dirty="0"/>
              <a:t>找到跟你最相關的那一類,從那個工具開始,會最有感、最容易上手。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這頁破解四個關於 AI 的常見迷思。</a:t>
            </a:r>
          </a:p>
          <a:p>
            <a:endParaRPr dirty="0"/>
          </a:p>
          <a:p>
            <a:r>
              <a:rPr lang="zh-TW" dirty="0"/>
              <a:t>迷思一,AI 講的一定對?錯,AI 會一本正經地說錯話,重要資訊一定要查證。迷思二,用 AI 就是作弊?不一定,關鍵在「怎麼用」和「有沒有揭露」,當輔助、會標註,通常沒問題。迷思三,AI 會取代所有工作?AI 擅長重複和整理,但判斷、創意和責任仍在人身上。迷思四,越貴的工具越好?適合任務最重要,很多免費或校內工具就很夠用。</a:t>
            </a:r>
          </a:p>
          <a:p>
            <a:endParaRPr dirty="0"/>
          </a:p>
          <a:p>
            <a:r>
              <a:rPr lang="zh-TW" dirty="0"/>
              <a:t>把這四個迷思想清楚,你對 AI 的態度就會更健康、更務實。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這頁給大家一個「一週上手」的小練習計畫,鼓勵實際動手。</a:t>
            </a:r>
          </a:p>
          <a:p>
            <a:endParaRPr dirty="0"/>
          </a:p>
          <a:p>
            <a:r>
              <a:rPr lang="zh-TW" dirty="0"/>
              <a:t>第一到二天:選一段自己的錄音,用 Whisper 轉成逐字稿並校對。第三到四天:把逐字稿交給對話式 AI,請它整理重點和待辦。第五天:用文字生圖,為一份報告做一張示意圖。第六天:把一份簡報用語音合成器轉成短影片。第七天:回顧一下,哪個工具最適合你,建立自己的使用習慣。</a:t>
            </a:r>
          </a:p>
          <a:p>
            <a:endParaRPr dirty="0"/>
          </a:p>
          <a:p>
            <a:r>
              <a:rPr lang="zh-TW" dirty="0"/>
              <a:t>工具光看不練是學不會的,給自己一週,實際走一遍,你就會了。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這頁是六大工具的一頁速查,幫大家做總複習。</a:t>
            </a:r>
          </a:p>
          <a:p>
            <a:endParaRPr dirty="0"/>
          </a:p>
          <a:p>
            <a:r>
              <a:rPr lang="zh-TW" dirty="0"/>
              <a:t>Whisper,語音轉文字,用於會議、訪談、字幕。簡報影音合成器,簡報轉影片,用於教學影片、報告錄製。Stable Diffusion,文字轉圖像,用於海報、示意圖、創意發想。MS Teams AI,對話協作,用於整理、摘要、問答。OpenWebUI,本機對話,用於校內問答、資料整理。AIDMS,無程式碼建模,用於深度學習入門和模型管理。</a:t>
            </a:r>
          </a:p>
          <a:p>
            <a:endParaRPr dirty="0"/>
          </a:p>
          <a:p>
            <a:r>
              <a:rPr lang="zh-TW" dirty="0"/>
              <a:t>這一頁等於把今天的工具濃縮成一張表,非常適合存起來隨時查。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0" i="0" dirty="0">
                <a:solidFill>
                  <a:srgbClr val="0D9488"/>
                </a:solidFill>
              </a:rPr>
              <a:t>1.  </a:t>
            </a:r>
            <a:r>
              <a:rPr lang="zh-TW" altLang="en-US" b="0" i="0" dirty="0">
                <a:solidFill>
                  <a:srgbClr val="0D9488"/>
                </a:solidFill>
              </a:rPr>
              <a:t>上傳資料前的檢查清單中</a:t>
            </a:r>
            <a:r>
              <a:rPr lang="en-US" altLang="zh-TW" b="0" i="0" dirty="0">
                <a:solidFill>
                  <a:srgbClr val="0D9488"/>
                </a:solidFill>
              </a:rPr>
              <a:t>,</a:t>
            </a:r>
            <a:r>
              <a:rPr lang="zh-TW" altLang="en-US" b="0" i="0" dirty="0">
                <a:solidFill>
                  <a:srgbClr val="0D9488"/>
                </a:solidFill>
              </a:rPr>
              <a:t>下列哪一項是應該特別小心的</a:t>
            </a:r>
            <a:r>
              <a:rPr lang="en-US" altLang="zh-TW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檔案是否含個資</a:t>
            </a:r>
            <a:r>
              <a:rPr lang="en-US" altLang="zh-TW" sz="1200" b="0" i="0" dirty="0">
                <a:solidFill>
                  <a:srgbClr val="1B5E20"/>
                </a:solidFill>
              </a:rPr>
              <a:t>(</a:t>
            </a:r>
            <a:r>
              <a:rPr lang="zh-TW" altLang="en-US" sz="1200" b="0" i="0" dirty="0">
                <a:solidFill>
                  <a:srgbClr val="1B5E20"/>
                </a:solidFill>
              </a:rPr>
              <a:t>姓名、學號、病歷等</a:t>
            </a:r>
            <a:r>
              <a:rPr lang="en-US" altLang="zh-TW" sz="1200" b="0" i="0" dirty="0">
                <a:solidFill>
                  <a:srgbClr val="1B5E20"/>
                </a:solidFill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</a:rPr>
              <a:t>檢查清單第一題就是「這份檔案有沒有個資</a:t>
            </a:r>
            <a:r>
              <a:rPr lang="en-US" altLang="zh-TW" sz="1200" b="0" i="1" dirty="0">
                <a:solidFill>
                  <a:srgbClr val="4E342E"/>
                </a:solidFill>
              </a:rPr>
              <a:t>?</a:t>
            </a:r>
            <a:r>
              <a:rPr lang="zh-TW" altLang="en-US" sz="1200" b="0" i="1" dirty="0">
                <a:solidFill>
                  <a:srgbClr val="4E342E"/>
                </a:solidFill>
              </a:rPr>
              <a:t>」</a:t>
            </a:r>
            <a:r>
              <a:rPr lang="en-US" altLang="zh-TW" sz="1200" b="0" i="1" dirty="0">
                <a:solidFill>
                  <a:srgbClr val="4E342E"/>
                </a:solidFill>
              </a:rPr>
              <a:t>——</a:t>
            </a:r>
            <a:r>
              <a:rPr lang="zh-TW" altLang="en-US" sz="1200" b="0" i="1" dirty="0">
                <a:solidFill>
                  <a:srgbClr val="4E342E"/>
                </a:solidFill>
              </a:rPr>
              <a:t>姓名、學號、電話、病歷等敏感資訊要特別小心</a:t>
            </a:r>
            <a:r>
              <a:rPr lang="en-US" altLang="zh-TW" sz="1200" b="0" i="1" dirty="0">
                <a:solidFill>
                  <a:srgbClr val="4E342E"/>
                </a:solidFill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</a:rPr>
              <a:t>必要時先去識別化再上傳。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0" i="0" dirty="0">
                <a:solidFill>
                  <a:srgbClr val="0D9488"/>
                </a:solidFill>
              </a:rPr>
              <a:t>2.  </a:t>
            </a:r>
            <a:r>
              <a:rPr lang="zh-TW" altLang="en-US" b="0" i="0" dirty="0">
                <a:solidFill>
                  <a:srgbClr val="0D9488"/>
                </a:solidFill>
              </a:rPr>
              <a:t>關於 </a:t>
            </a:r>
            <a:r>
              <a:rPr lang="en-US" altLang="zh-TW" b="0" i="0" dirty="0">
                <a:solidFill>
                  <a:srgbClr val="0D9488"/>
                </a:solidFill>
              </a:rPr>
              <a:t>AI </a:t>
            </a:r>
            <a:r>
              <a:rPr lang="zh-TW" altLang="en-US" b="0" i="0" dirty="0">
                <a:solidFill>
                  <a:srgbClr val="0D9488"/>
                </a:solidFill>
              </a:rPr>
              <a:t>的常見迷思</a:t>
            </a:r>
            <a:r>
              <a:rPr lang="en-US" altLang="zh-TW" b="0" i="0" dirty="0">
                <a:solidFill>
                  <a:srgbClr val="0D9488"/>
                </a:solidFill>
              </a:rPr>
              <a:t>,</a:t>
            </a:r>
            <a:r>
              <a:rPr lang="zh-TW" altLang="en-US" b="0" i="0" dirty="0">
                <a:solidFill>
                  <a:srgbClr val="0D9488"/>
                </a:solidFill>
              </a:rPr>
              <a:t>下列何者是正確的破解</a:t>
            </a:r>
            <a:r>
              <a:rPr lang="en-US" altLang="zh-TW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C. </a:t>
            </a:r>
            <a:r>
              <a:rPr lang="zh-TW" altLang="en-US" sz="1200" b="0" i="0" dirty="0">
                <a:solidFill>
                  <a:srgbClr val="1B5E20"/>
                </a:solidFill>
              </a:rPr>
              <a:t>關鍵在「怎麼用」和「有沒有揭露」</a:t>
            </a:r>
            <a:r>
              <a:rPr lang="en-US" altLang="zh-TW" sz="1200" b="0" i="0" dirty="0">
                <a:solidFill>
                  <a:srgbClr val="1B5E20"/>
                </a:solidFill>
              </a:rPr>
              <a:t>,</a:t>
            </a:r>
            <a:r>
              <a:rPr lang="zh-TW" altLang="en-US" sz="1200" b="0" i="0" dirty="0">
                <a:solidFill>
                  <a:srgbClr val="1B5E20"/>
                </a:solidFill>
              </a:rPr>
              <a:t>當輔助通常沒問題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</a:rPr>
              <a:t>「用 </a:t>
            </a:r>
            <a:r>
              <a:rPr lang="en-US" altLang="zh-TW" sz="1200" b="0" i="1" dirty="0">
                <a:solidFill>
                  <a:srgbClr val="4E342E"/>
                </a:solidFill>
              </a:rPr>
              <a:t>AI </a:t>
            </a:r>
            <a:r>
              <a:rPr lang="zh-TW" altLang="en-US" sz="1200" b="0" i="1" dirty="0">
                <a:solidFill>
                  <a:srgbClr val="4E342E"/>
                </a:solidFill>
              </a:rPr>
              <a:t>就是作弊」是迷思</a:t>
            </a:r>
            <a:r>
              <a:rPr lang="en-US" altLang="zh-TW" sz="1200" b="0" i="1" dirty="0">
                <a:solidFill>
                  <a:srgbClr val="4E342E"/>
                </a:solidFill>
              </a:rPr>
              <a:t>——</a:t>
            </a:r>
            <a:r>
              <a:rPr lang="zh-TW" altLang="en-US" sz="1200" b="0" i="1" dirty="0">
                <a:solidFill>
                  <a:srgbClr val="4E342E"/>
                </a:solidFill>
              </a:rPr>
              <a:t>關鍵在怎麼用和有沒有揭露。當輔助、會標註通常沒問題</a:t>
            </a:r>
            <a:r>
              <a:rPr lang="en-US" altLang="zh-TW" sz="1200" b="0" i="1" dirty="0">
                <a:solidFill>
                  <a:srgbClr val="4E342E"/>
                </a:solidFill>
              </a:rPr>
              <a:t>;</a:t>
            </a:r>
            <a:r>
              <a:rPr lang="zh-TW" altLang="en-US" sz="1200" b="0" i="1" dirty="0">
                <a:solidFill>
                  <a:srgbClr val="4E342E"/>
                </a:solidFill>
              </a:rPr>
              <a:t>而 </a:t>
            </a:r>
            <a:r>
              <a:rPr lang="en-US" altLang="zh-TW" sz="1200" b="0" i="1" dirty="0">
                <a:solidFill>
                  <a:srgbClr val="4E342E"/>
                </a:solidFill>
              </a:rPr>
              <a:t>AI </a:t>
            </a:r>
            <a:r>
              <a:rPr lang="zh-TW" altLang="en-US" sz="1200" b="0" i="1" dirty="0">
                <a:solidFill>
                  <a:srgbClr val="4E342E"/>
                </a:solidFill>
              </a:rPr>
              <a:t>也不一定對、越貴也不一定越好。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23344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這頁提出四個值得想一想的討論問題,沒有標準答案,但很值得思考。</a:t>
            </a:r>
          </a:p>
          <a:p>
            <a:endParaRPr dirty="0"/>
          </a:p>
          <a:p>
            <a:r>
              <a:rPr lang="zh-TW" dirty="0"/>
              <a:t>第一,如果作業大量用 AI 完成,學到的還是你的能力嗎?第二,AI 生成的圖像署名時,作者應該寫誰?第三,把同學的錄音上傳到 AI 工具前,需要先問過他嗎?第四,當 AI 的答案和老師說的不同,你會怎麼查證?</a:t>
            </a:r>
          </a:p>
          <a:p>
            <a:endParaRPr dirty="0"/>
          </a:p>
          <a:p>
            <a:r>
              <a:rPr lang="zh-TW" dirty="0"/>
              <a:t>這幾個問題沒有絕對的對錯,但思考它們的過程,正是培養 AI 素養的關鍵。大家可以課後跟同學討論看看。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這頁把「負責任地使用 AI」濃縮成五個原則,用五個字記。</a:t>
            </a:r>
          </a:p>
          <a:p>
            <a:endParaRPr dirty="0"/>
          </a:p>
          <a:p>
            <a:r>
              <a:rPr lang="zh-TW" dirty="0"/>
              <a:t>查證:重要資訊一定再次確認,不照單全收。尊重:尊重隱私和他人作品,取得必要同意。誠實:適當揭露 AI 的協助,符合學術誠信。判斷:AI 是助手,最終判斷和決定仍在你。學習:把 AI 當成學習工具,而不是替你思考的人。</a:t>
            </a:r>
          </a:p>
          <a:p>
            <a:endParaRPr dirty="0"/>
          </a:p>
          <a:p>
            <a:r>
              <a:rPr lang="zh-TW" dirty="0"/>
              <a:t>查證、尊重、誠實、判斷、學習——這五個字,就是 AI 時代的使用守則,希望大家記在心裡。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這頁用一句話總結今天的精神。</a:t>
            </a:r>
          </a:p>
          <a:p>
            <a:endParaRPr dirty="0"/>
          </a:p>
          <a:p>
            <a:r>
              <a:rPr lang="zh-TW" dirty="0"/>
              <a:t>「AI 不是用來代替你思考,而是讓你有更多時間,把事情想得更好。」</a:t>
            </a:r>
          </a:p>
          <a:p>
            <a:endParaRPr dirty="0"/>
          </a:p>
          <a:p>
            <a:r>
              <a:rPr lang="zh-TW" dirty="0"/>
              <a:t>善用工具,保持判斷——這就是 AI 時代最重要的能力。</a:t>
            </a:r>
          </a:p>
          <a:p>
            <a:endParaRPr dirty="0"/>
          </a:p>
          <a:p>
            <a:r>
              <a:rPr lang="zh-TW" dirty="0"/>
              <a:t>工具會一直進步、一直更新,但「善用工具、保持判斷」這個原則不會變。把這句話帶走,你就掌握了面對 AI 時代最核心的態度。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0F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上傳資料前，先問自己這幾題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7315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901952"/>
            <a:ext cx="502920" cy="502920"/>
          </a:xfrm>
          <a:prstGeom prst="ellipse">
            <a:avLst/>
          </a:prstGeom>
          <a:solidFill>
            <a:srgbClr val="0EA5A4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019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1819656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這份檔案有沒有個資？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567680" y="1819656"/>
            <a:ext cx="60269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姓名、學號、電話、病歷等敏感資訊要特別小心。</a:t>
            </a:r>
            <a:endParaRPr lang="en-US" b="1" dirty="0"/>
          </a:p>
        </p:txBody>
      </p:sp>
      <p:sp>
        <p:nvSpPr>
          <p:cNvPr id="9" name="Shape 7"/>
          <p:cNvSpPr/>
          <p:nvPr/>
        </p:nvSpPr>
        <p:spPr>
          <a:xfrm>
            <a:off x="548640" y="2624328"/>
            <a:ext cx="11064240" cy="7315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77240" y="2743200"/>
            <a:ext cx="502920" cy="502920"/>
          </a:xfrm>
          <a:prstGeom prst="ellipse">
            <a:avLst/>
          </a:prstGeom>
          <a:solidFill>
            <a:srgbClr val="0EA5A4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508760" y="2660904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這個工具會把資料傳到哪裡？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567680" y="2660904"/>
            <a:ext cx="60269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本機處理（如校內 Whisper）較安全；雲端服務要看條款。</a:t>
            </a:r>
            <a:endParaRPr lang="en-US" b="1" dirty="0"/>
          </a:p>
        </p:txBody>
      </p:sp>
      <p:sp>
        <p:nvSpPr>
          <p:cNvPr id="14" name="Shape 12"/>
          <p:cNvSpPr/>
          <p:nvPr/>
        </p:nvSpPr>
        <p:spPr>
          <a:xfrm>
            <a:off x="548640" y="3465576"/>
            <a:ext cx="11064240" cy="7315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77240" y="3584448"/>
            <a:ext cx="502920" cy="502920"/>
          </a:xfrm>
          <a:prstGeom prst="ellipse">
            <a:avLst/>
          </a:prstGeom>
          <a:solidFill>
            <a:srgbClr val="0EA5A4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35844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508760" y="3502152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這是別人的資料嗎？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567680" y="3502152"/>
            <a:ext cx="60269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他人的作品、錄音、照片，須先取得同意。</a:t>
            </a:r>
            <a:endParaRPr lang="en-US" b="1" dirty="0"/>
          </a:p>
        </p:txBody>
      </p:sp>
      <p:sp>
        <p:nvSpPr>
          <p:cNvPr id="19" name="Shape 17"/>
          <p:cNvSpPr/>
          <p:nvPr/>
        </p:nvSpPr>
        <p:spPr>
          <a:xfrm>
            <a:off x="548640" y="4306824"/>
            <a:ext cx="11064240" cy="7315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77240" y="4425696"/>
            <a:ext cx="502920" cy="502920"/>
          </a:xfrm>
          <a:prstGeom prst="ellipse">
            <a:avLst/>
          </a:prstGeom>
          <a:solidFill>
            <a:srgbClr val="0EA5A4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44256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508760" y="434340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輸出我會怎麼用？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5567680" y="4343400"/>
            <a:ext cx="60269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僅供自己參考，或要公開／繳交？用途越正式越要謹慎。</a:t>
            </a:r>
            <a:endParaRPr lang="en-US" b="1" dirty="0"/>
          </a:p>
        </p:txBody>
      </p:sp>
      <p:sp>
        <p:nvSpPr>
          <p:cNvPr id="24" name="Shape 22"/>
          <p:cNvSpPr/>
          <p:nvPr/>
        </p:nvSpPr>
        <p:spPr>
          <a:xfrm>
            <a:off x="548640" y="5148072"/>
            <a:ext cx="11064240" cy="7315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77240" y="5266944"/>
            <a:ext cx="502920" cy="502920"/>
          </a:xfrm>
          <a:prstGeom prst="ellipse">
            <a:avLst/>
          </a:prstGeom>
          <a:solidFill>
            <a:srgbClr val="0EA5A4"/>
          </a:solidFill>
          <a:ln/>
        </p:spPr>
      </p:sp>
      <p:sp>
        <p:nvSpPr>
          <p:cNvPr id="26" name="Text 24"/>
          <p:cNvSpPr/>
          <p:nvPr/>
        </p:nvSpPr>
        <p:spPr>
          <a:xfrm>
            <a:off x="777240" y="52669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有沒有更安全的替代做法？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5567680" y="5184648"/>
            <a:ext cx="60269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可先去識別化（遮蔽姓名）再上傳。</a:t>
            </a:r>
            <a:endParaRPr lang="en-US" b="1" dirty="0"/>
          </a:p>
        </p:txBody>
      </p:sp>
      <p:sp>
        <p:nvSpPr>
          <p:cNvPr id="29" name="Text 27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GETTING STARTED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給新手的入門路線建議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164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B6B7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第一次接觸 AI，不必一次學會全部。建議照下面的順序，由淺入深、邊用邊累積信心。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2240280"/>
            <a:ext cx="11064240" cy="8686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2441448"/>
            <a:ext cx="457200" cy="457200"/>
          </a:xfrm>
          <a:prstGeom prst="ellipse">
            <a:avLst/>
          </a:prstGeom>
          <a:solidFill>
            <a:srgbClr val="F59E0B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22960" y="24414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508760" y="2441448"/>
            <a:ext cx="457200" cy="457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/>
        </p:spPr>
      </p:sp>
      <p:pic>
        <p:nvPicPr>
          <p:cNvPr id="9" name="Image 0" descr="images/icon_chat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632" y="2560320"/>
            <a:ext cx="219456" cy="21945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148840" y="2240280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先從對話開始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5349240" y="2404872"/>
            <a:ext cx="0" cy="548640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51400" y="2240280"/>
            <a:ext cx="6934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 OpenWebUI 或 Teams AI 聊天、問問題、做摘要，最沒有門檻。</a:t>
            </a:r>
            <a:endParaRPr lang="en-US" b="1" dirty="0"/>
          </a:p>
        </p:txBody>
      </p:sp>
      <p:sp>
        <p:nvSpPr>
          <p:cNvPr id="13" name="Shape 10"/>
          <p:cNvSpPr/>
          <p:nvPr/>
        </p:nvSpPr>
        <p:spPr>
          <a:xfrm>
            <a:off x="548640" y="3200400"/>
            <a:ext cx="11064240" cy="8686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822960" y="3401568"/>
            <a:ext cx="457200" cy="457200"/>
          </a:xfrm>
          <a:prstGeom prst="ellipse">
            <a:avLst/>
          </a:prstGeom>
          <a:solidFill>
            <a:srgbClr val="F59E0B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822960" y="34015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1508760" y="3401568"/>
            <a:ext cx="457200" cy="457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/>
        </p:spPr>
      </p:sp>
      <p:pic>
        <p:nvPicPr>
          <p:cNvPr id="17" name="Image 1" descr="images/icon_mic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632" y="3520440"/>
            <a:ext cx="219456" cy="219456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2148840" y="3200400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再試語音與生圖</a:t>
            </a:r>
            <a:endParaRPr lang="en-US" sz="2400" dirty="0"/>
          </a:p>
        </p:txBody>
      </p:sp>
      <p:sp>
        <p:nvSpPr>
          <p:cNvPr id="19" name="Shape 15"/>
          <p:cNvSpPr/>
          <p:nvPr/>
        </p:nvSpPr>
        <p:spPr>
          <a:xfrm>
            <a:off x="5349240" y="3364992"/>
            <a:ext cx="0" cy="548640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4851400" y="3200400"/>
            <a:ext cx="6934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把錄音丟給 Whisper、用 Stable Diffusion 生一張圖，體驗即時成果。</a:t>
            </a:r>
            <a:endParaRPr lang="en-US" b="1" dirty="0"/>
          </a:p>
        </p:txBody>
      </p:sp>
      <p:sp>
        <p:nvSpPr>
          <p:cNvPr id="21" name="Shape 17"/>
          <p:cNvSpPr/>
          <p:nvPr/>
        </p:nvSpPr>
        <p:spPr>
          <a:xfrm>
            <a:off x="548640" y="4160520"/>
            <a:ext cx="11064240" cy="8686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22" name="Shape 18"/>
          <p:cNvSpPr/>
          <p:nvPr/>
        </p:nvSpPr>
        <p:spPr>
          <a:xfrm>
            <a:off x="822960" y="4361688"/>
            <a:ext cx="457200" cy="457200"/>
          </a:xfrm>
          <a:prstGeom prst="ellipse">
            <a:avLst/>
          </a:prstGeom>
          <a:solidFill>
            <a:srgbClr val="F59E0B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23" name="Text 19"/>
          <p:cNvSpPr/>
          <p:nvPr/>
        </p:nvSpPr>
        <p:spPr>
          <a:xfrm>
            <a:off x="822960" y="43616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</a:t>
            </a:r>
            <a:endParaRPr lang="en-US" sz="1800" dirty="0"/>
          </a:p>
        </p:txBody>
      </p:sp>
      <p:sp>
        <p:nvSpPr>
          <p:cNvPr id="24" name="Shape 20"/>
          <p:cNvSpPr/>
          <p:nvPr/>
        </p:nvSpPr>
        <p:spPr>
          <a:xfrm>
            <a:off x="1508760" y="4361688"/>
            <a:ext cx="457200" cy="457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/>
        </p:spPr>
      </p:sp>
      <p:pic>
        <p:nvPicPr>
          <p:cNvPr id="25" name="Image 2" descr="images/icon_slides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7632" y="4480560"/>
            <a:ext cx="219456" cy="219456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2148840" y="4160520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做出一個成品</a:t>
            </a:r>
            <a:endParaRPr lang="en-US" sz="2400" dirty="0"/>
          </a:p>
        </p:txBody>
      </p:sp>
      <p:sp>
        <p:nvSpPr>
          <p:cNvPr id="27" name="Shape 22"/>
          <p:cNvSpPr/>
          <p:nvPr/>
        </p:nvSpPr>
        <p:spPr>
          <a:xfrm>
            <a:off x="5349240" y="4325112"/>
            <a:ext cx="0" cy="548640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4851400" y="4160520"/>
            <a:ext cx="6934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用簡報生成影片，把一份作業變成完整的影片作品。</a:t>
            </a:r>
            <a:endParaRPr lang="en-US" b="1" dirty="0"/>
          </a:p>
        </p:txBody>
      </p:sp>
      <p:sp>
        <p:nvSpPr>
          <p:cNvPr id="29" name="Shape 24"/>
          <p:cNvSpPr/>
          <p:nvPr/>
        </p:nvSpPr>
        <p:spPr>
          <a:xfrm>
            <a:off x="548640" y="5120640"/>
            <a:ext cx="11064240" cy="868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0F2540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30" name="Shape 25"/>
          <p:cNvSpPr/>
          <p:nvPr/>
        </p:nvSpPr>
        <p:spPr>
          <a:xfrm>
            <a:off x="822960" y="5321808"/>
            <a:ext cx="457200" cy="457200"/>
          </a:xfrm>
          <a:prstGeom prst="ellipse">
            <a:avLst/>
          </a:prstGeom>
          <a:solidFill>
            <a:srgbClr val="F59E0B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31" name="Text 26"/>
          <p:cNvSpPr/>
          <p:nvPr/>
        </p:nvSpPr>
        <p:spPr>
          <a:xfrm>
            <a:off x="822960" y="5321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</a:t>
            </a:r>
            <a:endParaRPr lang="en-US" sz="1800" dirty="0"/>
          </a:p>
        </p:txBody>
      </p:sp>
      <p:sp>
        <p:nvSpPr>
          <p:cNvPr id="32" name="Shape 27"/>
          <p:cNvSpPr/>
          <p:nvPr/>
        </p:nvSpPr>
        <p:spPr>
          <a:xfrm>
            <a:off x="1508760" y="5321808"/>
            <a:ext cx="457200" cy="457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/>
        </p:spPr>
      </p:sp>
      <p:pic>
        <p:nvPicPr>
          <p:cNvPr id="33" name="Image 3" descr="images/icon_server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632" y="5440680"/>
            <a:ext cx="219456" cy="219456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2148840" y="5120640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C425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進階動手訓練</a:t>
            </a:r>
            <a:endParaRPr lang="en-US" sz="2400" dirty="0">
              <a:solidFill>
                <a:srgbClr val="2C425C"/>
              </a:solidFill>
            </a:endParaRPr>
          </a:p>
        </p:txBody>
      </p:sp>
      <p:sp>
        <p:nvSpPr>
          <p:cNvPr id="35" name="Shape 29"/>
          <p:cNvSpPr/>
          <p:nvPr/>
        </p:nvSpPr>
        <p:spPr>
          <a:xfrm>
            <a:off x="5349240" y="5285232"/>
            <a:ext cx="0" cy="548640"/>
          </a:xfrm>
          <a:prstGeom prst="line">
            <a:avLst/>
          </a:prstGeom>
          <a:noFill/>
          <a:ln w="12700">
            <a:solidFill>
              <a:srgbClr val="0B7A79"/>
            </a:solidFill>
            <a:prstDash val="solid"/>
          </a:ln>
        </p:spPr>
      </p:sp>
      <p:sp>
        <p:nvSpPr>
          <p:cNvPr id="36" name="Text 30"/>
          <p:cNvSpPr/>
          <p:nvPr/>
        </p:nvSpPr>
        <p:spPr>
          <a:xfrm>
            <a:off x="4851400" y="5120640"/>
            <a:ext cx="6934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有興趣再申請 AIDMS，實際走過建立模型的完整流程。</a:t>
            </a:r>
            <a:endParaRPr lang="en-US" b="1" dirty="0"/>
          </a:p>
        </p:txBody>
      </p:sp>
      <p:sp>
        <p:nvSpPr>
          <p:cNvPr id="37" name="Text 31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  <p:sp>
        <p:nvSpPr>
          <p:cNvPr id="38" name="Text 32"/>
          <p:cNvSpPr/>
          <p:nvPr/>
        </p:nvSpPr>
        <p:spPr>
          <a:xfrm>
            <a:off x="11094415" y="638251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64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RECAP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今天的重點，三句話帶走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298448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112264"/>
            <a:ext cx="658368" cy="658368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6" name="Image 0" descr="images/icon_layers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" y="2276856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196596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六種工具，各有所長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783080" y="24688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語音、影像、對話到無程式碼平台，校內 AI 資源已相當完整。</a:t>
            </a:r>
            <a:endParaRPr lang="en-US" b="1" dirty="0"/>
          </a:p>
        </p:txBody>
      </p:sp>
      <p:sp>
        <p:nvSpPr>
          <p:cNvPr id="9" name="Shape 6"/>
          <p:cNvSpPr/>
          <p:nvPr/>
        </p:nvSpPr>
        <p:spPr>
          <a:xfrm>
            <a:off x="548640" y="3227832"/>
            <a:ext cx="11064240" cy="1298448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3557016"/>
            <a:ext cx="658368" cy="658368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1" name="Image 1" descr="images/icon_target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2" y="3721608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41071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先想任務，再選工具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1783080" y="391363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沒有萬能工具；先弄清楚要解決什麼問題，再挑對的那一個。</a:t>
            </a:r>
            <a:endParaRPr lang="en-US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4672584"/>
            <a:ext cx="11064240" cy="1298448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68680" y="5001768"/>
            <a:ext cx="658368" cy="658368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6" name="Image 2" descr="images/icon_scale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72" y="5166360"/>
            <a:ext cx="329184" cy="32918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4855464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用得聰明，更要用得負責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1783080" y="5358384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 AI 當輔助，守住隱私、版權與學術誠信，判斷權永遠在你。</a:t>
            </a:r>
            <a:endParaRPr lang="en-US" b="1" dirty="0"/>
          </a:p>
        </p:txBody>
      </p:sp>
      <p:sp>
        <p:nvSpPr>
          <p:cNvPr id="19" name="Text 14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11094415" y="638251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65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206240" cy="4206240"/>
          </a:xfrm>
          <a:prstGeom prst="ellipse">
            <a:avLst/>
          </a:prstGeom>
          <a:solidFill>
            <a:srgbClr val="0B7A7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4389120"/>
            <a:ext cx="3108960" cy="3108960"/>
          </a:xfrm>
          <a:prstGeom prst="ellipse">
            <a:avLst/>
          </a:prstGeom>
          <a:solidFill>
            <a:srgbClr val="0EA5A4">
              <a:alpha val="3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4937760" y="960120"/>
            <a:ext cx="2286000" cy="2286000"/>
          </a:xfrm>
          <a:prstGeom prst="ellipse">
            <a:avLst/>
          </a:prstGeom>
          <a:solidFill>
            <a:srgbClr val="0EA5A4"/>
          </a:solidFill>
          <a:ln/>
          <a:effectLst>
            <a:outerShdw blurRad="127000" dist="50800" dir="8100000" algn="bl" rotWithShape="0">
              <a:srgbClr val="0F2540">
                <a:alpha val="25000"/>
              </a:srgbClr>
            </a:outerShdw>
          </a:effectLst>
        </p:spPr>
      </p:sp>
      <p:pic>
        <p:nvPicPr>
          <p:cNvPr id="5" name="Image 0" descr="images/icon_ch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560" y="164592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3566160"/>
            <a:ext cx="103601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謝謝聆聽，開始動手玩玩看！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914400" y="4434840"/>
            <a:ext cx="1036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有任何問題，歡迎一起討論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4718304" y="5166360"/>
            <a:ext cx="2743200" cy="0"/>
          </a:xfrm>
          <a:prstGeom prst="line">
            <a:avLst/>
          </a:prstGeom>
          <a:noFill/>
          <a:ln w="25400">
            <a:solidFill>
              <a:srgbClr val="0EA5A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4400" y="5394960"/>
            <a:ext cx="10360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914400" y="585216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校內 AI 資源導覽：從語音、影像到生成式 AI 平台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2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781915"/>
            <a:ext cx="1123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0D9488"/>
                </a:solidFill>
              </a:rPr>
              <a:t>Q1.  </a:t>
            </a:r>
            <a:r>
              <a:rPr b="1" i="0" dirty="0" err="1">
                <a:solidFill>
                  <a:srgbClr val="0D9488"/>
                </a:solidFill>
              </a:rPr>
              <a:t>負責任使用</a:t>
            </a:r>
            <a:r>
              <a:rPr b="1" i="0" dirty="0">
                <a:solidFill>
                  <a:srgbClr val="0D9488"/>
                </a:solidFill>
              </a:rPr>
              <a:t> AI </a:t>
            </a:r>
            <a:r>
              <a:rPr b="1" i="0" dirty="0" err="1">
                <a:solidFill>
                  <a:srgbClr val="0D9488"/>
                </a:solidFill>
              </a:rPr>
              <a:t>的五大原則,用五個字概括是</a:t>
            </a:r>
            <a:r>
              <a:rPr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121915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    A. 快、狠、準、省、多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568813"/>
            <a:ext cx="11092000" cy="338554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1B5E20"/>
                </a:solidFill>
              </a:rPr>
              <a:t>✓  B. </a:t>
            </a:r>
            <a:r>
              <a:rPr sz="1600" b="1" i="0" dirty="0" err="1">
                <a:solidFill>
                  <a:srgbClr val="1B5E20"/>
                </a:solidFill>
              </a:rPr>
              <a:t>查證、尊重、誠實、判斷、學習</a:t>
            </a:r>
            <a:endParaRPr sz="16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015711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    C. 聽、說、讀、寫、看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462609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    D. 增、刪、改、查、存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909505"/>
            <a:ext cx="11092000" cy="58477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600" b="0" i="1" dirty="0" err="1">
                <a:solidFill>
                  <a:srgbClr val="4E342E"/>
                </a:solidFill>
              </a:rPr>
              <a:t>解析:五大原則:查證</a:t>
            </a:r>
            <a:r>
              <a:rPr sz="1600" b="0" i="1" dirty="0">
                <a:solidFill>
                  <a:srgbClr val="4E342E"/>
                </a:solidFill>
              </a:rPr>
              <a:t>(</a:t>
            </a:r>
            <a:r>
              <a:rPr sz="1600" b="0" i="1" dirty="0" err="1">
                <a:solidFill>
                  <a:srgbClr val="4E342E"/>
                </a:solidFill>
              </a:rPr>
              <a:t>重要資訊再確認</a:t>
            </a:r>
            <a:r>
              <a:rPr sz="1600" b="0" i="1" dirty="0">
                <a:solidFill>
                  <a:srgbClr val="4E342E"/>
                </a:solidFill>
              </a:rPr>
              <a:t>)、</a:t>
            </a:r>
            <a:r>
              <a:rPr sz="1600" b="0" i="1" dirty="0" err="1">
                <a:solidFill>
                  <a:srgbClr val="4E342E"/>
                </a:solidFill>
              </a:rPr>
              <a:t>尊重</a:t>
            </a:r>
            <a:r>
              <a:rPr sz="1600" b="0" i="1" dirty="0">
                <a:solidFill>
                  <a:srgbClr val="4E342E"/>
                </a:solidFill>
              </a:rPr>
              <a:t>(</a:t>
            </a:r>
            <a:r>
              <a:rPr sz="1600" b="0" i="1" dirty="0" err="1">
                <a:solidFill>
                  <a:srgbClr val="4E342E"/>
                </a:solidFill>
              </a:rPr>
              <a:t>隱私與他人作品</a:t>
            </a:r>
            <a:r>
              <a:rPr sz="1600" b="0" i="1" dirty="0">
                <a:solidFill>
                  <a:srgbClr val="4E342E"/>
                </a:solidFill>
              </a:rPr>
              <a:t>)、</a:t>
            </a:r>
            <a:r>
              <a:rPr sz="1600" b="0" i="1" dirty="0" err="1">
                <a:solidFill>
                  <a:srgbClr val="4E342E"/>
                </a:solidFill>
              </a:rPr>
              <a:t>誠實</a:t>
            </a:r>
            <a:r>
              <a:rPr sz="1600" b="0" i="1" dirty="0">
                <a:solidFill>
                  <a:srgbClr val="4E342E"/>
                </a:solidFill>
              </a:rPr>
              <a:t>(</a:t>
            </a:r>
            <a:r>
              <a:rPr sz="1600" b="0" i="1" dirty="0" err="1">
                <a:solidFill>
                  <a:srgbClr val="4E342E"/>
                </a:solidFill>
              </a:rPr>
              <a:t>揭露</a:t>
            </a:r>
            <a:r>
              <a:rPr sz="1600" b="0" i="1" dirty="0">
                <a:solidFill>
                  <a:srgbClr val="4E342E"/>
                </a:solidFill>
              </a:rPr>
              <a:t> AI </a:t>
            </a:r>
            <a:r>
              <a:rPr sz="1600" b="0" i="1" dirty="0" err="1">
                <a:solidFill>
                  <a:srgbClr val="4E342E"/>
                </a:solidFill>
              </a:rPr>
              <a:t>協助</a:t>
            </a:r>
            <a:r>
              <a:rPr sz="1600" b="0" i="1" dirty="0">
                <a:solidFill>
                  <a:srgbClr val="4E342E"/>
                </a:solidFill>
              </a:rPr>
              <a:t>)、</a:t>
            </a:r>
            <a:r>
              <a:rPr sz="1600" b="0" i="1" dirty="0" err="1">
                <a:solidFill>
                  <a:srgbClr val="4E342E"/>
                </a:solidFill>
              </a:rPr>
              <a:t>判斷</a:t>
            </a:r>
            <a:r>
              <a:rPr sz="1600" b="0" i="1" dirty="0">
                <a:solidFill>
                  <a:srgbClr val="4E342E"/>
                </a:solidFill>
              </a:rPr>
              <a:t>(</a:t>
            </a:r>
            <a:r>
              <a:rPr sz="1600" b="0" i="1" dirty="0" err="1">
                <a:solidFill>
                  <a:srgbClr val="4E342E"/>
                </a:solidFill>
              </a:rPr>
              <a:t>最終決定在你</a:t>
            </a:r>
            <a:r>
              <a:rPr sz="1600" b="0" i="1" dirty="0">
                <a:solidFill>
                  <a:srgbClr val="4E342E"/>
                </a:solidFill>
              </a:rPr>
              <a:t>)、</a:t>
            </a:r>
            <a:r>
              <a:rPr sz="1600" b="0" i="1" dirty="0" err="1">
                <a:solidFill>
                  <a:srgbClr val="4E342E"/>
                </a:solidFill>
              </a:rPr>
              <a:t>學習</a:t>
            </a:r>
            <a:r>
              <a:rPr sz="1600" b="0" i="1" dirty="0">
                <a:solidFill>
                  <a:srgbClr val="4E342E"/>
                </a:solidFill>
              </a:rPr>
              <a:t>(把 AI </a:t>
            </a:r>
            <a:r>
              <a:rPr sz="1600" b="0" i="1" dirty="0" err="1">
                <a:solidFill>
                  <a:srgbClr val="4E342E"/>
                </a:solidFill>
              </a:rPr>
              <a:t>當學習工具</a:t>
            </a:r>
            <a:r>
              <a:rPr sz="1600" b="0" i="1" dirty="0">
                <a:solidFill>
                  <a:srgbClr val="4E342E"/>
                </a:solidFill>
              </a:rPr>
              <a:t>)。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523259"/>
            <a:ext cx="1123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0D9488"/>
                </a:solidFill>
              </a:rPr>
              <a:t>Q2.  </a:t>
            </a:r>
            <a:r>
              <a:rPr b="1" i="0" dirty="0" err="1">
                <a:solidFill>
                  <a:srgbClr val="0D9488"/>
                </a:solidFill>
              </a:rPr>
              <a:t>這堂課總結的核心精神,最貼近下列哪一句</a:t>
            </a:r>
            <a:r>
              <a:rPr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863259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333333"/>
                </a:solidFill>
              </a:rPr>
              <a:t>    A. AI </a:t>
            </a:r>
            <a:r>
              <a:rPr sz="1600" b="0" i="0" dirty="0" err="1">
                <a:solidFill>
                  <a:srgbClr val="333333"/>
                </a:solidFill>
              </a:rPr>
              <a:t>會取代人類的所有工作</a:t>
            </a:r>
            <a:endParaRPr sz="1600" b="0" i="0" dirty="0">
              <a:solidFill>
                <a:srgbClr val="3333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000" y="4365109"/>
            <a:ext cx="11092000" cy="338554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1B5E20"/>
                </a:solidFill>
              </a:rPr>
              <a:t>✓  B. AI </a:t>
            </a:r>
            <a:r>
              <a:rPr sz="1600" b="1" i="0" dirty="0" err="1">
                <a:solidFill>
                  <a:srgbClr val="1B5E20"/>
                </a:solidFill>
              </a:rPr>
              <a:t>不是用來代替你思考,而是讓你有更多時間把事情想得更好</a:t>
            </a:r>
            <a:endParaRPr sz="16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4896291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    C. 應該完全避免使用 AI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5285233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    D. 只要會用 AI 就不必再學習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000" y="5816415"/>
            <a:ext cx="11092000" cy="58477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600" b="0" i="1" dirty="0" err="1">
                <a:solidFill>
                  <a:srgbClr val="4E342E"/>
                </a:solidFill>
              </a:rPr>
              <a:t>解析:課程的金句是:AI</a:t>
            </a:r>
            <a:r>
              <a:rPr sz="1600" b="0" i="1" dirty="0">
                <a:solidFill>
                  <a:srgbClr val="4E342E"/>
                </a:solidFill>
              </a:rPr>
              <a:t> </a:t>
            </a:r>
            <a:r>
              <a:rPr sz="1600" b="0" i="1" dirty="0" err="1">
                <a:solidFill>
                  <a:srgbClr val="4E342E"/>
                </a:solidFill>
              </a:rPr>
              <a:t>不是用來代替你思考,而是讓你有更多時間把事情想得更好。善用工具、保持判斷,就是</a:t>
            </a:r>
            <a:r>
              <a:rPr sz="1600" b="0" i="1" dirty="0">
                <a:solidFill>
                  <a:srgbClr val="4E342E"/>
                </a:solidFill>
              </a:rPr>
              <a:t> AI </a:t>
            </a:r>
            <a:r>
              <a:rPr sz="1600" b="0" i="1" dirty="0" err="1">
                <a:solidFill>
                  <a:srgbClr val="4E342E"/>
                </a:solidFill>
              </a:rPr>
              <a:t>時代的核心能力</a:t>
            </a:r>
            <a:r>
              <a:rPr sz="16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WHO USES WHAT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不同需求的同學，建議從哪個工具開始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book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常做報告的你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2011680" y="2502411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對話式 AI 幫忙整理資料、Whisper 整理訪談與會議。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palette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喜歡設計的你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7589520" y="2502411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用文字生圖做海報草圖、簡報示意圖與創意發想。</a:t>
            </a:r>
            <a:endParaRPr lang="en-US" sz="2000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film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要交影片作業的你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2011680" y="4605531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簡報＋語音合成器，把投影片變成有旁白的影片。</a:t>
            </a:r>
            <a:endParaRPr lang="en-US" sz="2000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robot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想深入 AI 的你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7589520" y="4605531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申請 AIDMS，從無程式碼開始建立自己的模型。</a:t>
            </a:r>
            <a:endParaRPr lang="en-US" sz="2000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MYTH VS FACT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關於 AI 的常見迷思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pic>
        <p:nvPicPr>
          <p:cNvPr id="5" name="Image 0" descr="images/icon_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947672"/>
            <a:ext cx="365760" cy="3657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25880" y="1892808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11D4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迷思：AI 講的一定對</a:t>
            </a:r>
            <a:endParaRPr lang="en-US" sz="2000" dirty="0"/>
          </a:p>
        </p:txBody>
      </p:sp>
      <p:pic>
        <p:nvPicPr>
          <p:cNvPr id="7" name="Image 1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2760625"/>
            <a:ext cx="329184" cy="32918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25880" y="2696617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會「一本正經地說錯話」（幻覺），重要資訊一定要查證。</a:t>
            </a:r>
            <a:endParaRPr lang="en-US" sz="2000" b="1" dirty="0"/>
          </a:p>
        </p:txBody>
      </p:sp>
      <p:sp>
        <p:nvSpPr>
          <p:cNvPr id="9" name="Shape 5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pic>
        <p:nvPicPr>
          <p:cNvPr id="10" name="Image 2" descr="images/icon_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94767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903720" y="1892808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11D4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迷思：用 AI 就是作弊</a:t>
            </a:r>
            <a:endParaRPr lang="en-US" sz="2000" dirty="0"/>
          </a:p>
        </p:txBody>
      </p:sp>
      <p:pic>
        <p:nvPicPr>
          <p:cNvPr id="12" name="Image 3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760625"/>
            <a:ext cx="329184" cy="32918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903720" y="2696617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關鍵在「怎麼用」與「有沒有揭露」；當輔助、會標註，通常沒問題。</a:t>
            </a:r>
            <a:endParaRPr lang="en-US" sz="2000" b="1" dirty="0"/>
          </a:p>
        </p:txBody>
      </p:sp>
      <p:sp>
        <p:nvSpPr>
          <p:cNvPr id="14" name="Shape 8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pic>
        <p:nvPicPr>
          <p:cNvPr id="15" name="Image 4" descr="images/icon_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4050792"/>
            <a:ext cx="365760" cy="36576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325880" y="3995928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11D4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迷思：AI 會取代所有工作</a:t>
            </a:r>
            <a:endParaRPr lang="en-US" sz="2000" dirty="0"/>
          </a:p>
        </p:txBody>
      </p:sp>
      <p:pic>
        <p:nvPicPr>
          <p:cNvPr id="17" name="Image 5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4863745"/>
            <a:ext cx="329184" cy="329184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1325880" y="4799737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擅長重複與整理，但判斷、創意與責任仍在人身上。</a:t>
            </a:r>
            <a:endParaRPr lang="en-US" sz="2000" b="1" dirty="0"/>
          </a:p>
        </p:txBody>
      </p:sp>
      <p:sp>
        <p:nvSpPr>
          <p:cNvPr id="19" name="Shape 11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pic>
        <p:nvPicPr>
          <p:cNvPr id="20" name="Image 6" descr="images/icon_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4050792"/>
            <a:ext cx="365760" cy="365760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6903720" y="3995928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11D4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迷思：越貴的工具越好</a:t>
            </a:r>
            <a:endParaRPr lang="en-US" sz="2000" dirty="0"/>
          </a:p>
        </p:txBody>
      </p:sp>
      <p:pic>
        <p:nvPicPr>
          <p:cNvPr id="22" name="Image 7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863745"/>
            <a:ext cx="329184" cy="329184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6903720" y="4799737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適合任務最重要；很多免費／校內工具就很夠用。</a:t>
            </a:r>
            <a:endParaRPr lang="en-US" sz="2000" b="1" dirty="0"/>
          </a:p>
        </p:txBody>
      </p:sp>
      <p:sp>
        <p:nvSpPr>
          <p:cNvPr id="24" name="Text 14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PRACTICE PLAN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一週上手：給自己的小練習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993392" cy="356616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42416" y="2240280"/>
            <a:ext cx="1005840" cy="100584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6" name="Image 0" descr="images/icon_bul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016" y="2468880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34290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Day 1–2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31520" y="4027716"/>
            <a:ext cx="16276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選一段自己的錄音，用 Whisper 轉成逐字稿並校對。</a:t>
            </a:r>
            <a:endParaRPr lang="en-US" b="1" dirty="0"/>
          </a:p>
        </p:txBody>
      </p:sp>
      <p:sp>
        <p:nvSpPr>
          <p:cNvPr id="9" name="Shape 6"/>
          <p:cNvSpPr/>
          <p:nvPr/>
        </p:nvSpPr>
        <p:spPr>
          <a:xfrm>
            <a:off x="2816352" y="1920240"/>
            <a:ext cx="1993392" cy="356616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310128" y="2240280"/>
            <a:ext cx="1005840" cy="100584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11" name="Image 1" descr="images/icon_cha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8728" y="2468880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953512" y="34290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Day 3–4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2999232" y="4027716"/>
            <a:ext cx="16276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把逐字稿交給對話式 AI，請它整理重點與待辦。</a:t>
            </a:r>
            <a:endParaRPr lang="en-US" b="1" dirty="0"/>
          </a:p>
        </p:txBody>
      </p:sp>
      <p:sp>
        <p:nvSpPr>
          <p:cNvPr id="14" name="Shape 10"/>
          <p:cNvSpPr/>
          <p:nvPr/>
        </p:nvSpPr>
        <p:spPr>
          <a:xfrm>
            <a:off x="5084064" y="1920240"/>
            <a:ext cx="1993392" cy="356616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5577840" y="2240280"/>
            <a:ext cx="1005840" cy="100584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16" name="Image 2" descr="images/icon_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6440" y="2468880"/>
            <a:ext cx="548640" cy="5486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221224" y="34290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Day 5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5266944" y="4027716"/>
            <a:ext cx="16276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用文字生圖，為一份報告做一張示意圖。</a:t>
            </a:r>
            <a:endParaRPr lang="en-US" b="1" dirty="0"/>
          </a:p>
        </p:txBody>
      </p:sp>
      <p:sp>
        <p:nvSpPr>
          <p:cNvPr id="19" name="Shape 14"/>
          <p:cNvSpPr/>
          <p:nvPr/>
        </p:nvSpPr>
        <p:spPr>
          <a:xfrm>
            <a:off x="7351776" y="1920240"/>
            <a:ext cx="1993392" cy="356616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7845552" y="2240280"/>
            <a:ext cx="1005840" cy="100584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21" name="Image 3" descr="images/icon_fil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4152" y="2468880"/>
            <a:ext cx="548640" cy="5486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88936" y="34290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Day 6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7534656" y="4027716"/>
            <a:ext cx="16276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把一份簡報用語音合成器轉成短影片。</a:t>
            </a:r>
            <a:endParaRPr lang="en-US" b="1" dirty="0"/>
          </a:p>
        </p:txBody>
      </p:sp>
      <p:sp>
        <p:nvSpPr>
          <p:cNvPr id="24" name="Shape 18"/>
          <p:cNvSpPr/>
          <p:nvPr/>
        </p:nvSpPr>
        <p:spPr>
          <a:xfrm>
            <a:off x="9619488" y="1920240"/>
            <a:ext cx="1993392" cy="356616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10113264" y="2240280"/>
            <a:ext cx="1005840" cy="100584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26" name="Image 4" descr="images/icon_gra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1864" y="2468880"/>
            <a:ext cx="548640" cy="54864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756648" y="34290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Day 7</a:t>
            </a:r>
            <a:endParaRPr lang="en-US" sz="2000" dirty="0"/>
          </a:p>
        </p:txBody>
      </p:sp>
      <p:sp>
        <p:nvSpPr>
          <p:cNvPr id="28" name="Text 21"/>
          <p:cNvSpPr/>
          <p:nvPr/>
        </p:nvSpPr>
        <p:spPr>
          <a:xfrm>
            <a:off x="9802368" y="4027716"/>
            <a:ext cx="16276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回顧：哪個工具最適合你？建立自己的使用習慣。</a:t>
            </a:r>
            <a:endParaRPr lang="en-US" b="1" dirty="0"/>
          </a:p>
        </p:txBody>
      </p:sp>
      <p:sp>
        <p:nvSpPr>
          <p:cNvPr id="29" name="Text 22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0F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QUICK REFERENCE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六大工具一頁速查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520440" cy="13716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011680"/>
            <a:ext cx="822960" cy="82296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6" name="Image 0" descr="images/icon_m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22128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193852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737360" y="2382669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語音 → 文字</a:t>
            </a:r>
            <a:endParaRPr lang="en-US" b="1" dirty="0"/>
          </a:p>
        </p:txBody>
      </p:sp>
      <p:sp>
        <p:nvSpPr>
          <p:cNvPr id="9" name="Text 6"/>
          <p:cNvSpPr/>
          <p:nvPr/>
        </p:nvSpPr>
        <p:spPr>
          <a:xfrm>
            <a:off x="1737360" y="2684421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會議、訪談、字幕逐字稿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4325112" y="1737360"/>
            <a:ext cx="3520440" cy="13716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53712" y="2011680"/>
            <a:ext cx="822960" cy="82296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2" name="Image 1" descr="images/icon_fil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2212848"/>
            <a:ext cx="420624" cy="42062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513832" y="193852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簡報影音合成器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5513832" y="2382669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 → 影片</a:t>
            </a:r>
            <a:endParaRPr lang="en-US" b="1" dirty="0"/>
          </a:p>
        </p:txBody>
      </p:sp>
      <p:sp>
        <p:nvSpPr>
          <p:cNvPr id="15" name="Text 11"/>
          <p:cNvSpPr/>
          <p:nvPr/>
        </p:nvSpPr>
        <p:spPr>
          <a:xfrm>
            <a:off x="5513832" y="2684421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教學影片、報告錄製</a:t>
            </a:r>
            <a:endParaRPr lang="en-US" b="1" dirty="0"/>
          </a:p>
        </p:txBody>
      </p:sp>
      <p:sp>
        <p:nvSpPr>
          <p:cNvPr id="16" name="Shape 12"/>
          <p:cNvSpPr/>
          <p:nvPr/>
        </p:nvSpPr>
        <p:spPr>
          <a:xfrm>
            <a:off x="8101584" y="1737360"/>
            <a:ext cx="3520440" cy="13716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8330184" y="2011680"/>
            <a:ext cx="822960" cy="82296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8" name="Image 2" descr="images/icon_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1352" y="2212848"/>
            <a:ext cx="420624" cy="42062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290304" y="193852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Stable Diffusion</a:t>
            </a:r>
            <a:endParaRPr lang="en-US" sz="2000" dirty="0"/>
          </a:p>
        </p:txBody>
      </p:sp>
      <p:sp>
        <p:nvSpPr>
          <p:cNvPr id="20" name="Text 15"/>
          <p:cNvSpPr/>
          <p:nvPr/>
        </p:nvSpPr>
        <p:spPr>
          <a:xfrm>
            <a:off x="9290304" y="2382669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文字 → 圖像</a:t>
            </a:r>
            <a:endParaRPr lang="en-US" b="1" dirty="0"/>
          </a:p>
        </p:txBody>
      </p:sp>
      <p:sp>
        <p:nvSpPr>
          <p:cNvPr id="21" name="Text 16"/>
          <p:cNvSpPr/>
          <p:nvPr/>
        </p:nvSpPr>
        <p:spPr>
          <a:xfrm>
            <a:off x="9290304" y="2684421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海報、示意圖、創意發想</a:t>
            </a:r>
            <a:endParaRPr lang="en-US" b="1" dirty="0"/>
          </a:p>
        </p:txBody>
      </p:sp>
      <p:sp>
        <p:nvSpPr>
          <p:cNvPr id="22" name="Shape 17"/>
          <p:cNvSpPr/>
          <p:nvPr/>
        </p:nvSpPr>
        <p:spPr>
          <a:xfrm>
            <a:off x="548640" y="3364992"/>
            <a:ext cx="3520440" cy="13716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777240" y="3639312"/>
            <a:ext cx="822960" cy="82296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24" name="Image 3" descr="images/icon_robo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408" y="3840480"/>
            <a:ext cx="420624" cy="42062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737360" y="356616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MS Teams AI</a:t>
            </a:r>
            <a:endParaRPr lang="en-US" sz="2000" dirty="0"/>
          </a:p>
        </p:txBody>
      </p:sp>
      <p:sp>
        <p:nvSpPr>
          <p:cNvPr id="26" name="Text 20"/>
          <p:cNvSpPr/>
          <p:nvPr/>
        </p:nvSpPr>
        <p:spPr>
          <a:xfrm>
            <a:off x="1737360" y="4010301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對話 → 協作</a:t>
            </a:r>
            <a:endParaRPr lang="en-US" b="1" dirty="0"/>
          </a:p>
        </p:txBody>
      </p:sp>
      <p:sp>
        <p:nvSpPr>
          <p:cNvPr id="27" name="Text 21"/>
          <p:cNvSpPr/>
          <p:nvPr/>
        </p:nvSpPr>
        <p:spPr>
          <a:xfrm>
            <a:off x="1737360" y="4312053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整理、摘要、問答輔助</a:t>
            </a:r>
            <a:endParaRPr lang="en-US" b="1" dirty="0"/>
          </a:p>
        </p:txBody>
      </p:sp>
      <p:sp>
        <p:nvSpPr>
          <p:cNvPr id="28" name="Shape 22"/>
          <p:cNvSpPr/>
          <p:nvPr/>
        </p:nvSpPr>
        <p:spPr>
          <a:xfrm>
            <a:off x="4325112" y="3364992"/>
            <a:ext cx="3520440" cy="13716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4553712" y="3639312"/>
            <a:ext cx="822960" cy="82296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30" name="Image 4" descr="images/icon_cha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880" y="3840480"/>
            <a:ext cx="420624" cy="420624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5513832" y="356616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OpenWebUI</a:t>
            </a:r>
            <a:endParaRPr lang="en-US" sz="2000" dirty="0"/>
          </a:p>
        </p:txBody>
      </p:sp>
      <p:sp>
        <p:nvSpPr>
          <p:cNvPr id="32" name="Text 25"/>
          <p:cNvSpPr/>
          <p:nvPr/>
        </p:nvSpPr>
        <p:spPr>
          <a:xfrm>
            <a:off x="5513832" y="4010301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本機對話</a:t>
            </a:r>
            <a:endParaRPr lang="en-US" b="1" dirty="0"/>
          </a:p>
        </p:txBody>
      </p:sp>
      <p:sp>
        <p:nvSpPr>
          <p:cNvPr id="33" name="Text 26"/>
          <p:cNvSpPr/>
          <p:nvPr/>
        </p:nvSpPr>
        <p:spPr>
          <a:xfrm>
            <a:off x="5513832" y="4312053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校內問答、資料整理</a:t>
            </a:r>
            <a:endParaRPr lang="en-US" b="1" dirty="0"/>
          </a:p>
        </p:txBody>
      </p:sp>
      <p:sp>
        <p:nvSpPr>
          <p:cNvPr id="34" name="Shape 27"/>
          <p:cNvSpPr/>
          <p:nvPr/>
        </p:nvSpPr>
        <p:spPr>
          <a:xfrm>
            <a:off x="8101584" y="3364992"/>
            <a:ext cx="3520440" cy="137160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35" name="Shape 28"/>
          <p:cNvSpPr/>
          <p:nvPr/>
        </p:nvSpPr>
        <p:spPr>
          <a:xfrm>
            <a:off x="8330184" y="3639312"/>
            <a:ext cx="822960" cy="82296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36" name="Image 5" descr="images/icon_serve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1352" y="3840480"/>
            <a:ext cx="420624" cy="420624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9290304" y="356616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AIDMS</a:t>
            </a:r>
            <a:endParaRPr lang="en-US" sz="2000" dirty="0"/>
          </a:p>
        </p:txBody>
      </p:sp>
      <p:sp>
        <p:nvSpPr>
          <p:cNvPr id="38" name="Text 30"/>
          <p:cNvSpPr/>
          <p:nvPr/>
        </p:nvSpPr>
        <p:spPr>
          <a:xfrm>
            <a:off x="9290304" y="4010301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無程式碼建模</a:t>
            </a:r>
            <a:endParaRPr lang="en-US" b="1" dirty="0"/>
          </a:p>
        </p:txBody>
      </p:sp>
      <p:sp>
        <p:nvSpPr>
          <p:cNvPr id="39" name="Text 31"/>
          <p:cNvSpPr/>
          <p:nvPr/>
        </p:nvSpPr>
        <p:spPr>
          <a:xfrm>
            <a:off x="9290304" y="4312053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深度學習入門、模型管理</a:t>
            </a:r>
            <a:endParaRPr lang="en-US" b="1" dirty="0"/>
          </a:p>
        </p:txBody>
      </p:sp>
      <p:sp>
        <p:nvSpPr>
          <p:cNvPr id="40" name="Text 32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653445"/>
            <a:ext cx="1123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0D9488"/>
                </a:solidFill>
              </a:rPr>
              <a:t>Q1.  </a:t>
            </a:r>
            <a:r>
              <a:rPr b="1" i="0" dirty="0" err="1">
                <a:solidFill>
                  <a:srgbClr val="0D9488"/>
                </a:solidFill>
              </a:rPr>
              <a:t>上傳資料前的檢查清單中,下列哪一項是應該特別小心的</a:t>
            </a:r>
            <a:r>
              <a:rPr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993445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    A. 檔案的顏色配置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457293"/>
            <a:ext cx="11092000" cy="338554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1B5E20"/>
                </a:solidFill>
              </a:rPr>
              <a:t>✓  B. </a:t>
            </a:r>
            <a:r>
              <a:rPr sz="1600" b="1" i="0" dirty="0" err="1">
                <a:solidFill>
                  <a:srgbClr val="1B5E20"/>
                </a:solidFill>
              </a:rPr>
              <a:t>檔案是否含個資</a:t>
            </a:r>
            <a:r>
              <a:rPr sz="1600" b="1" i="0" dirty="0">
                <a:solidFill>
                  <a:srgbClr val="1B5E20"/>
                </a:solidFill>
              </a:rPr>
              <a:t>(</a:t>
            </a:r>
            <a:r>
              <a:rPr sz="1600" b="1" i="0" dirty="0" err="1">
                <a:solidFill>
                  <a:srgbClr val="1B5E20"/>
                </a:solidFill>
              </a:rPr>
              <a:t>姓名、學號、病歷等</a:t>
            </a:r>
            <a:r>
              <a:rPr sz="1600" b="1" i="0" dirty="0">
                <a:solidFill>
                  <a:srgbClr val="1B5E20"/>
                </a:solidFill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000" y="1921141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333333"/>
                </a:solidFill>
              </a:rPr>
              <a:t>    C. </a:t>
            </a:r>
            <a:r>
              <a:rPr sz="1600" b="0" i="0" dirty="0" err="1">
                <a:solidFill>
                  <a:srgbClr val="333333"/>
                </a:solidFill>
              </a:rPr>
              <a:t>檔案的開啟速度</a:t>
            </a:r>
            <a:endParaRPr sz="1600" b="0" i="0" dirty="0">
              <a:solidFill>
                <a:srgbClr val="3333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0000" y="2384989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    D. 檔案的圖示樣式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848838"/>
            <a:ext cx="11092000" cy="58477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600" b="0" i="1" dirty="0" err="1">
                <a:solidFill>
                  <a:srgbClr val="4E342E"/>
                </a:solidFill>
              </a:rPr>
              <a:t>解析:檢查清單第一題就是「這份檔案有沒有個資</a:t>
            </a:r>
            <a:r>
              <a:rPr sz="1600" b="0" i="1" dirty="0">
                <a:solidFill>
                  <a:srgbClr val="4E342E"/>
                </a:solidFill>
              </a:rPr>
              <a:t>?」——</a:t>
            </a:r>
            <a:r>
              <a:rPr sz="1600" b="0" i="1" dirty="0" err="1">
                <a:solidFill>
                  <a:srgbClr val="4E342E"/>
                </a:solidFill>
              </a:rPr>
              <a:t>姓名、學號、電話、病歷等敏感資訊要特別小心,必要時先去識別化再上傳</a:t>
            </a:r>
            <a:r>
              <a:rPr sz="16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444930"/>
            <a:ext cx="1123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0D9488"/>
                </a:solidFill>
              </a:rPr>
              <a:t>Q2.  </a:t>
            </a:r>
            <a:r>
              <a:rPr b="1" i="0" dirty="0" err="1">
                <a:solidFill>
                  <a:srgbClr val="0D9488"/>
                </a:solidFill>
              </a:rPr>
              <a:t>關於</a:t>
            </a:r>
            <a:r>
              <a:rPr b="1" i="0" dirty="0">
                <a:solidFill>
                  <a:srgbClr val="0D9488"/>
                </a:solidFill>
              </a:rPr>
              <a:t> AI </a:t>
            </a:r>
            <a:r>
              <a:rPr b="1" i="0" dirty="0" err="1">
                <a:solidFill>
                  <a:srgbClr val="0D9488"/>
                </a:solidFill>
              </a:rPr>
              <a:t>的常見迷思,下列何者是正確的破解</a:t>
            </a:r>
            <a:r>
              <a:rPr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784930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    A. AI 講的一定對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4315264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333333"/>
                </a:solidFill>
              </a:rPr>
              <a:t>    B. 用 AI </a:t>
            </a:r>
            <a:r>
              <a:rPr sz="1600" b="0" i="0" dirty="0" err="1">
                <a:solidFill>
                  <a:srgbClr val="333333"/>
                </a:solidFill>
              </a:rPr>
              <a:t>就一定是作弊</a:t>
            </a:r>
            <a:endParaRPr sz="1600" b="0" i="0" dirty="0">
              <a:solidFill>
                <a:srgbClr val="3333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4725831"/>
            <a:ext cx="11092000" cy="338554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1B5E20"/>
                </a:solidFill>
              </a:rPr>
              <a:t>✓  C. </a:t>
            </a:r>
            <a:r>
              <a:rPr sz="1600" b="1" i="0" dirty="0" err="1">
                <a:solidFill>
                  <a:srgbClr val="1B5E20"/>
                </a:solidFill>
              </a:rPr>
              <a:t>關鍵在「怎麼用」和「有沒有揭露</a:t>
            </a:r>
            <a:r>
              <a:rPr sz="1600" b="1" i="0" dirty="0">
                <a:solidFill>
                  <a:srgbClr val="1B5E20"/>
                </a:solidFill>
              </a:rPr>
              <a:t>」,</a:t>
            </a:r>
            <a:r>
              <a:rPr sz="1600" b="1" i="0" dirty="0" err="1">
                <a:solidFill>
                  <a:srgbClr val="1B5E20"/>
                </a:solidFill>
              </a:rPr>
              <a:t>當輔助通常沒問題</a:t>
            </a:r>
            <a:endParaRPr sz="1600" b="1" i="0" dirty="0">
              <a:solidFill>
                <a:srgbClr val="1B5E2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0000" y="5278638"/>
            <a:ext cx="110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33333"/>
                </a:solidFill>
              </a:rPr>
              <a:t>    D. 越貴的工具一定越好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5831445"/>
            <a:ext cx="11092000" cy="58477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600" b="0" i="1" dirty="0" err="1">
                <a:solidFill>
                  <a:srgbClr val="4E342E"/>
                </a:solidFill>
              </a:rPr>
              <a:t>解析</a:t>
            </a:r>
            <a:r>
              <a:rPr sz="1600" b="0" i="1" dirty="0">
                <a:solidFill>
                  <a:srgbClr val="4E342E"/>
                </a:solidFill>
              </a:rPr>
              <a:t>:「用 AI </a:t>
            </a:r>
            <a:r>
              <a:rPr sz="1600" b="0" i="1" dirty="0" err="1">
                <a:solidFill>
                  <a:srgbClr val="4E342E"/>
                </a:solidFill>
              </a:rPr>
              <a:t>就是作弊」是迷思</a:t>
            </a:r>
            <a:r>
              <a:rPr sz="1600" b="0" i="1" dirty="0">
                <a:solidFill>
                  <a:srgbClr val="4E342E"/>
                </a:solidFill>
              </a:rPr>
              <a:t>——</a:t>
            </a:r>
            <a:r>
              <a:rPr sz="1600" b="0" i="1" dirty="0" err="1">
                <a:solidFill>
                  <a:srgbClr val="4E342E"/>
                </a:solidFill>
              </a:rPr>
              <a:t>關鍵在怎麼用和有沒有揭露。當輔助、會標註通常沒問題;而</a:t>
            </a:r>
            <a:r>
              <a:rPr sz="1600" b="0" i="1" dirty="0">
                <a:solidFill>
                  <a:srgbClr val="4E342E"/>
                </a:solidFill>
              </a:rPr>
              <a:t> AI </a:t>
            </a:r>
            <a:r>
              <a:rPr sz="1600" b="0" i="1" dirty="0" err="1">
                <a:solidFill>
                  <a:srgbClr val="4E342E"/>
                </a:solidFill>
              </a:rPr>
              <a:t>也不一定對、越貴也不一定越好</a:t>
            </a:r>
            <a:r>
              <a:rPr sz="16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THINK ABOUT 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課堂討論：四個值得想一想的問題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691640"/>
            <a:ext cx="109728" cy="17830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96596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9E0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Q1</a:t>
            </a:r>
            <a:endParaRPr lang="en-US" sz="2400" b="1" dirty="0"/>
          </a:p>
        </p:txBody>
      </p:sp>
      <p:sp>
        <p:nvSpPr>
          <p:cNvPr id="7" name="Text 5"/>
          <p:cNvSpPr/>
          <p:nvPr/>
        </p:nvSpPr>
        <p:spPr>
          <a:xfrm>
            <a:off x="914400" y="2441448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如果作業大量用 AI 完成，學到的還是你的能力嗎？</a:t>
            </a:r>
            <a:endParaRPr lang="en-US" sz="2000" b="1" dirty="0"/>
          </a:p>
        </p:txBody>
      </p:sp>
      <p:sp>
        <p:nvSpPr>
          <p:cNvPr id="8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126480" y="1691640"/>
            <a:ext cx="109728" cy="17830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0" name="Text 8"/>
          <p:cNvSpPr/>
          <p:nvPr/>
        </p:nvSpPr>
        <p:spPr>
          <a:xfrm>
            <a:off x="6492240" y="196596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9E0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Q2</a:t>
            </a:r>
            <a:endParaRPr lang="en-US" sz="2400" b="1" dirty="0"/>
          </a:p>
        </p:txBody>
      </p:sp>
      <p:sp>
        <p:nvSpPr>
          <p:cNvPr id="11" name="Text 9"/>
          <p:cNvSpPr/>
          <p:nvPr/>
        </p:nvSpPr>
        <p:spPr>
          <a:xfrm>
            <a:off x="6492240" y="2441448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生成的圖像署名時，作者應該寫誰？</a:t>
            </a:r>
            <a:endParaRPr lang="en-US" sz="2000" b="1" dirty="0"/>
          </a:p>
        </p:txBody>
      </p:sp>
      <p:sp>
        <p:nvSpPr>
          <p:cNvPr id="12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48640" y="3794760"/>
            <a:ext cx="109728" cy="17830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406908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9E0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Q3</a:t>
            </a:r>
            <a:endParaRPr lang="en-US" sz="2400" b="1" dirty="0"/>
          </a:p>
        </p:txBody>
      </p:sp>
      <p:sp>
        <p:nvSpPr>
          <p:cNvPr id="15" name="Text 13"/>
          <p:cNvSpPr/>
          <p:nvPr/>
        </p:nvSpPr>
        <p:spPr>
          <a:xfrm>
            <a:off x="914400" y="4544568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把同學的錄音上傳到 AI 工具前，需要先問過他嗎？</a:t>
            </a:r>
            <a:endParaRPr lang="en-US" sz="2000" b="1" dirty="0"/>
          </a:p>
        </p:txBody>
      </p:sp>
      <p:sp>
        <p:nvSpPr>
          <p:cNvPr id="16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126480" y="3794760"/>
            <a:ext cx="109728" cy="17830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8" name="Text 16"/>
          <p:cNvSpPr/>
          <p:nvPr/>
        </p:nvSpPr>
        <p:spPr>
          <a:xfrm>
            <a:off x="6492240" y="406908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9E0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Q4</a:t>
            </a:r>
            <a:endParaRPr lang="en-US" sz="2400" b="1" dirty="0"/>
          </a:p>
        </p:txBody>
      </p:sp>
      <p:sp>
        <p:nvSpPr>
          <p:cNvPr id="19" name="Text 17"/>
          <p:cNvSpPr/>
          <p:nvPr/>
        </p:nvSpPr>
        <p:spPr>
          <a:xfrm>
            <a:off x="6492240" y="4544568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當 AI 的答案和老師說的不同，你會怎麼查證？</a:t>
            </a:r>
            <a:endParaRPr lang="en-US" sz="2000" b="1" dirty="0"/>
          </a:p>
        </p:txBody>
      </p:sp>
      <p:sp>
        <p:nvSpPr>
          <p:cNvPr id="20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負責任地使用 AI：五個原則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993392" cy="34747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88136" y="228600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</p:sp>
      <p:pic>
        <p:nvPicPr>
          <p:cNvPr id="6" name="Image 0" descr="images/icon_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304" y="2487168"/>
            <a:ext cx="512064" cy="5120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33832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查證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31520" y="4008123"/>
            <a:ext cx="16276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重要資訊一定再次確認，不照單全收。</a:t>
            </a:r>
            <a:endParaRPr lang="en-US" b="1" dirty="0"/>
          </a:p>
        </p:txBody>
      </p:sp>
      <p:sp>
        <p:nvSpPr>
          <p:cNvPr id="9" name="Shape 6"/>
          <p:cNvSpPr/>
          <p:nvPr/>
        </p:nvSpPr>
        <p:spPr>
          <a:xfrm>
            <a:off x="2816352" y="1920240"/>
            <a:ext cx="1993392" cy="34747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355848" y="228600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</p:sp>
      <p:pic>
        <p:nvPicPr>
          <p:cNvPr id="11" name="Image 1" descr="images/icon_shie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7016" y="2487168"/>
            <a:ext cx="512064" cy="51206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907792" y="33832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尊重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2999232" y="4008123"/>
            <a:ext cx="16276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尊重隱私與他人作品，取得必要同意。</a:t>
            </a:r>
            <a:endParaRPr lang="en-US" b="1" dirty="0"/>
          </a:p>
        </p:txBody>
      </p:sp>
      <p:sp>
        <p:nvSpPr>
          <p:cNvPr id="14" name="Shape 10"/>
          <p:cNvSpPr/>
          <p:nvPr/>
        </p:nvSpPr>
        <p:spPr>
          <a:xfrm>
            <a:off x="5084064" y="1920240"/>
            <a:ext cx="1993392" cy="34747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5623560" y="228600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</p:sp>
      <p:pic>
        <p:nvPicPr>
          <p:cNvPr id="16" name="Image 2" descr="images/icon_sca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4728" y="2487168"/>
            <a:ext cx="512064" cy="51206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175504" y="33832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誠實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5266944" y="4008123"/>
            <a:ext cx="16276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適當揭露 AI 的協助，符合學術誠信。</a:t>
            </a:r>
            <a:endParaRPr lang="en-US" b="1" dirty="0"/>
          </a:p>
        </p:txBody>
      </p:sp>
      <p:sp>
        <p:nvSpPr>
          <p:cNvPr id="19" name="Shape 14"/>
          <p:cNvSpPr/>
          <p:nvPr/>
        </p:nvSpPr>
        <p:spPr>
          <a:xfrm>
            <a:off x="7351776" y="1920240"/>
            <a:ext cx="1993392" cy="34747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7891272" y="228600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</p:sp>
      <p:pic>
        <p:nvPicPr>
          <p:cNvPr id="21" name="Image 3" descr="images/icon_bul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2440" y="2487168"/>
            <a:ext cx="512064" cy="51206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43216" y="33832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判斷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7534656" y="4008123"/>
            <a:ext cx="16276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是助手，最終判斷與決定仍在你。</a:t>
            </a:r>
            <a:endParaRPr lang="en-US" b="1" dirty="0"/>
          </a:p>
        </p:txBody>
      </p:sp>
      <p:sp>
        <p:nvSpPr>
          <p:cNvPr id="24" name="Shape 18"/>
          <p:cNvSpPr/>
          <p:nvPr/>
        </p:nvSpPr>
        <p:spPr>
          <a:xfrm>
            <a:off x="9619488" y="1920240"/>
            <a:ext cx="1993392" cy="347472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10158984" y="228600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</p:sp>
      <p:pic>
        <p:nvPicPr>
          <p:cNvPr id="26" name="Image 4" descr="images/icon_gra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0152" y="2487168"/>
            <a:ext cx="512064" cy="51206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710928" y="33832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學習</a:t>
            </a:r>
            <a:endParaRPr lang="en-US" sz="2000" dirty="0"/>
          </a:p>
        </p:txBody>
      </p:sp>
      <p:sp>
        <p:nvSpPr>
          <p:cNvPr id="28" name="Text 21"/>
          <p:cNvSpPr/>
          <p:nvPr/>
        </p:nvSpPr>
        <p:spPr>
          <a:xfrm>
            <a:off x="9802368" y="4008123"/>
            <a:ext cx="162763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 AI 當成學習工具，而非替你思考的人。</a:t>
            </a:r>
            <a:endParaRPr lang="en-US" b="1" dirty="0"/>
          </a:p>
        </p:txBody>
      </p:sp>
      <p:sp>
        <p:nvSpPr>
          <p:cNvPr id="29" name="Text 22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  <p:sp>
        <p:nvSpPr>
          <p:cNvPr id="30" name="Text 23"/>
          <p:cNvSpPr/>
          <p:nvPr/>
        </p:nvSpPr>
        <p:spPr>
          <a:xfrm>
            <a:off x="11094415" y="638251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62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0B7A7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3657600"/>
            <a:ext cx="4114800" cy="4114800"/>
          </a:xfrm>
          <a:prstGeom prst="ellipse">
            <a:avLst/>
          </a:prstGeom>
          <a:solidFill>
            <a:srgbClr val="0EA5A4">
              <a:alpha val="4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09728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“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097280" y="2468880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不是用來代替你思考，</a:t>
            </a:r>
            <a:endParaRPr lang="en-US" sz="30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而是讓你有更多時間，把事情想得更好。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143000" y="45720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善用工具，保持判斷 —— 這就是 AI 時代最重要的能力。</a:t>
            </a:r>
            <a:endParaRPr lang="en-US" sz="2400" b="1" dirty="0"/>
          </a:p>
        </p:txBody>
      </p:sp>
      <p:sp>
        <p:nvSpPr>
          <p:cNvPr id="7" name="Text 5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094415" y="638251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63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2413</Words>
  <Application>Microsoft Office PowerPoint</Application>
  <PresentationFormat>寬螢幕</PresentationFormat>
  <Paragraphs>248</Paragraphs>
  <Slides>13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Aptos</vt:lpstr>
      <vt:lpstr>Noto Sans CJK TC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校內 AI 資源導覽：從語音、影像到生成式 AI 平台</dc:title>
  <dc:subject>PptxGenJS Presentation</dc:subject>
  <dc:creator>亞洲大學資訊發展處</dc:creator>
  <cp:lastModifiedBy>杜若慈</cp:lastModifiedBy>
  <cp:revision>11</cp:revision>
  <dcterms:created xsi:type="dcterms:W3CDTF">2026-06-04T05:28:50Z</dcterms:created>
  <dcterms:modified xsi:type="dcterms:W3CDTF">2026-08-12T05:38:32Z</dcterms:modified>
</cp:coreProperties>
</file>