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311" autoAdjust="0"/>
  </p:normalViewPr>
  <p:slideViewPr>
    <p:cSldViewPr snapToGrid="0" snapToObjects="1">
      <p:cViewPr varScale="1">
        <p:scale>
          <a:sx n="76" d="100"/>
          <a:sy n="76" d="100"/>
        </p:scale>
        <p:origin x="1024" y="56"/>
      </p:cViewPr>
      <p:guideLst/>
    </p:cSldViewPr>
  </p:slideViewPr>
  <p:notesTextViewPr>
    <p:cViewPr>
      <p:scale>
        <a:sx n="1" d="1"/>
        <a:sy n="1" d="1"/>
      </p:scale>
      <p:origin x="0" y="-76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6/11/2026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大家好，這一單元的主題是「智慧校園」，我們會從你每天生活在宿舍、上課、用餐的具體場景切入，看科技是怎麼在背後默默運作的。</a:t>
            </a:r>
          </a:p>
          <a:p>
            <a:endParaRPr dirty="0"/>
          </a:p>
          <a:p>
            <a:r>
              <a:rPr lang="zh-TW" dirty="0"/>
              <a:t>這堂課涵蓋四個關鍵字：IoT 感測、資料傳輸、能源分析、智慧應用。聽起來很技術，但我保證都是你切身相關的事。</a:t>
            </a:r>
          </a:p>
          <a:p>
            <a:endParaRPr dirty="0"/>
          </a:p>
          <a:p>
            <a:r>
              <a:rPr lang="zh-TW" dirty="0"/>
              <a:t>例如：你有沒有用手機查過洗衣機還有多久洗完？或者校園 App 告訴你哪個教室空著？這些背後有一整套系統在支撐，今天我們把它打開來看一看。</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說完好處，來到這個課最重要的一段：智慧校園的另一面。</a:t>
            </a:r>
          </a:p>
          <a:p>
            <a:endParaRPr dirty="0"/>
          </a:p>
          <a:p>
            <a:r>
              <a:rPr lang="zh-TW" dirty="0"/>
              <a:t>這四個面向不是要否定智慧校園，而是提醒我們，任何科技系統如果沒有配套的思考，都可能製造新問題。</a:t>
            </a:r>
          </a:p>
          <a:p>
            <a:endParaRPr dirty="0"/>
          </a:p>
          <a:p>
            <a:r>
              <a:rPr lang="zh-TW" dirty="0"/>
              <a:t>隱私：IoT 蒐集的是你的行為數據，不是抽象的數字。幾點進宿舍、幾點洗衣、常待哪個教室，這些資料拼在一起就是你的生活軌跡。這份資料要怎麼保護？</a:t>
            </a:r>
          </a:p>
          <a:p>
            <a:endParaRPr dirty="0"/>
          </a:p>
          <a:p>
            <a:r>
              <a:rPr lang="zh-TW" dirty="0"/>
              <a:t>資料使用：蒐集的目的是校園管理，但誰能保證這些資料不會被用在其他地方？學校有沒有明確的資料使用政策？</a:t>
            </a:r>
          </a:p>
          <a:p>
            <a:endParaRPr dirty="0"/>
          </a:p>
          <a:p>
            <a:r>
              <a:rPr lang="zh-TW" dirty="0"/>
              <a:t>系統依賴：IoT 系統帶來方便的同時，也讓我們更依賴它。一旦系統故障，原本的備案去哪了？</a:t>
            </a:r>
          </a:p>
          <a:p>
            <a:endParaRPr dirty="0"/>
          </a:p>
          <a:p>
            <a:r>
              <a:rPr lang="zh-TW" dirty="0"/>
              <a:t>數位落差：不是每個人都能輕鬆使用 App。不熟悉科技的師長、沒有智慧型手機的學生、外籍生——他們被考慮進去了嗎？</a:t>
            </a:r>
          </a:p>
          <a:p>
            <a:endParaRPr dirty="0"/>
          </a:p>
          <a:p>
            <a:r>
              <a:rPr lang="zh-TW" dirty="0"/>
              <a:t>接下來四頁我們逐一深入，每個面向都有具體的問題和對策。</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這頁深入談隱私，這也是四個面向裡最多人有感覺的一個。</a:t>
            </a:r>
          </a:p>
          <a:p>
            <a:endParaRPr dirty="0"/>
          </a:p>
          <a:p>
            <a:r>
              <a:rPr lang="zh-TW" dirty="0"/>
              <a:t>先想一個問題：你每天的行為，IoT 系統可能知道什麼？它知道你幾點進宿舍、宿舍幾點有人用洗衣機、哪個教室座位區最常有你的訊號、你晚上幾點才回去。這些單看都很普通，但合在一起就是一份非常詳細的行為報告。</a:t>
            </a:r>
          </a:p>
          <a:p>
            <a:endParaRPr dirty="0"/>
          </a:p>
          <a:p>
            <a:r>
              <a:rPr lang="zh-TW" dirty="0"/>
              <a:t>個人資料保護要解決的問題有兩個。一是防止資料外洩：傳輸過程要加密（TLS），儲存也要加密（AES），這樣就算資料庫被入侵，拿到的也是密文。二是資料匿名化：在分析用電趨勢時，不需要知道是哪個學生用的，把個人識別資訊去掉，只留下統計數字。</a:t>
            </a:r>
          </a:p>
          <a:p>
            <a:endParaRPr dirty="0"/>
          </a:p>
          <a:p>
            <a:r>
              <a:rPr lang="zh-TW" dirty="0"/>
              <a:t>監控界線是另一個更微妙的問題。智慧門禁和室內定位本來是為了管理方便，但師生可能會感覺「被監視」，這種感覺會影響校園的開放氣氛。解決方法不是技術問題，而是制度問題：明確告知蒐集什麼、建立申訴管道、讓師生知道自己有選擇。</a:t>
            </a:r>
          </a:p>
          <a:p>
            <a:endParaRPr dirty="0"/>
          </a:p>
          <a:p>
            <a:r>
              <a:rPr lang="zh-TW" dirty="0"/>
              <a:t>投影片下方有一個思考問題，請大家先想一想再往下看。</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這頁把資料使用和系統依賴放在一起，因為它們都是「便利背後的代價」。</a:t>
            </a:r>
          </a:p>
          <a:p>
            <a:endParaRPr dirty="0"/>
          </a:p>
          <a:p>
            <a:r>
              <a:rPr lang="zh-TW" dirty="0"/>
              <a:t>資料使用的核心是：誰有權利決定資料怎麼用？</a:t>
            </a:r>
          </a:p>
          <a:p>
            <a:endParaRPr dirty="0"/>
          </a:p>
          <a:p>
            <a:r>
              <a:rPr lang="zh-TW" dirty="0"/>
              <a:t>用途透明：你在使用一個 App 之前，有沒有認真看過使用條款？大多數人沒有。但智慧校園蒐集的是你的生活行為資料，學校有義務在蒐集前主動、清楚地告知——這些資料用來做什麼、保存多久、誰可以查詢——而且不能事後悄悄改用途。</a:t>
            </a:r>
          </a:p>
          <a:p>
            <a:endParaRPr dirty="0"/>
          </a:p>
          <a:p>
            <a:r>
              <a:rPr lang="zh-TW" dirty="0"/>
              <a:t>數據治理和存取控制是配套的。學校需要一套正式的資料管理政策，規定哪個職位的人可以查詢哪些資料，而且這個規定要有法律效力，不能只靠「大家都不會亂用」的信任。</a:t>
            </a:r>
          </a:p>
          <a:p>
            <a:endParaRPr dirty="0"/>
          </a:p>
          <a:p>
            <a:r>
              <a:rPr lang="zh-TW" dirty="0"/>
              <a:t>系統依賴的問題更現實：如果今天選課系統當機、宿舍 App 失效、門禁感應器壞了，你的生活怎麼辦？</a:t>
            </a:r>
          </a:p>
          <a:p>
            <a:endParaRPr dirty="0"/>
          </a:p>
          <a:p>
            <a:r>
              <a:rPr lang="zh-TW" dirty="0"/>
              <a:t>方便的代價是脆弱性。越方便的系統，一旦失效，衝擊就越大。這就是為什麼任何 IoT 系統都需要備援方案——紙本選課程序、宿管人員手動管理、臨時的人工登記，這些「傳統方法」不是過時，而是在技術失效時保護你的最後防線。</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數位落差是四個面向裡最容易被忽略、但影響最廣的一個。</a:t>
            </a:r>
          </a:p>
          <a:p>
            <a:endParaRPr dirty="0"/>
          </a:p>
          <a:p>
            <a:r>
              <a:rPr lang="zh-TW" dirty="0"/>
              <a:t>原因是：設計系統的人，通常是最熟悉科技的人。他們以為所有人都跟自己一樣，能輕鬆下載 App、看懂介面、記得如何操作。但實際上不是這樣。</a:t>
            </a:r>
          </a:p>
          <a:p>
            <a:endParaRPr dirty="0"/>
          </a:p>
          <a:p>
            <a:r>
              <a:rPr lang="zh-TW" dirty="0"/>
              <a:t>年長師長可能對觸控操作不熟悉，App 更新後找不到原來的功能在哪裡，每次都需要人幫忙。視障或行動不便的師生，如果 App 沒有做無障礙設計，等於系統根本對他們不存在。沒有智慧型手機的學生，這在台灣確實存在，如果服務強制需要 App，就等於把他們排除在外。外籍生或剛入學的新生，對校園系統不熟悉，語言和文化差異讓他們需要更多引導。</a:t>
            </a:r>
          </a:p>
          <a:p>
            <a:endParaRPr dirty="0"/>
          </a:p>
          <a:p>
            <a:r>
              <a:rPr lang="zh-TW" dirty="0"/>
              <a:t>解決數位落差需要三件事：提供培訓課程和使用手冊（讓人有機會學）；系統設計遵循無障礙標準 WCAG（讓系統對每個人都能用）；保留非數位的替代管道（讓沒辦法用科技的人還有選擇）。</a:t>
            </a:r>
          </a:p>
          <a:p>
            <a:endParaRPr dirty="0"/>
          </a:p>
          <a:p>
            <a:r>
              <a:rPr lang="zh-TW" dirty="0"/>
              <a:t>這三件事聽起來很麻煩，但它們是衡量一個智慧校園是否真正「智慧」的標準。</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這頁是整個單元的核心思考：「能做到」和「應該做」是兩件不同的事。</a:t>
            </a:r>
          </a:p>
          <a:p>
            <a:endParaRPr dirty="0"/>
          </a:p>
          <a:p>
            <a:r>
              <a:rPr lang="zh-TW" dirty="0"/>
              <a:t>左邊列的是技術能力——即時蒐集大量行為數據、預測故障與能源需求、自動化管理流程、全天候監控。這些現在的技術都做得到。</a:t>
            </a:r>
          </a:p>
          <a:p>
            <a:endParaRPr dirty="0"/>
          </a:p>
          <a:p>
            <a:r>
              <a:rPr lang="zh-TW" dirty="0"/>
              <a:t>右邊列的是我們需要追問的問題——師生同意這樣蒐集嗎？資料流向透明了嗎？過度依賴的風險評估了嗎？弱勢族群有被照顧到嗎？這些問題沒有技術解答，需要制度設計、法律規範、倫理思考。</a:t>
            </a:r>
          </a:p>
          <a:p>
            <a:endParaRPr dirty="0"/>
          </a:p>
          <a:p>
            <a:r>
              <a:rPr lang="zh-TW" dirty="0"/>
              <a:t>這對矛盾不是說技術不好，而是說技術本身是中性的，它被怎麼使用，取決於設計者和決策者的選擇。</a:t>
            </a:r>
          </a:p>
          <a:p>
            <a:endParaRPr dirty="0"/>
          </a:p>
          <a:p>
            <a:r>
              <a:rPr lang="zh-TW" dirty="0"/>
              <a:t>你們這一代人，有很多人未來會成為工程師、設計師、管理者，在某個時刻你會站在「要不要安裝這個感測器」的決策位置。到那一刻，你怎麼平衡這兩個欄位，就是你對這堂課最真實的回答。</a:t>
            </a:r>
          </a:p>
          <a:p>
            <a:endParaRPr dirty="0"/>
          </a:p>
          <a:p>
            <a:r>
              <a:rPr lang="zh-TW" dirty="0"/>
              <a:t>智慧校園的目標不是科技最大化，而是讓每個人的校園生活更好、更公平、更安全。這句話請大家記下來。</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課堂討論，沒有標準答案，但每個問題都值得認真回答。</a:t>
            </a:r>
          </a:p>
          <a:p>
            <a:endParaRPr dirty="0"/>
          </a:p>
          <a:p>
            <a:r>
              <a:rPr lang="zh-TW" dirty="0"/>
              <a:t>Q1 問的是資料的查閱權限。宿舍 IoT 感測器知道你幾點睡覺，這份資料要不要存？存了誰可以看？宿管知道是為了宿舍管理，輔導室知道是為了關懷學生，家長知道是為了家庭監管，你自己知道是為了自我了解——這四種需求，哪些合理、哪些踩過線？「需要知道」和「有權利知道」是兩個不同的問題。</a:t>
            </a:r>
          </a:p>
          <a:p>
            <a:endParaRPr dirty="0"/>
          </a:p>
          <a:p>
            <a:r>
              <a:rPr lang="zh-TW" dirty="0"/>
              <a:t>Q2 問的是你的科技依賴度。請大家真的想一想，如果今天洗衣 App 不能用、門禁系統故障、校務系統當機，你今天哪些計畫會被迫改變？如果是一週呢？這個練習幫助你看清楚自己對哪些系統已經形成了你沒有意識到的依賴。</a:t>
            </a:r>
          </a:p>
          <a:p>
            <a:endParaRPr dirty="0"/>
          </a:p>
          <a:p>
            <a:r>
              <a:rPr lang="zh-TW" dirty="0"/>
              <a:t>Q3 問的是設計倫理。如果你的祖父母或不熟悉科技的老師說「這個 App 我不會用」，你的第一反應是什麼？是「你去學一下啦」，還是「這個系統設計得不夠好」？這兩種思維方式，代表兩種完全不同的設計文化。</a:t>
            </a:r>
          </a:p>
          <a:p>
            <a:endParaRPr dirty="0"/>
          </a:p>
          <a:p>
            <a:r>
              <a:rPr lang="zh-TW" dirty="0"/>
              <a:t>請大家分組討論三到五分鐘，每組選一個問題分享你們的想法。</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最後做一個快速的總結。</a:t>
            </a:r>
          </a:p>
          <a:p>
            <a:endParaRPr dirty="0"/>
          </a:p>
          <a:p>
            <a:r>
              <a:rPr lang="zh-TW" dirty="0"/>
              <a:t>今天學了四件事。第一，IoT 三層架構：硬體感測、HTTP POST 傳輸、後端 API 處理，這是智慧宿舍和能源管理的技術基礎。第二，校園能源管理的兩條資料管道：網頁爬蟲取用電資料、iEN API 取太陽能資料，未來 AI 可以在這個基礎上做預測和優化。第三，智慧校園有四個明確的價值：便利、即時、效率、管理優化。第四，也是最重要的：這四個價值背後有四個需要認真處理的面向——隱私、資料使用、系統依賴、數位落差。</a:t>
            </a:r>
          </a:p>
          <a:p>
            <a:endParaRPr dirty="0"/>
          </a:p>
          <a:p>
            <a:r>
              <a:rPr lang="zh-TW" dirty="0"/>
              <a:t>帶走一句話：科技要服務人，不是反過來。</a:t>
            </a:r>
          </a:p>
          <a:p>
            <a:endParaRPr dirty="0"/>
          </a:p>
          <a:p>
            <a:r>
              <a:rPr lang="zh-TW" dirty="0"/>
              <a:t>下課後可以做一件小事：打開你手機上的 App，看一看你用的哪些校園服務是 IoT 驅動的，想想如果這個服務今天消失，你會怎麼辦。這個反思，就是今天這堂課最具體的實踐。</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i="0" dirty="0">
                <a:solidFill>
                  <a:srgbClr val="FFFFFF"/>
                </a:solidFill>
              </a:rPr>
              <a:t> </a:t>
            </a:r>
            <a:r>
              <a:rPr lang="zh-TW" altLang="en-US" sz="1200" b="0" i="0" dirty="0">
                <a:solidFill>
                  <a:srgbClr val="FFFFFF"/>
                </a:solidFill>
              </a:rPr>
              <a:t>練習與複習</a:t>
            </a:r>
            <a:endParaRPr lang="en-US" altLang="zh-TW" sz="1200" b="0" i="0" dirty="0">
              <a:solidFill>
                <a:srgbClr val="FFFFFF"/>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dirty="0">
                <a:solidFill>
                  <a:srgbClr val="0D9488"/>
                </a:solidFill>
              </a:rPr>
              <a:t>1.  </a:t>
            </a:r>
            <a:r>
              <a:rPr lang="zh-TW" altLang="en-US" sz="1200" b="0" i="0" dirty="0">
                <a:solidFill>
                  <a:srgbClr val="0D9488"/>
                </a:solidFill>
              </a:rPr>
              <a:t>智慧洗衣系統如何判斷洗衣機目前在哪個階段</a:t>
            </a:r>
            <a:r>
              <a:rPr lang="en-US" altLang="zh-TW" sz="1200" b="0" i="0" dirty="0">
                <a:solidFill>
                  <a:srgbClr val="0D9488"/>
                </a:solidFill>
              </a:rPr>
              <a:t>(</a:t>
            </a:r>
            <a:r>
              <a:rPr lang="zh-TW" altLang="en-US" sz="1200" b="0" i="0" dirty="0">
                <a:solidFill>
                  <a:srgbClr val="0D9488"/>
                </a:solidFill>
              </a:rPr>
              <a:t>注水、洗滌、脫水</a:t>
            </a:r>
            <a:r>
              <a:rPr lang="en-US" altLang="zh-TW" sz="1200" b="0" i="0" dirty="0">
                <a:solidFill>
                  <a:srgbClr val="0D9488"/>
                </a:solidFill>
              </a:rPr>
              <a:t>)?</a:t>
            </a:r>
          </a:p>
          <a:p>
            <a:r>
              <a:rPr lang="zh-TW" altLang="en-US" b="0" dirty="0"/>
              <a:t>答案</a:t>
            </a:r>
            <a:r>
              <a:rPr lang="en-US" altLang="zh-TW" b="0" dirty="0"/>
              <a:t>:</a:t>
            </a:r>
            <a:r>
              <a:rPr lang="zh-TW" altLang="en-US" b="0" dirty="0"/>
              <a:t>　</a:t>
            </a:r>
            <a:r>
              <a:rPr lang="en-US" altLang="zh-TW" sz="1200" b="0" i="0" dirty="0">
                <a:solidFill>
                  <a:srgbClr val="1B5E20"/>
                </a:solidFill>
              </a:rPr>
              <a:t>B. </a:t>
            </a:r>
            <a:r>
              <a:rPr lang="zh-TW" altLang="en-US" sz="1200" b="0" i="0" dirty="0">
                <a:solidFill>
                  <a:srgbClr val="1B5E20"/>
                </a:solidFill>
              </a:rPr>
              <a:t>後端用「功率狀態機」比對每分鐘的功率值與行程模板來推估</a:t>
            </a:r>
            <a:endParaRPr lang="en-US" altLang="zh-TW" sz="1200" b="0" i="0" dirty="0">
              <a:solidFill>
                <a:srgbClr val="1B5E2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1" dirty="0">
                <a:solidFill>
                  <a:srgbClr val="4E342E"/>
                </a:solidFill>
                <a:highlight>
                  <a:srgbClr val="FFFF00"/>
                </a:highlight>
              </a:rPr>
              <a:t>解析</a:t>
            </a:r>
            <a:r>
              <a:rPr lang="en-US" altLang="zh-TW" sz="1200" b="0" i="1" dirty="0">
                <a:solidFill>
                  <a:srgbClr val="4E342E"/>
                </a:solidFill>
                <a:highlight>
                  <a:srgbClr val="FFFF00"/>
                </a:highlight>
              </a:rPr>
              <a:t>:</a:t>
            </a:r>
            <a:r>
              <a:rPr lang="zh-TW" altLang="en-US" sz="1200" b="0" i="1" dirty="0">
                <a:solidFill>
                  <a:srgbClr val="4E342E"/>
                </a:solidFill>
                <a:highlight>
                  <a:srgbClr val="FFFF00"/>
                </a:highlight>
              </a:rPr>
              <a:t>電流感測器量到的功率</a:t>
            </a:r>
            <a:r>
              <a:rPr lang="en-US" altLang="zh-TW" sz="1200" b="0" i="1" dirty="0">
                <a:solidFill>
                  <a:srgbClr val="4E342E"/>
                </a:solidFill>
                <a:highlight>
                  <a:srgbClr val="FFFF00"/>
                </a:highlight>
              </a:rPr>
              <a:t>,</a:t>
            </a:r>
            <a:r>
              <a:rPr lang="zh-TW" altLang="en-US" sz="1200" b="0" i="1" dirty="0">
                <a:solidFill>
                  <a:srgbClr val="4E342E"/>
                </a:solidFill>
                <a:highlight>
                  <a:srgbClr val="FFFF00"/>
                </a:highlight>
              </a:rPr>
              <a:t>每分鐘回傳後端。後端用「功率狀態機」比對各階段的功率範圍</a:t>
            </a:r>
            <a:r>
              <a:rPr lang="en-US" altLang="zh-TW" sz="1200" b="0" i="1" dirty="0">
                <a:solidFill>
                  <a:srgbClr val="4E342E"/>
                </a:solidFill>
                <a:highlight>
                  <a:srgbClr val="FFFF00"/>
                </a:highlight>
              </a:rPr>
              <a:t>(</a:t>
            </a:r>
            <a:r>
              <a:rPr lang="zh-TW" altLang="en-US" sz="1200" b="0" i="1" dirty="0">
                <a:solidFill>
                  <a:srgbClr val="4E342E"/>
                </a:solidFill>
                <a:highlight>
                  <a:srgbClr val="FFFF00"/>
                </a:highlight>
              </a:rPr>
              <a:t>如脫水 </a:t>
            </a:r>
            <a:r>
              <a:rPr lang="en-US" altLang="zh-TW" sz="1200" b="0" i="1" dirty="0">
                <a:solidFill>
                  <a:srgbClr val="4E342E"/>
                </a:solidFill>
                <a:highlight>
                  <a:srgbClr val="FFFF00"/>
                </a:highlight>
              </a:rPr>
              <a:t>&gt;800W)</a:t>
            </a:r>
            <a:r>
              <a:rPr lang="zh-TW" altLang="en-US" sz="1200" b="0" i="1" dirty="0">
                <a:solidFill>
                  <a:srgbClr val="4E342E"/>
                </a:solidFill>
                <a:highlight>
                  <a:srgbClr val="FFFF00"/>
                </a:highlight>
              </a:rPr>
              <a:t>與行程模板</a:t>
            </a:r>
            <a:r>
              <a:rPr lang="en-US" altLang="zh-TW" sz="1200" b="0" i="1" dirty="0">
                <a:solidFill>
                  <a:srgbClr val="4E342E"/>
                </a:solidFill>
                <a:highlight>
                  <a:srgbClr val="FFFF00"/>
                </a:highlight>
              </a:rPr>
              <a:t>,</a:t>
            </a:r>
            <a:r>
              <a:rPr lang="zh-TW" altLang="en-US" sz="1200" b="0" i="1" dirty="0">
                <a:solidFill>
                  <a:srgbClr val="4E342E"/>
                </a:solidFill>
                <a:highlight>
                  <a:srgbClr val="FFFF00"/>
                </a:highlight>
              </a:rPr>
              <a:t>推算目前階段與剩餘時間。</a:t>
            </a:r>
          </a:p>
          <a:p>
            <a:endParaRPr lang="en-US" altLang="zh-TW"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dirty="0">
                <a:solidFill>
                  <a:srgbClr val="0D9488"/>
                </a:solidFill>
              </a:rPr>
              <a:t>2.  </a:t>
            </a:r>
            <a:r>
              <a:rPr lang="zh-TW" altLang="en-US" sz="1200" b="0" i="0" dirty="0">
                <a:solidFill>
                  <a:srgbClr val="0D9488"/>
                </a:solidFill>
              </a:rPr>
              <a:t>關於智慧校園「便利的另一面」</a:t>
            </a:r>
            <a:r>
              <a:rPr lang="en-US" altLang="zh-TW" sz="1200" b="0" i="0" dirty="0">
                <a:solidFill>
                  <a:srgbClr val="0D9488"/>
                </a:solidFill>
              </a:rPr>
              <a:t>,</a:t>
            </a:r>
            <a:r>
              <a:rPr lang="zh-TW" altLang="en-US" sz="1200" b="0" i="0" dirty="0">
                <a:solidFill>
                  <a:srgbClr val="0D9488"/>
                </a:solidFill>
              </a:rPr>
              <a:t>下列哪一個敘述最符合課程強調的觀念</a:t>
            </a:r>
            <a:r>
              <a:rPr lang="en-US" altLang="zh-TW" sz="1200" b="0" i="0" dirty="0">
                <a:solidFill>
                  <a:srgbClr val="0D9488"/>
                </a:solidFill>
              </a:rPr>
              <a:t>?</a:t>
            </a:r>
          </a:p>
          <a:p>
            <a:r>
              <a:rPr lang="zh-TW" altLang="en-US" b="0" dirty="0"/>
              <a:t>答案</a:t>
            </a:r>
            <a:r>
              <a:rPr lang="en-US" altLang="zh-TW" b="0" dirty="0"/>
              <a:t>: </a:t>
            </a:r>
            <a:r>
              <a:rPr lang="en-US" altLang="zh-TW" sz="1200" b="0" i="0" dirty="0">
                <a:solidFill>
                  <a:srgbClr val="1B5E20"/>
                </a:solidFill>
              </a:rPr>
              <a:t>C.</a:t>
            </a:r>
            <a:r>
              <a:rPr lang="zh-TW" altLang="en-US" sz="1200" b="0" i="0" dirty="0">
                <a:solidFill>
                  <a:srgbClr val="1B5E20"/>
                </a:solidFill>
              </a:rPr>
              <a:t>「能做到」和「應該做」是兩件事</a:t>
            </a:r>
            <a:r>
              <a:rPr lang="en-US" altLang="zh-TW" sz="1200" b="0" i="0" dirty="0">
                <a:solidFill>
                  <a:srgbClr val="1B5E20"/>
                </a:solidFill>
              </a:rPr>
              <a:t>,</a:t>
            </a:r>
            <a:r>
              <a:rPr lang="zh-TW" altLang="en-US" sz="1200" b="0" i="0" dirty="0">
                <a:solidFill>
                  <a:srgbClr val="1B5E20"/>
                </a:solidFill>
              </a:rPr>
              <a:t>須兼顧隱私、依賴與數位落差</a:t>
            </a:r>
            <a:endParaRPr lang="en-US" altLang="zh-TW" sz="1200" b="0" i="0" dirty="0">
              <a:solidFill>
                <a:srgbClr val="1B5E2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1" dirty="0">
                <a:solidFill>
                  <a:srgbClr val="4E342E"/>
                </a:solidFill>
                <a:highlight>
                  <a:srgbClr val="FFFF00"/>
                </a:highlight>
              </a:rPr>
              <a:t>解析</a:t>
            </a:r>
            <a:r>
              <a:rPr lang="en-US" altLang="zh-TW" sz="1200" b="0" i="1" dirty="0">
                <a:solidFill>
                  <a:srgbClr val="4E342E"/>
                </a:solidFill>
                <a:highlight>
                  <a:srgbClr val="FFFF00"/>
                </a:highlight>
              </a:rPr>
              <a:t>:</a:t>
            </a:r>
            <a:r>
              <a:rPr lang="zh-TW" altLang="en-US" sz="1200" b="0" i="1" dirty="0">
                <a:solidFill>
                  <a:srgbClr val="4E342E"/>
                </a:solidFill>
                <a:highlight>
                  <a:srgbClr val="FFFF00"/>
                </a:highlight>
              </a:rPr>
              <a:t>課程強調科技與人文的平衡</a:t>
            </a:r>
            <a:r>
              <a:rPr lang="en-US" altLang="zh-TW" sz="1200" b="0" i="1" dirty="0">
                <a:solidFill>
                  <a:srgbClr val="4E342E"/>
                </a:solidFill>
                <a:highlight>
                  <a:srgbClr val="FFFF00"/>
                </a:highlight>
              </a:rPr>
              <a:t>——</a:t>
            </a:r>
            <a:r>
              <a:rPr lang="zh-TW" altLang="en-US" sz="1200" b="0" i="1" dirty="0">
                <a:solidFill>
                  <a:srgbClr val="4E342E"/>
                </a:solidFill>
                <a:highlight>
                  <a:srgbClr val="FFFF00"/>
                </a:highlight>
              </a:rPr>
              <a:t>「能做到」不等於「應該做」。導入智慧校園時</a:t>
            </a:r>
            <a:r>
              <a:rPr lang="en-US" altLang="zh-TW" sz="1200" b="0" i="1" dirty="0">
                <a:solidFill>
                  <a:srgbClr val="4E342E"/>
                </a:solidFill>
                <a:highlight>
                  <a:srgbClr val="FFFF00"/>
                </a:highlight>
              </a:rPr>
              <a:t>,</a:t>
            </a:r>
            <a:r>
              <a:rPr lang="zh-TW" altLang="en-US" sz="1200" b="0" i="1" dirty="0">
                <a:solidFill>
                  <a:srgbClr val="4E342E"/>
                </a:solidFill>
                <a:highlight>
                  <a:srgbClr val="FFFF00"/>
                </a:highlight>
              </a:rPr>
              <a:t>要一併處理隱私、資料使用、系統依賴、數位落差四大面向</a:t>
            </a:r>
            <a:r>
              <a:rPr lang="en-US" altLang="zh-TW" sz="1200" b="0" i="1" dirty="0">
                <a:solidFill>
                  <a:srgbClr val="4E342E"/>
                </a:solidFill>
                <a:highlight>
                  <a:srgbClr val="FFFF00"/>
                </a:highlight>
              </a:rPr>
              <a:t>,</a:t>
            </a:r>
            <a:r>
              <a:rPr lang="zh-TW" altLang="en-US" sz="1200" b="0" i="1" dirty="0">
                <a:solidFill>
                  <a:srgbClr val="4E342E"/>
                </a:solidFill>
                <a:highlight>
                  <a:srgbClr val="FFFF00"/>
                </a:highlight>
              </a:rPr>
              <a:t>讓科技服務人。</a:t>
            </a:r>
          </a:p>
          <a:p>
            <a:endParaRPr lang="zh-TW" altLang="en-US" dirty="0"/>
          </a:p>
        </p:txBody>
      </p:sp>
      <p:sp>
        <p:nvSpPr>
          <p:cNvPr id="4" name="投影片編號版面配置區 3"/>
          <p:cNvSpPr>
            <a:spLocks noGrp="1"/>
          </p:cNvSpPr>
          <p:nvPr>
            <p:ph type="sldNum" sz="quarter" idx="5"/>
          </p:nvPr>
        </p:nvSpPr>
        <p:spPr/>
        <p:txBody>
          <a:bodyPr/>
          <a:lstStyle/>
          <a:p>
            <a:fld id="{CE5E9CC1-C706-0F49-92D6-E571CC5EEA8F}" type="slidenum">
              <a:rPr lang="en-US" smtClean="0"/>
              <a:t>17</a:t>
            </a:fld>
            <a:endParaRPr lang="en-US"/>
          </a:p>
        </p:txBody>
      </p:sp>
    </p:spTree>
    <p:extLst>
      <p:ext uri="{BB962C8B-B14F-4D97-AF65-F5344CB8AC3E}">
        <p14:creationId xmlns:p14="http://schemas.microsoft.com/office/powerpoint/2010/main" val="2348330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這頁是今天的課程地圖，讓你先有一個全局感，知道我們接下來要走哪三段路。</a:t>
            </a:r>
          </a:p>
          <a:p>
            <a:endParaRPr dirty="0"/>
          </a:p>
          <a:p>
            <a:r>
              <a:rPr lang="zh-TW" dirty="0"/>
              <a:t>第一段是「智慧宿舍 IoT 系統」，這是技術核心，我們會學電流感測器怎麼量洗衣機的用電、資料怎麼傳送到伺服器、後端怎麼推算剩餘時間。</a:t>
            </a:r>
          </a:p>
          <a:p>
            <a:endParaRPr dirty="0"/>
          </a:p>
          <a:p>
            <a:r>
              <a:rPr lang="zh-TW" dirty="0"/>
              <a:t>第二段是「校園能源管理」，看學校怎麼蒐集全校用電資料、整合太陽能發電數據，以及未來 AI 能做什麼。</a:t>
            </a:r>
          </a:p>
          <a:p>
            <a:endParaRPr dirty="0"/>
          </a:p>
          <a:p>
            <a:r>
              <a:rPr lang="zh-TW" dirty="0"/>
              <a:t>第三段是「價值與風險」，這段最重要也最貼近你的生活——智慧校園帶來便利，但隱私、資料使用、系統依賴、數位落差這四件事，如果我們不去思考，科技可能製造出新的問題。</a:t>
            </a:r>
          </a:p>
          <a:p>
            <a:endParaRPr dirty="0"/>
          </a:p>
          <a:p>
            <a:r>
              <a:rPr lang="zh-TW" dirty="0"/>
              <a:t>今天三個段落按順序走，最後會有三個討論題，沒有標準答案，但值得大家想一想。</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先建立一個基本概念：什麼是智慧校園？</a:t>
            </a:r>
          </a:p>
          <a:p>
            <a:endParaRPr dirty="0"/>
          </a:p>
          <a:p>
            <a:r>
              <a:rPr lang="zh-TW" dirty="0"/>
              <a:t>最簡單的定義是：Smart Campus = IoT 設備 + 資料傳輸 + 雲端分析 + 智慧應用。</a:t>
            </a:r>
          </a:p>
          <a:p>
            <a:endParaRPr dirty="0"/>
          </a:p>
          <a:p>
            <a:r>
              <a:rPr lang="zh-TW" dirty="0"/>
              <a:t>IoT 是「物聯網」的英文縮寫，意思是把物理世界的東西——洗衣機、電表、門禁、空氣感測器——接上網路，讓它們能夠自動蒐集資料、傳送資料、被遠端監控。</a:t>
            </a:r>
          </a:p>
          <a:p>
            <a:endParaRPr dirty="0"/>
          </a:p>
          <a:p>
            <a:r>
              <a:rPr lang="zh-TW" dirty="0"/>
              <a:t>資料流的路徑是：感測器偵測物理訊號 → 透過 Wi-Fi 或 4G 傳輸 → 後端 API 驗證並儲存 → 再呈現成你手機 App 上看到的資訊。</a:t>
            </a:r>
          </a:p>
          <a:p>
            <a:endParaRPr dirty="0"/>
          </a:p>
          <a:p>
            <a:r>
              <a:rPr lang="zh-TW" dirty="0"/>
              <a:t>對大學生來說，你能感受到的智慧校園有四個：手機查洗衣空機、即時空氣品質顯示、全校用電視覺化、感應卡門禁系統。這些背後的共同架構就是 IoT 三層架構，我們接下來會仔細展開。</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智慧洗衣是大家最有感的智慧宿舍應用，我們用它來說明 IoT 系統的完整運作流程。</a:t>
            </a:r>
          </a:p>
          <a:p>
            <a:endParaRPr dirty="0"/>
          </a:p>
          <a:p>
            <a:r>
              <a:rPr lang="zh-TW" dirty="0"/>
              <a:t>整個過程分三層。</a:t>
            </a:r>
          </a:p>
          <a:p>
            <a:endParaRPr dirty="0"/>
          </a:p>
          <a:p>
            <a:r>
              <a:rPr lang="zh-TW" dirty="0"/>
              <a:t>第一層是硬體層，也就是訊號擷取。洗衣機的電源線穿過一個叫 CT 互感器的電流感測器。CT 的好處是不需要斷路，只要套在電線外面，就能感應電線周圍的磁場，產生一個和電流成正比的電壓訊號。這個訊號送進 IoT 模組的 ADC，也就是類比轉數位轉換器，就換算成我們可以用的電流值，再算出功率（W）和累積電量（kWh）。</a:t>
            </a:r>
          </a:p>
          <a:p>
            <a:endParaRPr dirty="0"/>
          </a:p>
          <a:p>
            <a:r>
              <a:rPr lang="zh-TW" dirty="0"/>
              <a:t>第二層是傳輸層，IoT 模組把計算好的資料封裝成 JSON，透過 Wi-Fi 或 4G，用 HTTP POST 的方式傳給後端 API。這個請求裡面包含三個部分：URL 是資料要去哪裡，Header 裡有 Bearer token 用來驗證這台設備的身份，Body 裡放的是 JSON 格式的感測資料。</a:t>
            </a:r>
          </a:p>
          <a:p>
            <a:endParaRPr dirty="0"/>
          </a:p>
          <a:p>
            <a:r>
              <a:rPr lang="zh-TW" dirty="0"/>
              <a:t>第三層是應用層，後端 API 收到資料後，驗證 token、解析 JSON、寫入時序資料庫，然後用功率狀態機推算洗衣機目前在哪個階段，再推播剩餘時間到你的手機。</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這頁深入說明後端最有趣的一個邏輯：功率狀態機。</a:t>
            </a:r>
          </a:p>
          <a:p>
            <a:endParaRPr dirty="0"/>
          </a:p>
          <a:p>
            <a:r>
              <a:rPr lang="zh-TW" dirty="0"/>
              <a:t>問題是：後端怎麼知道洗衣機現在在「洗滌」還是「脫水」？</a:t>
            </a:r>
          </a:p>
          <a:p>
            <a:endParaRPr dirty="0"/>
          </a:p>
          <a:p>
            <a:r>
              <a:rPr lang="zh-TW" dirty="0"/>
              <a:t>答案是靠功率值的大小來判斷。洗衣機在不同運轉階段，耗電量差異非常明顯——待機時幾乎不耗電，不到 10 瓦；注水和排水大約 50 到 150 瓦；洗滌攪拌約 300 到 600 瓦；脫水高速旋轉則超過 800 瓦。</a:t>
            </a:r>
          </a:p>
          <a:p>
            <a:endParaRPr dirty="0"/>
          </a:p>
          <a:p>
            <a:r>
              <a:rPr lang="zh-TW" dirty="0"/>
              <a:t>所以後端程式每分鐘收到一筆功率值，就比對這四個範圍，可以確定目前在哪個階段。</a:t>
            </a:r>
          </a:p>
          <a:p>
            <a:endParaRPr dirty="0"/>
          </a:p>
          <a:p>
            <a:r>
              <a:rPr lang="zh-TW" dirty="0"/>
              <a:t>但光知道「現在在洗滌」還不夠，還要估剩餘時間。這就要靠「行程模板」：標準洗程是注水 5 分、洗滌 20 分、排水 5 分、脫水 10 分，共 40 分鐘。後端把連續幾分鐘的功率序列跟這個模板比對，就能推算出目前走到第幾分鐘，再算出剩餘時間。</a:t>
            </a:r>
          </a:p>
          <a:p>
            <a:endParaRPr dirty="0"/>
          </a:p>
          <a:p>
            <a:r>
              <a:rPr lang="zh-TW" dirty="0"/>
              <a:t>這個邏輯其實就是高中學過的「樣式比對」在工程上的應用。請問大家：如果有一台洗衣機型號不同，洗程設計也不同，這套系統要怎麼調整才能繼續使用？</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這頁專門說明 HTTP POST 的結構，因為它是 IoT 系統最核心的通訊方式，也是你未來學 Web 開發一定會碰到的基礎。</a:t>
            </a:r>
          </a:p>
          <a:p>
            <a:endParaRPr dirty="0"/>
          </a:p>
          <a:p>
            <a:r>
              <a:rPr lang="zh-TW" dirty="0"/>
              <a:t>比喻成寄掛號信：URL 是收件地址，Header 裡的 Authorization 就像是你的身份證，讓收件方知道你是誰、有沒有權限寄信，Body 就是信封裡的內容——這裡放的是 JSON 格式的感測資料。</a:t>
            </a:r>
          </a:p>
          <a:p>
            <a:endParaRPr dirty="0"/>
          </a:p>
          <a:p>
            <a:r>
              <a:rPr lang="zh-TW" dirty="0"/>
              <a:t>三個概念要記一下。Token 認證：每台 IoT 設備有唯一的 Bearer token，伺服器收到後先驗證，確認是合法設備才接受資料，這樣就算有人冒充設備傳假資料，沒有正確的 token 就進不去。JSON 格式：這是目前 Web 服務最通用的資料格式，人看得懂、程式也容易解析。時序資料庫：不同於一般資料庫，它專門針對「時間戳 + 數值」這樣的結構優化，適合每分鐘都在寫入的感測器資料。</a:t>
            </a:r>
          </a:p>
          <a:p>
            <a:endParaRPr dirty="0"/>
          </a:p>
          <a:p>
            <a:r>
              <a:rPr lang="zh-TW" dirty="0"/>
              <a:t>伺服器收到資料後會回傳 HTTP 200 OK，這個回應碼表示「我收到了、一切正常」。IoT 設備確認收到 200 才算這次傳輸成功，如果沒收到就會重傳。</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校園能源管理有兩條主要的資料來源管道，各有各的技術方式。</a:t>
            </a:r>
          </a:p>
          <a:p>
            <a:endParaRPr dirty="0"/>
          </a:p>
          <a:p>
            <a:r>
              <a:rPr lang="zh-TW" dirty="0"/>
              <a:t>第一條是網頁爬蟲。學校有一個能源監控頁面，裡面顯示各棟建築的即時用電數值。爬蟲程式會定時模擬瀏覽器去訪問這個頁面，解析頁面的 HTML 程式碼，把用電數值取出來，每 5 分鐘寫入一次時序資料庫。這些資料最後呈現成全校用電儀表板，讓管理人員看到哪棟樓用電異常，或者什麼時段是用電尖峰。</a:t>
            </a:r>
          </a:p>
          <a:p>
            <a:endParaRPr dirty="0"/>
          </a:p>
          <a:p>
            <a:r>
              <a:rPr lang="zh-TW" dirty="0"/>
              <a:t>第二條是串接 iEN 系統 API。iEN 是台灣工業技術研究院建立的能源管理平台，學校的太陽能板發電資料存在這個系統裡。透過 API，校方可以即時取得太陽能板的發電量，再把這個數字和總用電比較，算出「綠電自給率」——也就是現在有幾成的電來自太陽能，而不是從台電買進來的。</a:t>
            </a:r>
          </a:p>
          <a:p>
            <a:endParaRPr dirty="0"/>
          </a:p>
          <a:p>
            <a:r>
              <a:rPr lang="zh-TW" dirty="0"/>
              <a:t>問大家：爬蟲和 API 這兩種方式有什麼本質上的不同？為什麼取用電資料用爬蟲，取太陽能資料用 API？</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這頁把「現在已經做到的」和「未來 AI 可以做的」並排比較，讓大家看到技術發展的方向。</a:t>
            </a:r>
          </a:p>
          <a:p>
            <a:endParaRPr dirty="0"/>
          </a:p>
          <a:p>
            <a:r>
              <a:rPr lang="zh-TW" dirty="0"/>
              <a:t>現在已實現的部分：全校即時用電儀表板、太陽能發電和綠電自給率的呈現、用電異常自動警報、歷史趨勢比較，以及洗衣機剩餘時間推播。這些都是資料蒐集和規則判斷的應用，系統按照固定邏輯運作。</a:t>
            </a:r>
          </a:p>
          <a:p>
            <a:endParaRPr dirty="0"/>
          </a:p>
          <a:p>
            <a:r>
              <a:rPr lang="zh-TW" dirty="0"/>
              <a:t>AI 的未來應用則進一步，它要從資料裡「學習模式」，而不只是套用固定規則。</a:t>
            </a:r>
          </a:p>
          <a:p>
            <a:endParaRPr dirty="0"/>
          </a:p>
          <a:p>
            <a:r>
              <a:rPr lang="zh-TW" dirty="0"/>
              <a:t>用電量預測：根據天氣預報和課程表，預測明天的用電需求，提前調配電力資源，例如在用電低峰期充電。異常偵測：AI 學習每棟樓正常的用電模式，一旦出現異常（可能是設備老化或故障），自動發出警報，在設備壞掉之前就提醒維修。最佳排程：建議把高耗能的工作安排在太陽能發電最多的中午時段，最大化綠電的使用比例。碳排計算：自動統計每棟建築的碳足跡，生成 ESG 報告，這對大學達成淨零碳排的目標非常有幫助。</a:t>
            </a:r>
          </a:p>
          <a:p>
            <a:endParaRPr dirty="0"/>
          </a:p>
          <a:p>
            <a:r>
              <a:rPr lang="zh-TW" dirty="0"/>
              <a:t>這些 AI 應用都有一個共同前提：要有夠多、夠乾淨的歷史資料。這也說明為什麼前期的資料蒐集工作這麼重要。</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說完技術，來看智慧校園帶給你的四個實際價值。</a:t>
            </a:r>
          </a:p>
          <a:p>
            <a:endParaRPr dirty="0"/>
          </a:p>
          <a:p>
            <a:r>
              <a:rPr lang="zh-TW" dirty="0"/>
              <a:t>便利。智慧洗衣是最直接的例子。以前要洗衣服，你得先跑下去看有沒有空機，沒有空就等、等了又不知道還要多久。現在手機 App 直接告訴你有幾台空、哪台快洗完，還會在快好的時候推播通知你，根本不需要在宿舍樓梯上下跑。</a:t>
            </a:r>
          </a:p>
          <a:p>
            <a:endParaRPr dirty="0"/>
          </a:p>
          <a:p>
            <a:r>
              <a:rPr lang="zh-TW" dirty="0"/>
              <a:t>即時。IoT 感測器讓環境數據不再是學期末才統計一次的報告，而是隨時可查。空氣品質差的時候系統自動通報，保障師生健康。</a:t>
            </a:r>
          </a:p>
          <a:p>
            <a:endParaRPr dirty="0"/>
          </a:p>
          <a:p>
            <a:r>
              <a:rPr lang="zh-TW" dirty="0"/>
              <a:t>效率。能源管理讓校方知道哪棟樓用電最多、哪個時段是尖峰，可以針對性地調整，不需要靠直覺猜測。搭配太陽能預測，用電排程更合理，每年節省的電費不是小數字。</a:t>
            </a:r>
          </a:p>
          <a:p>
            <a:endParaRPr dirty="0"/>
          </a:p>
          <a:p>
            <a:r>
              <a:rPr lang="zh-TW" dirty="0"/>
              <a:t>管理優化。設備狀態集中監控，讓維修從「壞了才修」變成「快壞了就先換」，大幅減少突發停機和緊急維修的成本。各單位的用電也變得透明，這種透明度本身就會促進節能的自覺。</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72A"/>
        </a:solidFill>
        <a:effectLst/>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0D9488"/>
          </a:solidFill>
          <a:ln w="12700">
            <a:solidFill>
              <a:srgbClr val="0D9488"/>
            </a:solidFill>
            <a:prstDash val="solid"/>
          </a:ln>
        </p:spPr>
      </p:sp>
      <p:sp>
        <p:nvSpPr>
          <p:cNvPr id="3" name="Shape 1"/>
          <p:cNvSpPr/>
          <p:nvPr/>
        </p:nvSpPr>
        <p:spPr>
          <a:xfrm>
            <a:off x="109728" y="0"/>
            <a:ext cx="54864" cy="5143500"/>
          </a:xfrm>
          <a:prstGeom prst="rect">
            <a:avLst/>
          </a:prstGeom>
          <a:solidFill>
            <a:srgbClr val="059669"/>
          </a:solidFill>
          <a:ln w="12700">
            <a:solidFill>
              <a:srgbClr val="059669"/>
            </a:solidFill>
            <a:prstDash val="solid"/>
          </a:ln>
        </p:spPr>
      </p:sp>
      <p:sp>
        <p:nvSpPr>
          <p:cNvPr id="4" name="Shape 2"/>
          <p:cNvSpPr/>
          <p:nvPr/>
        </p:nvSpPr>
        <p:spPr>
          <a:xfrm>
            <a:off x="457200" y="914400"/>
            <a:ext cx="2011680" cy="329184"/>
          </a:xfrm>
          <a:prstGeom prst="rect">
            <a:avLst/>
          </a:prstGeom>
          <a:solidFill>
            <a:srgbClr val="0D9488"/>
          </a:solidFill>
          <a:ln w="12700">
            <a:solidFill>
              <a:srgbClr val="0D9488"/>
            </a:solidFill>
            <a:prstDash val="solid"/>
          </a:ln>
        </p:spPr>
      </p:sp>
      <p:sp>
        <p:nvSpPr>
          <p:cNvPr id="5" name="Text 3"/>
          <p:cNvSpPr/>
          <p:nvPr/>
        </p:nvSpPr>
        <p:spPr>
          <a:xfrm>
            <a:off x="457200" y="914400"/>
            <a:ext cx="2011680"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數位生活與資安素養</a:t>
            </a:r>
            <a:endParaRPr lang="en-US" sz="1100" dirty="0"/>
          </a:p>
        </p:txBody>
      </p:sp>
      <p:sp>
        <p:nvSpPr>
          <p:cNvPr id="6" name="Text 4"/>
          <p:cNvSpPr/>
          <p:nvPr/>
        </p:nvSpPr>
        <p:spPr>
          <a:xfrm>
            <a:off x="457200" y="1417320"/>
            <a:ext cx="8229600" cy="822960"/>
          </a:xfrm>
          <a:prstGeom prst="rect">
            <a:avLst/>
          </a:prstGeom>
          <a:noFill/>
          <a:ln/>
        </p:spPr>
        <p:txBody>
          <a:bodyPr wrap="square" rtlCol="0" anchor="ctr"/>
          <a:lstStyle/>
          <a:p>
            <a:pPr marL="0" indent="0">
              <a:buNone/>
            </a:pPr>
            <a:r>
              <a:rPr lang="en-US" sz="4200" b="1" dirty="0">
                <a:solidFill>
                  <a:srgbClr val="FFFFFF"/>
                </a:solidFill>
                <a:latin typeface="Calibri" pitchFamily="34" charset="0"/>
                <a:ea typeface="Calibri" pitchFamily="34" charset="-122"/>
                <a:cs typeface="Calibri" pitchFamily="34" charset="-120"/>
              </a:rPr>
              <a:t>智慧校園</a:t>
            </a:r>
            <a:endParaRPr lang="en-US" sz="4200" dirty="0"/>
          </a:p>
        </p:txBody>
      </p:sp>
      <p:sp>
        <p:nvSpPr>
          <p:cNvPr id="7" name="Text 5"/>
          <p:cNvSpPr/>
          <p:nvPr/>
        </p:nvSpPr>
        <p:spPr>
          <a:xfrm>
            <a:off x="457200" y="2194560"/>
            <a:ext cx="8229600" cy="594360"/>
          </a:xfrm>
          <a:prstGeom prst="rect">
            <a:avLst/>
          </a:prstGeom>
          <a:noFill/>
          <a:ln/>
        </p:spPr>
        <p:txBody>
          <a:bodyPr wrap="square" rtlCol="0" anchor="ctr"/>
          <a:lstStyle/>
          <a:p>
            <a:pPr marL="0" indent="0">
              <a:buNone/>
            </a:pPr>
            <a:r>
              <a:rPr lang="en-US" sz="2600" dirty="0">
                <a:solidFill>
                  <a:srgbClr val="94D0CC"/>
                </a:solidFill>
                <a:latin typeface="Calibri" pitchFamily="34" charset="0"/>
                <a:ea typeface="Calibri" pitchFamily="34" charset="-122"/>
                <a:cs typeface="Calibri" pitchFamily="34" charset="-120"/>
              </a:rPr>
              <a:t>從智慧宿舍到校園能源管理</a:t>
            </a:r>
            <a:endParaRPr lang="en-US" sz="2600" dirty="0"/>
          </a:p>
        </p:txBody>
      </p:sp>
      <p:sp>
        <p:nvSpPr>
          <p:cNvPr id="8" name="Text 6"/>
          <p:cNvSpPr/>
          <p:nvPr/>
        </p:nvSpPr>
        <p:spPr>
          <a:xfrm>
            <a:off x="457200" y="2926080"/>
            <a:ext cx="8229600" cy="365760"/>
          </a:xfrm>
          <a:prstGeom prst="rect">
            <a:avLst/>
          </a:prstGeom>
          <a:noFill/>
          <a:ln/>
        </p:spPr>
        <p:txBody>
          <a:bodyPr wrap="square" rtlCol="0" anchor="ctr"/>
          <a:lstStyle/>
          <a:p>
            <a:pPr marL="0" indent="0">
              <a:buNone/>
            </a:pPr>
            <a:r>
              <a:rPr lang="en-US" sz="1400" kern="0" spc="100" dirty="0">
                <a:solidFill>
                  <a:srgbClr val="475569"/>
                </a:solidFill>
                <a:latin typeface="Calibri" pitchFamily="34" charset="0"/>
                <a:ea typeface="Calibri" pitchFamily="34" charset="-122"/>
                <a:cs typeface="Calibri" pitchFamily="34" charset="-120"/>
              </a:rPr>
              <a:t>IoT 感測 ｜ 資料傳輸 ｜ 能源分析 ｜ 智慧應用</a:t>
            </a:r>
            <a:endParaRPr lang="en-US" sz="1400" dirty="0"/>
          </a:p>
        </p:txBody>
      </p:sp>
      <p:sp>
        <p:nvSpPr>
          <p:cNvPr id="9" name="Shape 7"/>
          <p:cNvSpPr/>
          <p:nvPr/>
        </p:nvSpPr>
        <p:spPr>
          <a:xfrm>
            <a:off x="457200" y="3474720"/>
            <a:ext cx="502920" cy="502920"/>
          </a:xfrm>
          <a:prstGeom prst="ellipse">
            <a:avLst/>
          </a:prstGeom>
          <a:solidFill>
            <a:srgbClr val="0D9488"/>
          </a:solidFill>
          <a:ln w="12700">
            <a:solidFill>
              <a:srgbClr val="0D9488"/>
            </a:solidFill>
            <a:prstDash val="solid"/>
          </a:ln>
        </p:spPr>
      </p:sp>
      <p:pic>
        <p:nvPicPr>
          <p:cNvPr id="10" name="Image 0" descr="preencoded.png"/>
          <p:cNvPicPr>
            <a:picLocks noChangeAspect="1"/>
          </p:cNvPicPr>
          <p:nvPr/>
        </p:nvPicPr>
        <p:blipFill>
          <a:blip r:embed="rId3"/>
          <a:stretch>
            <a:fillRect/>
          </a:stretch>
        </p:blipFill>
        <p:spPr>
          <a:xfrm>
            <a:off x="530352" y="3547872"/>
            <a:ext cx="347472" cy="347472"/>
          </a:xfrm>
          <a:prstGeom prst="rect">
            <a:avLst/>
          </a:prstGeom>
        </p:spPr>
      </p:pic>
      <p:sp>
        <p:nvSpPr>
          <p:cNvPr id="11" name="Text 8"/>
          <p:cNvSpPr/>
          <p:nvPr/>
        </p:nvSpPr>
        <p:spPr>
          <a:xfrm>
            <a:off x="411480" y="4041648"/>
            <a:ext cx="640080" cy="274320"/>
          </a:xfrm>
          <a:prstGeom prst="rect">
            <a:avLst/>
          </a:prstGeom>
          <a:noFill/>
          <a:ln/>
        </p:spPr>
        <p:txBody>
          <a:bodyPr wrap="square" rtlCol="0" anchor="ctr"/>
          <a:lstStyle/>
          <a:p>
            <a:pPr marL="0" indent="0" algn="ctr">
              <a:buNone/>
            </a:pPr>
            <a:r>
              <a:rPr lang="en-US" sz="900" dirty="0">
                <a:solidFill>
                  <a:srgbClr val="94A3B8"/>
                </a:solidFill>
                <a:latin typeface="Calibri" pitchFamily="34" charset="0"/>
                <a:ea typeface="Calibri" pitchFamily="34" charset="-122"/>
                <a:cs typeface="Calibri" pitchFamily="34" charset="-120"/>
              </a:rPr>
              <a:t>Wi-Fi / 4G</a:t>
            </a:r>
            <a:endParaRPr lang="en-US" sz="900" dirty="0"/>
          </a:p>
        </p:txBody>
      </p:sp>
      <p:sp>
        <p:nvSpPr>
          <p:cNvPr id="12" name="Shape 9"/>
          <p:cNvSpPr/>
          <p:nvPr/>
        </p:nvSpPr>
        <p:spPr>
          <a:xfrm>
            <a:off x="1417320" y="3474720"/>
            <a:ext cx="502920" cy="502920"/>
          </a:xfrm>
          <a:prstGeom prst="ellipse">
            <a:avLst/>
          </a:prstGeom>
          <a:solidFill>
            <a:srgbClr val="0D9488"/>
          </a:solidFill>
          <a:ln w="12700">
            <a:solidFill>
              <a:srgbClr val="0D9488"/>
            </a:solidFill>
            <a:prstDash val="solid"/>
          </a:ln>
        </p:spPr>
      </p:sp>
      <p:pic>
        <p:nvPicPr>
          <p:cNvPr id="13" name="Image 1" descr="preencoded.png"/>
          <p:cNvPicPr>
            <a:picLocks noChangeAspect="1"/>
          </p:cNvPicPr>
          <p:nvPr/>
        </p:nvPicPr>
        <p:blipFill>
          <a:blip r:embed="rId4"/>
          <a:stretch>
            <a:fillRect/>
          </a:stretch>
        </p:blipFill>
        <p:spPr>
          <a:xfrm>
            <a:off x="1490472" y="3547872"/>
            <a:ext cx="347472" cy="347472"/>
          </a:xfrm>
          <a:prstGeom prst="rect">
            <a:avLst/>
          </a:prstGeom>
        </p:spPr>
      </p:pic>
      <p:sp>
        <p:nvSpPr>
          <p:cNvPr id="14" name="Text 10"/>
          <p:cNvSpPr/>
          <p:nvPr/>
        </p:nvSpPr>
        <p:spPr>
          <a:xfrm>
            <a:off x="1371600" y="4041648"/>
            <a:ext cx="640080" cy="274320"/>
          </a:xfrm>
          <a:prstGeom prst="rect">
            <a:avLst/>
          </a:prstGeom>
          <a:noFill/>
          <a:ln/>
        </p:spPr>
        <p:txBody>
          <a:bodyPr wrap="square" rtlCol="0" anchor="ctr"/>
          <a:lstStyle/>
          <a:p>
            <a:pPr marL="0" indent="0" algn="ctr">
              <a:buNone/>
            </a:pPr>
            <a:r>
              <a:rPr lang="en-US" sz="900" dirty="0">
                <a:solidFill>
                  <a:srgbClr val="94A3B8"/>
                </a:solidFill>
                <a:latin typeface="Calibri" pitchFamily="34" charset="0"/>
                <a:ea typeface="Calibri" pitchFamily="34" charset="-122"/>
                <a:cs typeface="Calibri" pitchFamily="34" charset="-120"/>
              </a:rPr>
              <a:t>IoT 感測器</a:t>
            </a:r>
            <a:endParaRPr lang="en-US" sz="900" dirty="0"/>
          </a:p>
        </p:txBody>
      </p:sp>
      <p:sp>
        <p:nvSpPr>
          <p:cNvPr id="15" name="Shape 11"/>
          <p:cNvSpPr/>
          <p:nvPr/>
        </p:nvSpPr>
        <p:spPr>
          <a:xfrm>
            <a:off x="2377440" y="3474720"/>
            <a:ext cx="502920" cy="502920"/>
          </a:xfrm>
          <a:prstGeom prst="ellipse">
            <a:avLst/>
          </a:prstGeom>
          <a:solidFill>
            <a:srgbClr val="0D9488"/>
          </a:solidFill>
          <a:ln w="12700">
            <a:solidFill>
              <a:srgbClr val="0D9488"/>
            </a:solidFill>
            <a:prstDash val="solid"/>
          </a:ln>
        </p:spPr>
      </p:sp>
      <p:pic>
        <p:nvPicPr>
          <p:cNvPr id="16" name="Image 2" descr="preencoded.png"/>
          <p:cNvPicPr>
            <a:picLocks noChangeAspect="1"/>
          </p:cNvPicPr>
          <p:nvPr/>
        </p:nvPicPr>
        <p:blipFill>
          <a:blip r:embed="rId5"/>
          <a:stretch>
            <a:fillRect/>
          </a:stretch>
        </p:blipFill>
        <p:spPr>
          <a:xfrm>
            <a:off x="2450592" y="3547872"/>
            <a:ext cx="347472" cy="347472"/>
          </a:xfrm>
          <a:prstGeom prst="rect">
            <a:avLst/>
          </a:prstGeom>
        </p:spPr>
      </p:pic>
      <p:sp>
        <p:nvSpPr>
          <p:cNvPr id="17" name="Text 12"/>
          <p:cNvSpPr/>
          <p:nvPr/>
        </p:nvSpPr>
        <p:spPr>
          <a:xfrm>
            <a:off x="2331720" y="4041648"/>
            <a:ext cx="640080" cy="274320"/>
          </a:xfrm>
          <a:prstGeom prst="rect">
            <a:avLst/>
          </a:prstGeom>
          <a:noFill/>
          <a:ln/>
        </p:spPr>
        <p:txBody>
          <a:bodyPr wrap="square" rtlCol="0" anchor="ctr"/>
          <a:lstStyle/>
          <a:p>
            <a:pPr marL="0" indent="0" algn="ctr">
              <a:buNone/>
            </a:pPr>
            <a:r>
              <a:rPr lang="en-US" sz="900" dirty="0">
                <a:solidFill>
                  <a:srgbClr val="94A3B8"/>
                </a:solidFill>
                <a:latin typeface="Calibri" pitchFamily="34" charset="0"/>
                <a:ea typeface="Calibri" pitchFamily="34" charset="-122"/>
                <a:cs typeface="Calibri" pitchFamily="34" charset="-120"/>
              </a:rPr>
              <a:t>時序資料庫</a:t>
            </a:r>
            <a:endParaRPr lang="en-US" sz="900" dirty="0"/>
          </a:p>
        </p:txBody>
      </p:sp>
      <p:sp>
        <p:nvSpPr>
          <p:cNvPr id="18" name="Shape 13"/>
          <p:cNvSpPr/>
          <p:nvPr/>
        </p:nvSpPr>
        <p:spPr>
          <a:xfrm>
            <a:off x="3337560" y="3474720"/>
            <a:ext cx="502920" cy="502920"/>
          </a:xfrm>
          <a:prstGeom prst="ellipse">
            <a:avLst/>
          </a:prstGeom>
          <a:solidFill>
            <a:srgbClr val="0D9488"/>
          </a:solidFill>
          <a:ln w="12700">
            <a:solidFill>
              <a:srgbClr val="0D9488"/>
            </a:solidFill>
            <a:prstDash val="solid"/>
          </a:ln>
        </p:spPr>
      </p:sp>
      <p:pic>
        <p:nvPicPr>
          <p:cNvPr id="19" name="Image 3" descr="preencoded.png"/>
          <p:cNvPicPr>
            <a:picLocks noChangeAspect="1"/>
          </p:cNvPicPr>
          <p:nvPr/>
        </p:nvPicPr>
        <p:blipFill>
          <a:blip r:embed="rId6"/>
          <a:stretch>
            <a:fillRect/>
          </a:stretch>
        </p:blipFill>
        <p:spPr>
          <a:xfrm>
            <a:off x="3410712" y="3547872"/>
            <a:ext cx="347472" cy="347472"/>
          </a:xfrm>
          <a:prstGeom prst="rect">
            <a:avLst/>
          </a:prstGeom>
        </p:spPr>
      </p:pic>
      <p:sp>
        <p:nvSpPr>
          <p:cNvPr id="20" name="Text 14"/>
          <p:cNvSpPr/>
          <p:nvPr/>
        </p:nvSpPr>
        <p:spPr>
          <a:xfrm>
            <a:off x="3291840" y="4041648"/>
            <a:ext cx="640080" cy="274320"/>
          </a:xfrm>
          <a:prstGeom prst="rect">
            <a:avLst/>
          </a:prstGeom>
          <a:noFill/>
          <a:ln/>
        </p:spPr>
        <p:txBody>
          <a:bodyPr wrap="square" rtlCol="0" anchor="ctr"/>
          <a:lstStyle/>
          <a:p>
            <a:pPr marL="0" indent="0" algn="ctr">
              <a:buNone/>
            </a:pPr>
            <a:r>
              <a:rPr lang="en-US" sz="900" dirty="0">
                <a:solidFill>
                  <a:srgbClr val="94A3B8"/>
                </a:solidFill>
                <a:latin typeface="Calibri" pitchFamily="34" charset="0"/>
                <a:ea typeface="Calibri" pitchFamily="34" charset="-122"/>
                <a:cs typeface="Calibri" pitchFamily="34" charset="-120"/>
              </a:rPr>
              <a:t>太陽能監控</a:t>
            </a:r>
            <a:endParaRPr lang="en-US" sz="900" dirty="0"/>
          </a:p>
        </p:txBody>
      </p:sp>
      <p:sp>
        <p:nvSpPr>
          <p:cNvPr id="21" name="Text 15"/>
          <p:cNvSpPr/>
          <p:nvPr/>
        </p:nvSpPr>
        <p:spPr>
          <a:xfrm>
            <a:off x="457200" y="4754880"/>
            <a:ext cx="5486400" cy="201168"/>
          </a:xfrm>
          <a:prstGeom prst="rect">
            <a:avLst/>
          </a:prstGeom>
          <a:noFill/>
          <a:ln/>
        </p:spPr>
        <p:txBody>
          <a:bodyPr wrap="square" rtlCol="0" anchor="ctr"/>
          <a:lstStyle/>
          <a:p>
            <a:pPr marL="0" indent="0">
              <a:buNone/>
            </a:pPr>
            <a:r>
              <a:rPr lang="en-US" sz="900" dirty="0">
                <a:solidFill>
                  <a:srgbClr val="94A3B8"/>
                </a:solidFill>
                <a:latin typeface="Calibri" pitchFamily="34" charset="0"/>
                <a:ea typeface="Calibri" pitchFamily="34" charset="-122"/>
                <a:cs typeface="Calibri" pitchFamily="34" charset="-120"/>
              </a:rPr>
              <a:t>亞洲大學資訊發展處</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F172A"/>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DC2626"/>
          </a:solidFill>
          <a:ln w="12700">
            <a:solidFill>
              <a:srgbClr val="DC2626"/>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科技便利的另一面：四大注意面向</a:t>
            </a:r>
            <a:endParaRPr lang="en-US" sz="2200" dirty="0"/>
          </a:p>
        </p:txBody>
      </p:sp>
      <p:sp>
        <p:nvSpPr>
          <p:cNvPr id="4" name="Text 2"/>
          <p:cNvSpPr/>
          <p:nvPr/>
        </p:nvSpPr>
        <p:spPr>
          <a:xfrm>
            <a:off x="365760" y="749808"/>
            <a:ext cx="8412480" cy="274320"/>
          </a:xfrm>
          <a:prstGeom prst="rect">
            <a:avLst/>
          </a:prstGeom>
          <a:noFill/>
          <a:ln/>
        </p:spPr>
        <p:txBody>
          <a:bodyPr wrap="square" rtlCol="0" anchor="ctr"/>
          <a:lstStyle/>
          <a:p>
            <a:pPr marL="0" indent="0">
              <a:buNone/>
            </a:pPr>
            <a:r>
              <a:rPr lang="en-US" sz="1600" dirty="0">
                <a:solidFill>
                  <a:srgbClr val="94A3B8"/>
                </a:solidFill>
                <a:latin typeface="Calibri" pitchFamily="34" charset="0"/>
                <a:ea typeface="Calibri" pitchFamily="34" charset="-122"/>
                <a:cs typeface="Calibri" pitchFamily="34" charset="-120"/>
              </a:rPr>
              <a:t>智慧校園不是完美的——這些問題我們需要一起面對</a:t>
            </a:r>
            <a:endParaRPr lang="en-US" sz="1600" dirty="0"/>
          </a:p>
        </p:txBody>
      </p:sp>
      <p:sp>
        <p:nvSpPr>
          <p:cNvPr id="5" name="Shape 3"/>
          <p:cNvSpPr/>
          <p:nvPr/>
        </p:nvSpPr>
        <p:spPr>
          <a:xfrm>
            <a:off x="320040" y="1097280"/>
            <a:ext cx="2011680" cy="3611880"/>
          </a:xfrm>
          <a:prstGeom prst="rect">
            <a:avLst/>
          </a:prstGeom>
          <a:solidFill>
            <a:srgbClr val="1E293B"/>
          </a:solidFill>
          <a:ln w="12700">
            <a:solidFill>
              <a:srgbClr val="334155"/>
            </a:solidFill>
            <a:prstDash val="solid"/>
          </a:ln>
        </p:spPr>
      </p:sp>
      <p:sp>
        <p:nvSpPr>
          <p:cNvPr id="6" name="Shape 4"/>
          <p:cNvSpPr/>
          <p:nvPr/>
        </p:nvSpPr>
        <p:spPr>
          <a:xfrm>
            <a:off x="320040" y="1097280"/>
            <a:ext cx="2011680" cy="640080"/>
          </a:xfrm>
          <a:prstGeom prst="rect">
            <a:avLst/>
          </a:prstGeom>
          <a:solidFill>
            <a:srgbClr val="DC2626"/>
          </a:solidFill>
          <a:ln w="12700">
            <a:solidFill>
              <a:srgbClr val="DC2626"/>
            </a:solidFill>
            <a:prstDash val="solid"/>
          </a:ln>
        </p:spPr>
      </p:sp>
      <p:sp>
        <p:nvSpPr>
          <p:cNvPr id="7" name="Shape 5"/>
          <p:cNvSpPr/>
          <p:nvPr/>
        </p:nvSpPr>
        <p:spPr>
          <a:xfrm>
            <a:off x="1069848" y="1161288"/>
            <a:ext cx="502920" cy="502920"/>
          </a:xfrm>
          <a:prstGeom prst="ellipse">
            <a:avLst/>
          </a:prstGeom>
          <a:solidFill>
            <a:srgbClr val="FFFFFF"/>
          </a:solidFill>
          <a:ln w="12700">
            <a:solidFill>
              <a:srgbClr val="FFFFFF"/>
            </a:solidFill>
            <a:prstDash val="solid"/>
          </a:ln>
        </p:spPr>
      </p:sp>
      <p:pic>
        <p:nvPicPr>
          <p:cNvPr id="8" name="Image 0" descr="preencoded.png"/>
          <p:cNvPicPr>
            <a:picLocks noChangeAspect="1"/>
          </p:cNvPicPr>
          <p:nvPr/>
        </p:nvPicPr>
        <p:blipFill>
          <a:blip r:embed="rId3"/>
          <a:stretch>
            <a:fillRect/>
          </a:stretch>
        </p:blipFill>
        <p:spPr>
          <a:xfrm>
            <a:off x="1115568" y="1207008"/>
            <a:ext cx="411480" cy="411480"/>
          </a:xfrm>
          <a:prstGeom prst="rect">
            <a:avLst/>
          </a:prstGeom>
        </p:spPr>
      </p:pic>
      <p:sp>
        <p:nvSpPr>
          <p:cNvPr id="9" name="Text 6"/>
          <p:cNvSpPr/>
          <p:nvPr/>
        </p:nvSpPr>
        <p:spPr>
          <a:xfrm>
            <a:off x="320040" y="1755648"/>
            <a:ext cx="2011680" cy="347472"/>
          </a:xfrm>
          <a:prstGeom prst="rect">
            <a:avLst/>
          </a:prstGeom>
          <a:noFill/>
          <a:ln/>
        </p:spPr>
        <p:txBody>
          <a:bodyPr wrap="square" rtlCol="0" anchor="ctr"/>
          <a:lstStyle/>
          <a:p>
            <a:pPr marL="0" indent="0" algn="ctr">
              <a:buNone/>
            </a:pPr>
            <a:r>
              <a:rPr lang="en-US" sz="1400" b="1" dirty="0">
                <a:solidFill>
                  <a:srgbClr val="DC2626"/>
                </a:solidFill>
                <a:latin typeface="Calibri" pitchFamily="34" charset="0"/>
                <a:ea typeface="Calibri" pitchFamily="34" charset="-122"/>
                <a:cs typeface="Calibri" pitchFamily="34" charset="-120"/>
              </a:rPr>
              <a:t>01  隱私</a:t>
            </a:r>
            <a:endParaRPr lang="en-US" sz="1400" dirty="0"/>
          </a:p>
        </p:txBody>
      </p:sp>
      <p:sp>
        <p:nvSpPr>
          <p:cNvPr id="10" name="Shape 7"/>
          <p:cNvSpPr/>
          <p:nvPr/>
        </p:nvSpPr>
        <p:spPr>
          <a:xfrm>
            <a:off x="448056" y="2286000"/>
            <a:ext cx="91440" cy="91440"/>
          </a:xfrm>
          <a:prstGeom prst="ellipse">
            <a:avLst/>
          </a:prstGeom>
          <a:solidFill>
            <a:srgbClr val="DC2626"/>
          </a:solidFill>
          <a:ln w="12700">
            <a:solidFill>
              <a:srgbClr val="DC2626"/>
            </a:solidFill>
            <a:prstDash val="solid"/>
          </a:ln>
        </p:spPr>
      </p:sp>
      <p:sp>
        <p:nvSpPr>
          <p:cNvPr id="11" name="Text 8"/>
          <p:cNvSpPr/>
          <p:nvPr/>
        </p:nvSpPr>
        <p:spPr>
          <a:xfrm>
            <a:off x="594360" y="2194560"/>
            <a:ext cx="1645920" cy="347472"/>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IoT 蒐集大量師生行為數據</a:t>
            </a:r>
            <a:endParaRPr lang="en-US" sz="1200" dirty="0"/>
          </a:p>
        </p:txBody>
      </p:sp>
      <p:sp>
        <p:nvSpPr>
          <p:cNvPr id="12" name="Shape 9"/>
          <p:cNvSpPr/>
          <p:nvPr/>
        </p:nvSpPr>
        <p:spPr>
          <a:xfrm>
            <a:off x="448056" y="2852928"/>
            <a:ext cx="91440" cy="91440"/>
          </a:xfrm>
          <a:prstGeom prst="ellipse">
            <a:avLst/>
          </a:prstGeom>
          <a:solidFill>
            <a:srgbClr val="DC2626"/>
          </a:solidFill>
          <a:ln w="12700">
            <a:solidFill>
              <a:srgbClr val="DC2626"/>
            </a:solidFill>
            <a:prstDash val="solid"/>
          </a:ln>
        </p:spPr>
      </p:sp>
      <p:sp>
        <p:nvSpPr>
          <p:cNvPr id="13" name="Text 10"/>
          <p:cNvSpPr/>
          <p:nvPr/>
        </p:nvSpPr>
        <p:spPr>
          <a:xfrm>
            <a:off x="594360" y="2761488"/>
            <a:ext cx="1645920" cy="347472"/>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智慧門禁可能造成過度監控感受</a:t>
            </a:r>
            <a:endParaRPr lang="en-US" sz="1200" dirty="0"/>
          </a:p>
        </p:txBody>
      </p:sp>
      <p:sp>
        <p:nvSpPr>
          <p:cNvPr id="14" name="Shape 11"/>
          <p:cNvSpPr/>
          <p:nvPr/>
        </p:nvSpPr>
        <p:spPr>
          <a:xfrm>
            <a:off x="448056" y="3419856"/>
            <a:ext cx="91440" cy="91440"/>
          </a:xfrm>
          <a:prstGeom prst="ellipse">
            <a:avLst/>
          </a:prstGeom>
          <a:solidFill>
            <a:srgbClr val="DC2626"/>
          </a:solidFill>
          <a:ln w="12700">
            <a:solidFill>
              <a:srgbClr val="DC2626"/>
            </a:solidFill>
            <a:prstDash val="solid"/>
          </a:ln>
        </p:spPr>
      </p:sp>
      <p:sp>
        <p:nvSpPr>
          <p:cNvPr id="15" name="Text 12"/>
          <p:cNvSpPr/>
          <p:nvPr/>
        </p:nvSpPr>
        <p:spPr>
          <a:xfrm>
            <a:off x="594360" y="3328416"/>
            <a:ext cx="1645920" cy="347472"/>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需確保資料匿名化與加密</a:t>
            </a:r>
            <a:endParaRPr lang="en-US" sz="1200" dirty="0"/>
          </a:p>
        </p:txBody>
      </p:sp>
      <p:sp>
        <p:nvSpPr>
          <p:cNvPr id="16" name="Shape 13"/>
          <p:cNvSpPr/>
          <p:nvPr/>
        </p:nvSpPr>
        <p:spPr>
          <a:xfrm>
            <a:off x="2468880" y="1097280"/>
            <a:ext cx="2011680" cy="3611880"/>
          </a:xfrm>
          <a:prstGeom prst="rect">
            <a:avLst/>
          </a:prstGeom>
          <a:solidFill>
            <a:srgbClr val="1E293B"/>
          </a:solidFill>
          <a:ln w="12700">
            <a:solidFill>
              <a:srgbClr val="334155"/>
            </a:solidFill>
            <a:prstDash val="solid"/>
          </a:ln>
        </p:spPr>
      </p:sp>
      <p:sp>
        <p:nvSpPr>
          <p:cNvPr id="17" name="Shape 14"/>
          <p:cNvSpPr/>
          <p:nvPr/>
        </p:nvSpPr>
        <p:spPr>
          <a:xfrm>
            <a:off x="2468880" y="1097280"/>
            <a:ext cx="2011680" cy="640080"/>
          </a:xfrm>
          <a:prstGeom prst="rect">
            <a:avLst/>
          </a:prstGeom>
          <a:solidFill>
            <a:srgbClr val="D97706"/>
          </a:solidFill>
          <a:ln w="12700">
            <a:solidFill>
              <a:srgbClr val="D97706"/>
            </a:solidFill>
            <a:prstDash val="solid"/>
          </a:ln>
        </p:spPr>
      </p:sp>
      <p:sp>
        <p:nvSpPr>
          <p:cNvPr id="18" name="Shape 15"/>
          <p:cNvSpPr/>
          <p:nvPr/>
        </p:nvSpPr>
        <p:spPr>
          <a:xfrm>
            <a:off x="3218688" y="1161288"/>
            <a:ext cx="502920" cy="502920"/>
          </a:xfrm>
          <a:prstGeom prst="ellipse">
            <a:avLst/>
          </a:prstGeom>
          <a:solidFill>
            <a:srgbClr val="FFFFFF"/>
          </a:solidFill>
          <a:ln w="12700">
            <a:solidFill>
              <a:srgbClr val="FFFFFF"/>
            </a:solidFill>
            <a:prstDash val="solid"/>
          </a:ln>
        </p:spPr>
      </p:sp>
      <p:pic>
        <p:nvPicPr>
          <p:cNvPr id="19" name="Image 1" descr="preencoded.png"/>
          <p:cNvPicPr>
            <a:picLocks noChangeAspect="1"/>
          </p:cNvPicPr>
          <p:nvPr/>
        </p:nvPicPr>
        <p:blipFill>
          <a:blip r:embed="rId4"/>
          <a:stretch>
            <a:fillRect/>
          </a:stretch>
        </p:blipFill>
        <p:spPr>
          <a:xfrm>
            <a:off x="3264408" y="1207008"/>
            <a:ext cx="411480" cy="411480"/>
          </a:xfrm>
          <a:prstGeom prst="rect">
            <a:avLst/>
          </a:prstGeom>
        </p:spPr>
      </p:pic>
      <p:sp>
        <p:nvSpPr>
          <p:cNvPr id="20" name="Text 16"/>
          <p:cNvSpPr/>
          <p:nvPr/>
        </p:nvSpPr>
        <p:spPr>
          <a:xfrm>
            <a:off x="2468880" y="1755648"/>
            <a:ext cx="2011680" cy="347472"/>
          </a:xfrm>
          <a:prstGeom prst="rect">
            <a:avLst/>
          </a:prstGeom>
          <a:noFill/>
          <a:ln/>
        </p:spPr>
        <p:txBody>
          <a:bodyPr wrap="square" rtlCol="0" anchor="ctr"/>
          <a:lstStyle/>
          <a:p>
            <a:pPr marL="0" indent="0" algn="ctr">
              <a:buNone/>
            </a:pPr>
            <a:r>
              <a:rPr lang="en-US" sz="1400" b="1" dirty="0">
                <a:solidFill>
                  <a:srgbClr val="D97706"/>
                </a:solidFill>
                <a:latin typeface="Calibri" pitchFamily="34" charset="0"/>
                <a:ea typeface="Calibri" pitchFamily="34" charset="-122"/>
                <a:cs typeface="Calibri" pitchFamily="34" charset="-120"/>
              </a:rPr>
              <a:t>02  資料使用</a:t>
            </a:r>
            <a:endParaRPr lang="en-US" sz="1400" dirty="0"/>
          </a:p>
        </p:txBody>
      </p:sp>
      <p:sp>
        <p:nvSpPr>
          <p:cNvPr id="21" name="Shape 17"/>
          <p:cNvSpPr/>
          <p:nvPr/>
        </p:nvSpPr>
        <p:spPr>
          <a:xfrm>
            <a:off x="2596896" y="2286000"/>
            <a:ext cx="91440" cy="91440"/>
          </a:xfrm>
          <a:prstGeom prst="ellipse">
            <a:avLst/>
          </a:prstGeom>
          <a:solidFill>
            <a:srgbClr val="D97706"/>
          </a:solidFill>
          <a:ln w="12700">
            <a:solidFill>
              <a:srgbClr val="D97706"/>
            </a:solidFill>
            <a:prstDash val="solid"/>
          </a:ln>
        </p:spPr>
      </p:sp>
      <p:sp>
        <p:nvSpPr>
          <p:cNvPr id="22" name="Text 18"/>
          <p:cNvSpPr/>
          <p:nvPr/>
        </p:nvSpPr>
        <p:spPr>
          <a:xfrm>
            <a:off x="2743200" y="2194560"/>
            <a:ext cx="1645920" cy="347472"/>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蒐集目的需公開透明</a:t>
            </a:r>
            <a:endParaRPr lang="en-US" sz="1200" dirty="0"/>
          </a:p>
        </p:txBody>
      </p:sp>
      <p:sp>
        <p:nvSpPr>
          <p:cNvPr id="23" name="Shape 19"/>
          <p:cNvSpPr/>
          <p:nvPr/>
        </p:nvSpPr>
        <p:spPr>
          <a:xfrm>
            <a:off x="2596896" y="2852928"/>
            <a:ext cx="91440" cy="91440"/>
          </a:xfrm>
          <a:prstGeom prst="ellipse">
            <a:avLst/>
          </a:prstGeom>
          <a:solidFill>
            <a:srgbClr val="D97706"/>
          </a:solidFill>
          <a:ln w="12700">
            <a:solidFill>
              <a:srgbClr val="D97706"/>
            </a:solidFill>
            <a:prstDash val="solid"/>
          </a:ln>
        </p:spPr>
      </p:sp>
      <p:sp>
        <p:nvSpPr>
          <p:cNvPr id="24" name="Text 20"/>
          <p:cNvSpPr/>
          <p:nvPr/>
        </p:nvSpPr>
        <p:spPr>
          <a:xfrm>
            <a:off x="2743200" y="2761488"/>
            <a:ext cx="1645920" cy="347472"/>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建立數據治理政策</a:t>
            </a:r>
            <a:endParaRPr lang="en-US" sz="1200" dirty="0"/>
          </a:p>
        </p:txBody>
      </p:sp>
      <p:sp>
        <p:nvSpPr>
          <p:cNvPr id="25" name="Shape 21"/>
          <p:cNvSpPr/>
          <p:nvPr/>
        </p:nvSpPr>
        <p:spPr>
          <a:xfrm>
            <a:off x="2596896" y="3419856"/>
            <a:ext cx="91440" cy="91440"/>
          </a:xfrm>
          <a:prstGeom prst="ellipse">
            <a:avLst/>
          </a:prstGeom>
          <a:solidFill>
            <a:srgbClr val="D97706"/>
          </a:solidFill>
          <a:ln w="12700">
            <a:solidFill>
              <a:srgbClr val="D97706"/>
            </a:solidFill>
            <a:prstDash val="solid"/>
          </a:ln>
        </p:spPr>
      </p:sp>
      <p:sp>
        <p:nvSpPr>
          <p:cNvPr id="26" name="Text 22"/>
          <p:cNvSpPr/>
          <p:nvPr/>
        </p:nvSpPr>
        <p:spPr>
          <a:xfrm>
            <a:off x="2743200" y="3328416"/>
            <a:ext cx="1645920" cy="347472"/>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不得用於商業或不當用途</a:t>
            </a:r>
            <a:endParaRPr lang="en-US" sz="1200" dirty="0"/>
          </a:p>
        </p:txBody>
      </p:sp>
      <p:sp>
        <p:nvSpPr>
          <p:cNvPr id="27" name="Shape 23"/>
          <p:cNvSpPr/>
          <p:nvPr/>
        </p:nvSpPr>
        <p:spPr>
          <a:xfrm>
            <a:off x="4617720" y="1097280"/>
            <a:ext cx="2011680" cy="3611880"/>
          </a:xfrm>
          <a:prstGeom prst="rect">
            <a:avLst/>
          </a:prstGeom>
          <a:solidFill>
            <a:srgbClr val="1E293B"/>
          </a:solidFill>
          <a:ln w="12700">
            <a:solidFill>
              <a:srgbClr val="334155"/>
            </a:solidFill>
            <a:prstDash val="solid"/>
          </a:ln>
        </p:spPr>
      </p:sp>
      <p:sp>
        <p:nvSpPr>
          <p:cNvPr id="28" name="Shape 24"/>
          <p:cNvSpPr/>
          <p:nvPr/>
        </p:nvSpPr>
        <p:spPr>
          <a:xfrm>
            <a:off x="4617720" y="1097280"/>
            <a:ext cx="2011680" cy="640080"/>
          </a:xfrm>
          <a:prstGeom prst="rect">
            <a:avLst/>
          </a:prstGeom>
          <a:solidFill>
            <a:srgbClr val="EF4444"/>
          </a:solidFill>
          <a:ln w="12700">
            <a:solidFill>
              <a:srgbClr val="EF4444"/>
            </a:solidFill>
            <a:prstDash val="solid"/>
          </a:ln>
        </p:spPr>
      </p:sp>
      <p:sp>
        <p:nvSpPr>
          <p:cNvPr id="29" name="Shape 25"/>
          <p:cNvSpPr/>
          <p:nvPr/>
        </p:nvSpPr>
        <p:spPr>
          <a:xfrm>
            <a:off x="5367528" y="1161288"/>
            <a:ext cx="502920" cy="502920"/>
          </a:xfrm>
          <a:prstGeom prst="ellipse">
            <a:avLst/>
          </a:prstGeom>
          <a:solidFill>
            <a:srgbClr val="FFFFFF"/>
          </a:solidFill>
          <a:ln w="12700">
            <a:solidFill>
              <a:srgbClr val="FFFFFF"/>
            </a:solidFill>
            <a:prstDash val="solid"/>
          </a:ln>
        </p:spPr>
      </p:sp>
      <p:pic>
        <p:nvPicPr>
          <p:cNvPr id="30" name="Image 2" descr="preencoded.png"/>
          <p:cNvPicPr>
            <a:picLocks noChangeAspect="1"/>
          </p:cNvPicPr>
          <p:nvPr/>
        </p:nvPicPr>
        <p:blipFill>
          <a:blip r:embed="rId5"/>
          <a:stretch>
            <a:fillRect/>
          </a:stretch>
        </p:blipFill>
        <p:spPr>
          <a:xfrm>
            <a:off x="5413248" y="1207008"/>
            <a:ext cx="411480" cy="411480"/>
          </a:xfrm>
          <a:prstGeom prst="rect">
            <a:avLst/>
          </a:prstGeom>
        </p:spPr>
      </p:pic>
      <p:sp>
        <p:nvSpPr>
          <p:cNvPr id="31" name="Text 26"/>
          <p:cNvSpPr/>
          <p:nvPr/>
        </p:nvSpPr>
        <p:spPr>
          <a:xfrm>
            <a:off x="4617720" y="1755648"/>
            <a:ext cx="2011680" cy="347472"/>
          </a:xfrm>
          <a:prstGeom prst="rect">
            <a:avLst/>
          </a:prstGeom>
          <a:noFill/>
          <a:ln/>
        </p:spPr>
        <p:txBody>
          <a:bodyPr wrap="square" rtlCol="0" anchor="ctr"/>
          <a:lstStyle/>
          <a:p>
            <a:pPr marL="0" indent="0" algn="ctr">
              <a:buNone/>
            </a:pPr>
            <a:r>
              <a:rPr lang="en-US" sz="1400" b="1" dirty="0">
                <a:solidFill>
                  <a:srgbClr val="EF4444"/>
                </a:solidFill>
                <a:latin typeface="Calibri" pitchFamily="34" charset="0"/>
                <a:ea typeface="Calibri" pitchFamily="34" charset="-122"/>
                <a:cs typeface="Calibri" pitchFamily="34" charset="-120"/>
              </a:rPr>
              <a:t>03  系統依賴</a:t>
            </a:r>
            <a:endParaRPr lang="en-US" sz="1400" dirty="0"/>
          </a:p>
        </p:txBody>
      </p:sp>
      <p:sp>
        <p:nvSpPr>
          <p:cNvPr id="32" name="Shape 27"/>
          <p:cNvSpPr/>
          <p:nvPr/>
        </p:nvSpPr>
        <p:spPr>
          <a:xfrm>
            <a:off x="4745736" y="2286000"/>
            <a:ext cx="91440" cy="91440"/>
          </a:xfrm>
          <a:prstGeom prst="ellipse">
            <a:avLst/>
          </a:prstGeom>
          <a:solidFill>
            <a:srgbClr val="EF4444"/>
          </a:solidFill>
          <a:ln w="12700">
            <a:solidFill>
              <a:srgbClr val="EF4444"/>
            </a:solidFill>
            <a:prstDash val="solid"/>
          </a:ln>
        </p:spPr>
      </p:sp>
      <p:sp>
        <p:nvSpPr>
          <p:cNvPr id="33" name="Text 28"/>
          <p:cNvSpPr/>
          <p:nvPr/>
        </p:nvSpPr>
        <p:spPr>
          <a:xfrm>
            <a:off x="4892040" y="2194560"/>
            <a:ext cx="1645920" cy="347472"/>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過度依賴 IoT 系統有停擺風險</a:t>
            </a:r>
            <a:endParaRPr lang="en-US" sz="1200" dirty="0"/>
          </a:p>
        </p:txBody>
      </p:sp>
      <p:sp>
        <p:nvSpPr>
          <p:cNvPr id="34" name="Shape 29"/>
          <p:cNvSpPr/>
          <p:nvPr/>
        </p:nvSpPr>
        <p:spPr>
          <a:xfrm>
            <a:off x="4745736" y="2852928"/>
            <a:ext cx="91440" cy="91440"/>
          </a:xfrm>
          <a:prstGeom prst="ellipse">
            <a:avLst/>
          </a:prstGeom>
          <a:solidFill>
            <a:srgbClr val="EF4444"/>
          </a:solidFill>
          <a:ln w="12700">
            <a:solidFill>
              <a:srgbClr val="EF4444"/>
            </a:solidFill>
            <a:prstDash val="solid"/>
          </a:ln>
        </p:spPr>
      </p:sp>
      <p:sp>
        <p:nvSpPr>
          <p:cNvPr id="35" name="Text 30"/>
          <p:cNvSpPr/>
          <p:nvPr/>
        </p:nvSpPr>
        <p:spPr>
          <a:xfrm>
            <a:off x="4892040" y="2761488"/>
            <a:ext cx="1645920" cy="347472"/>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網路中斷影響教學與管理</a:t>
            </a:r>
            <a:endParaRPr lang="en-US" sz="1200" dirty="0"/>
          </a:p>
        </p:txBody>
      </p:sp>
      <p:sp>
        <p:nvSpPr>
          <p:cNvPr id="36" name="Shape 31"/>
          <p:cNvSpPr/>
          <p:nvPr/>
        </p:nvSpPr>
        <p:spPr>
          <a:xfrm>
            <a:off x="4745736" y="3419856"/>
            <a:ext cx="91440" cy="91440"/>
          </a:xfrm>
          <a:prstGeom prst="ellipse">
            <a:avLst/>
          </a:prstGeom>
          <a:solidFill>
            <a:srgbClr val="EF4444"/>
          </a:solidFill>
          <a:ln w="12700">
            <a:solidFill>
              <a:srgbClr val="EF4444"/>
            </a:solidFill>
            <a:prstDash val="solid"/>
          </a:ln>
        </p:spPr>
      </p:sp>
      <p:sp>
        <p:nvSpPr>
          <p:cNvPr id="37" name="Text 32"/>
          <p:cNvSpPr/>
          <p:nvPr/>
        </p:nvSpPr>
        <p:spPr>
          <a:xfrm>
            <a:off x="4892040" y="3328416"/>
            <a:ext cx="1645920" cy="347472"/>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必須規劃人工備援機制</a:t>
            </a:r>
            <a:endParaRPr lang="en-US" sz="1200" dirty="0"/>
          </a:p>
        </p:txBody>
      </p:sp>
      <p:sp>
        <p:nvSpPr>
          <p:cNvPr id="38" name="Shape 33"/>
          <p:cNvSpPr/>
          <p:nvPr/>
        </p:nvSpPr>
        <p:spPr>
          <a:xfrm>
            <a:off x="6766560" y="1097280"/>
            <a:ext cx="2011680" cy="3611880"/>
          </a:xfrm>
          <a:prstGeom prst="rect">
            <a:avLst/>
          </a:prstGeom>
          <a:solidFill>
            <a:srgbClr val="1E293B"/>
          </a:solidFill>
          <a:ln w="12700">
            <a:solidFill>
              <a:srgbClr val="334155"/>
            </a:solidFill>
            <a:prstDash val="solid"/>
          </a:ln>
        </p:spPr>
      </p:sp>
      <p:sp>
        <p:nvSpPr>
          <p:cNvPr id="39" name="Shape 34"/>
          <p:cNvSpPr/>
          <p:nvPr/>
        </p:nvSpPr>
        <p:spPr>
          <a:xfrm>
            <a:off x="6766560" y="1097280"/>
            <a:ext cx="2011680" cy="640080"/>
          </a:xfrm>
          <a:prstGeom prst="rect">
            <a:avLst/>
          </a:prstGeom>
          <a:solidFill>
            <a:srgbClr val="0D9488"/>
          </a:solidFill>
          <a:ln w="12700">
            <a:solidFill>
              <a:srgbClr val="0D9488"/>
            </a:solidFill>
            <a:prstDash val="solid"/>
          </a:ln>
        </p:spPr>
      </p:sp>
      <p:sp>
        <p:nvSpPr>
          <p:cNvPr id="40" name="Shape 35"/>
          <p:cNvSpPr/>
          <p:nvPr/>
        </p:nvSpPr>
        <p:spPr>
          <a:xfrm>
            <a:off x="7516368" y="1161288"/>
            <a:ext cx="502920" cy="502920"/>
          </a:xfrm>
          <a:prstGeom prst="ellipse">
            <a:avLst/>
          </a:prstGeom>
          <a:solidFill>
            <a:srgbClr val="FFFFFF"/>
          </a:solidFill>
          <a:ln w="12700">
            <a:solidFill>
              <a:srgbClr val="FFFFFF"/>
            </a:solidFill>
            <a:prstDash val="solid"/>
          </a:ln>
        </p:spPr>
      </p:sp>
      <p:pic>
        <p:nvPicPr>
          <p:cNvPr id="41" name="Image 3" descr="preencoded.png"/>
          <p:cNvPicPr>
            <a:picLocks noChangeAspect="1"/>
          </p:cNvPicPr>
          <p:nvPr/>
        </p:nvPicPr>
        <p:blipFill>
          <a:blip r:embed="rId6"/>
          <a:stretch>
            <a:fillRect/>
          </a:stretch>
        </p:blipFill>
        <p:spPr>
          <a:xfrm>
            <a:off x="7562088" y="1207008"/>
            <a:ext cx="411480" cy="411480"/>
          </a:xfrm>
          <a:prstGeom prst="rect">
            <a:avLst/>
          </a:prstGeom>
        </p:spPr>
      </p:pic>
      <p:sp>
        <p:nvSpPr>
          <p:cNvPr id="42" name="Text 36"/>
          <p:cNvSpPr/>
          <p:nvPr/>
        </p:nvSpPr>
        <p:spPr>
          <a:xfrm>
            <a:off x="6766560" y="1755648"/>
            <a:ext cx="2011680" cy="347472"/>
          </a:xfrm>
          <a:prstGeom prst="rect">
            <a:avLst/>
          </a:prstGeom>
          <a:noFill/>
          <a:ln/>
        </p:spPr>
        <p:txBody>
          <a:bodyPr wrap="square" rtlCol="0" anchor="ctr"/>
          <a:lstStyle/>
          <a:p>
            <a:pPr marL="0" indent="0" algn="ctr">
              <a:buNone/>
            </a:pPr>
            <a:r>
              <a:rPr lang="en-US" sz="1400" b="1" dirty="0">
                <a:solidFill>
                  <a:srgbClr val="0D9488"/>
                </a:solidFill>
                <a:latin typeface="Calibri" pitchFamily="34" charset="0"/>
                <a:ea typeface="Calibri" pitchFamily="34" charset="-122"/>
                <a:cs typeface="Calibri" pitchFamily="34" charset="-120"/>
              </a:rPr>
              <a:t>04  數位落差</a:t>
            </a:r>
            <a:endParaRPr lang="en-US" sz="1400" dirty="0"/>
          </a:p>
        </p:txBody>
      </p:sp>
      <p:sp>
        <p:nvSpPr>
          <p:cNvPr id="43" name="Shape 37"/>
          <p:cNvSpPr/>
          <p:nvPr/>
        </p:nvSpPr>
        <p:spPr>
          <a:xfrm>
            <a:off x="6894576" y="2286000"/>
            <a:ext cx="91440" cy="91440"/>
          </a:xfrm>
          <a:prstGeom prst="ellipse">
            <a:avLst/>
          </a:prstGeom>
          <a:solidFill>
            <a:srgbClr val="0D9488"/>
          </a:solidFill>
          <a:ln w="12700">
            <a:solidFill>
              <a:srgbClr val="0D9488"/>
            </a:solidFill>
            <a:prstDash val="solid"/>
          </a:ln>
        </p:spPr>
      </p:sp>
      <p:sp>
        <p:nvSpPr>
          <p:cNvPr id="44" name="Text 38"/>
          <p:cNvSpPr/>
          <p:nvPr/>
        </p:nvSpPr>
        <p:spPr>
          <a:xfrm>
            <a:off x="7040880" y="2194560"/>
            <a:ext cx="1645920" cy="347472"/>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師生對 IoT 系統熟悉度不同</a:t>
            </a:r>
            <a:endParaRPr lang="en-US" sz="1200" dirty="0"/>
          </a:p>
        </p:txBody>
      </p:sp>
      <p:sp>
        <p:nvSpPr>
          <p:cNvPr id="45" name="Shape 39"/>
          <p:cNvSpPr/>
          <p:nvPr/>
        </p:nvSpPr>
        <p:spPr>
          <a:xfrm>
            <a:off x="6894576" y="2852928"/>
            <a:ext cx="91440" cy="91440"/>
          </a:xfrm>
          <a:prstGeom prst="ellipse">
            <a:avLst/>
          </a:prstGeom>
          <a:solidFill>
            <a:srgbClr val="0D9488"/>
          </a:solidFill>
          <a:ln w="12700">
            <a:solidFill>
              <a:srgbClr val="0D9488"/>
            </a:solidFill>
            <a:prstDash val="solid"/>
          </a:ln>
        </p:spPr>
      </p:sp>
      <p:sp>
        <p:nvSpPr>
          <p:cNvPr id="46" name="Text 40"/>
          <p:cNvSpPr/>
          <p:nvPr/>
        </p:nvSpPr>
        <p:spPr>
          <a:xfrm>
            <a:off x="7040880" y="2761488"/>
            <a:ext cx="1645920" cy="347472"/>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技術門檻可能造成排除效應</a:t>
            </a:r>
            <a:endParaRPr lang="en-US" sz="1200" dirty="0"/>
          </a:p>
        </p:txBody>
      </p:sp>
      <p:sp>
        <p:nvSpPr>
          <p:cNvPr id="47" name="Shape 41"/>
          <p:cNvSpPr/>
          <p:nvPr/>
        </p:nvSpPr>
        <p:spPr>
          <a:xfrm>
            <a:off x="6894576" y="3419856"/>
            <a:ext cx="91440" cy="91440"/>
          </a:xfrm>
          <a:prstGeom prst="ellipse">
            <a:avLst/>
          </a:prstGeom>
          <a:solidFill>
            <a:srgbClr val="0D9488"/>
          </a:solidFill>
          <a:ln w="12700">
            <a:solidFill>
              <a:srgbClr val="0D9488"/>
            </a:solidFill>
            <a:prstDash val="solid"/>
          </a:ln>
        </p:spPr>
      </p:sp>
      <p:sp>
        <p:nvSpPr>
          <p:cNvPr id="48" name="Text 42"/>
          <p:cNvSpPr/>
          <p:nvPr/>
        </p:nvSpPr>
        <p:spPr>
          <a:xfrm>
            <a:off x="7040880" y="3328416"/>
            <a:ext cx="1645920" cy="347472"/>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需提供培訓與平等支援</a:t>
            </a:r>
            <a:endParaRPr lang="en-US" sz="1200" dirty="0"/>
          </a:p>
        </p:txBody>
      </p:sp>
      <p:sp>
        <p:nvSpPr>
          <p:cNvPr id="49" name="Shape 43"/>
          <p:cNvSpPr/>
          <p:nvPr/>
        </p:nvSpPr>
        <p:spPr>
          <a:xfrm>
            <a:off x="0" y="4956048"/>
            <a:ext cx="9144000" cy="182880"/>
          </a:xfrm>
          <a:prstGeom prst="rect">
            <a:avLst/>
          </a:prstGeom>
          <a:solidFill>
            <a:srgbClr val="0F172A"/>
          </a:solidFill>
          <a:ln w="12700">
            <a:solidFill>
              <a:srgbClr val="0F172A"/>
            </a:solidFill>
            <a:prstDash val="solid"/>
          </a:ln>
        </p:spPr>
      </p:sp>
      <p:sp>
        <p:nvSpPr>
          <p:cNvPr id="50" name="Text 44"/>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51" name="Text 45"/>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10 / 16</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DC2626"/>
          </a:solidFill>
          <a:ln w="12700">
            <a:solidFill>
              <a:srgbClr val="DC2626"/>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注意面向一：隱私</a:t>
            </a:r>
            <a:endParaRPr lang="en-US" sz="2200" dirty="0"/>
          </a:p>
        </p:txBody>
      </p:sp>
      <p:sp>
        <p:nvSpPr>
          <p:cNvPr id="4" name="Text 2"/>
          <p:cNvSpPr/>
          <p:nvPr/>
        </p:nvSpPr>
        <p:spPr>
          <a:xfrm>
            <a:off x="365760" y="749808"/>
            <a:ext cx="8412480" cy="274320"/>
          </a:xfrm>
          <a:prstGeom prst="rect">
            <a:avLst/>
          </a:prstGeom>
          <a:noFill/>
          <a:ln/>
        </p:spPr>
        <p:txBody>
          <a:bodyPr wrap="square" rtlCol="0" anchor="ctr"/>
          <a:lstStyle/>
          <a:p>
            <a:pPr marL="0" indent="0">
              <a:buNone/>
            </a:pPr>
            <a:r>
              <a:rPr lang="en-US" sz="1600" dirty="0">
                <a:solidFill>
                  <a:srgbClr val="475569"/>
                </a:solidFill>
                <a:latin typeface="Calibri" pitchFamily="34" charset="0"/>
                <a:ea typeface="Calibri" pitchFamily="34" charset="-122"/>
                <a:cs typeface="Calibri" pitchFamily="34" charset="-120"/>
              </a:rPr>
              <a:t>大量蒐集 ≠ 隨意使用｜科技便利不能以犧牲隱私為代價</a:t>
            </a:r>
            <a:endParaRPr lang="en-US" sz="1600" dirty="0"/>
          </a:p>
        </p:txBody>
      </p:sp>
      <p:sp>
        <p:nvSpPr>
          <p:cNvPr id="5" name="Shape 3"/>
          <p:cNvSpPr/>
          <p:nvPr/>
        </p:nvSpPr>
        <p:spPr>
          <a:xfrm>
            <a:off x="320040" y="1143000"/>
            <a:ext cx="8503920" cy="1645920"/>
          </a:xfrm>
          <a:prstGeom prst="rect">
            <a:avLst/>
          </a:prstGeom>
          <a:solidFill>
            <a:srgbClr val="F8FAFC"/>
          </a:solidFill>
          <a:ln w="12700">
            <a:solidFill>
              <a:srgbClr val="E2E8F0"/>
            </a:solidFill>
            <a:prstDash val="solid"/>
          </a:ln>
        </p:spPr>
      </p:sp>
      <p:sp>
        <p:nvSpPr>
          <p:cNvPr id="6" name="Shape 4"/>
          <p:cNvSpPr/>
          <p:nvPr/>
        </p:nvSpPr>
        <p:spPr>
          <a:xfrm>
            <a:off x="320040" y="1143000"/>
            <a:ext cx="502920" cy="1645920"/>
          </a:xfrm>
          <a:prstGeom prst="rect">
            <a:avLst/>
          </a:prstGeom>
          <a:solidFill>
            <a:srgbClr val="DC2626"/>
          </a:solidFill>
          <a:ln w="12700">
            <a:solidFill>
              <a:srgbClr val="DC2626"/>
            </a:solidFill>
            <a:prstDash val="solid"/>
          </a:ln>
        </p:spPr>
      </p:sp>
      <p:pic>
        <p:nvPicPr>
          <p:cNvPr id="7" name="Image 0" descr="preencoded.png"/>
          <p:cNvPicPr>
            <a:picLocks noChangeAspect="1"/>
          </p:cNvPicPr>
          <p:nvPr/>
        </p:nvPicPr>
        <p:blipFill>
          <a:blip r:embed="rId3"/>
          <a:stretch>
            <a:fillRect/>
          </a:stretch>
        </p:blipFill>
        <p:spPr>
          <a:xfrm>
            <a:off x="374904" y="1737360"/>
            <a:ext cx="384048" cy="384048"/>
          </a:xfrm>
          <a:prstGeom prst="rect">
            <a:avLst/>
          </a:prstGeom>
        </p:spPr>
      </p:pic>
      <p:sp>
        <p:nvSpPr>
          <p:cNvPr id="8" name="Text 5"/>
          <p:cNvSpPr/>
          <p:nvPr/>
        </p:nvSpPr>
        <p:spPr>
          <a:xfrm>
            <a:off x="960120" y="1234440"/>
            <a:ext cx="7726680" cy="320040"/>
          </a:xfrm>
          <a:prstGeom prst="rect">
            <a:avLst/>
          </a:prstGeom>
          <a:noFill/>
          <a:ln/>
        </p:spPr>
        <p:txBody>
          <a:bodyPr wrap="square" rtlCol="0" anchor="ctr"/>
          <a:lstStyle/>
          <a:p>
            <a:pPr marL="0" indent="0">
              <a:buNone/>
            </a:pPr>
            <a:r>
              <a:rPr lang="en-US" sz="1600" b="1" dirty="0">
                <a:solidFill>
                  <a:srgbClr val="0F172A"/>
                </a:solidFill>
                <a:latin typeface="Calibri" pitchFamily="34" charset="0"/>
                <a:ea typeface="Calibri" pitchFamily="34" charset="-122"/>
                <a:cs typeface="Calibri" pitchFamily="34" charset="-120"/>
              </a:rPr>
              <a:t>個人資料保護</a:t>
            </a:r>
            <a:endParaRPr lang="en-US" sz="1600" dirty="0"/>
          </a:p>
        </p:txBody>
      </p:sp>
      <p:sp>
        <p:nvSpPr>
          <p:cNvPr id="9" name="Shape 6"/>
          <p:cNvSpPr/>
          <p:nvPr/>
        </p:nvSpPr>
        <p:spPr>
          <a:xfrm>
            <a:off x="960120" y="1618488"/>
            <a:ext cx="73152" cy="411480"/>
          </a:xfrm>
          <a:prstGeom prst="rect">
            <a:avLst/>
          </a:prstGeom>
          <a:solidFill>
            <a:srgbClr val="DC2626"/>
          </a:solidFill>
          <a:ln w="12700">
            <a:solidFill>
              <a:srgbClr val="DC2626"/>
            </a:solidFill>
            <a:prstDash val="solid"/>
          </a:ln>
        </p:spPr>
      </p:sp>
      <p:sp>
        <p:nvSpPr>
          <p:cNvPr id="10" name="Text 7"/>
          <p:cNvSpPr/>
          <p:nvPr/>
        </p:nvSpPr>
        <p:spPr>
          <a:xfrm>
            <a:off x="1115568" y="1600200"/>
            <a:ext cx="7498080" cy="411480"/>
          </a:xfrm>
          <a:prstGeom prst="rect">
            <a:avLst/>
          </a:prstGeom>
          <a:noFill/>
          <a:ln/>
        </p:spPr>
        <p:txBody>
          <a:bodyPr wrap="square" rtlCol="0" anchor="ctr"/>
          <a:lstStyle/>
          <a:p>
            <a:pPr marL="0" indent="0">
              <a:buNone/>
            </a:pPr>
            <a:r>
              <a:rPr lang="en-US" sz="1400" dirty="0">
                <a:solidFill>
                  <a:srgbClr val="475569"/>
                </a:solidFill>
                <a:latin typeface="Calibri" pitchFamily="34" charset="0"/>
                <a:ea typeface="Calibri" pitchFamily="34" charset="-122"/>
                <a:cs typeface="Calibri" pitchFamily="34" charset="-120"/>
              </a:rPr>
              <a:t>問題：IoT 設備蒐集大量師生行為與環境數據（何時進宿舍、幾點洗衣、常待哪個教室）</a:t>
            </a:r>
            <a:endParaRPr lang="en-US" sz="1400" dirty="0"/>
          </a:p>
        </p:txBody>
      </p:sp>
      <p:sp>
        <p:nvSpPr>
          <p:cNvPr id="11" name="Shape 8"/>
          <p:cNvSpPr/>
          <p:nvPr/>
        </p:nvSpPr>
        <p:spPr>
          <a:xfrm>
            <a:off x="960120" y="2112264"/>
            <a:ext cx="73152" cy="411480"/>
          </a:xfrm>
          <a:prstGeom prst="rect">
            <a:avLst/>
          </a:prstGeom>
          <a:solidFill>
            <a:srgbClr val="059669"/>
          </a:solidFill>
          <a:ln w="12700">
            <a:solidFill>
              <a:srgbClr val="059669"/>
            </a:solidFill>
            <a:prstDash val="solid"/>
          </a:ln>
        </p:spPr>
      </p:sp>
      <p:sp>
        <p:nvSpPr>
          <p:cNvPr id="12" name="Text 9"/>
          <p:cNvSpPr/>
          <p:nvPr/>
        </p:nvSpPr>
        <p:spPr>
          <a:xfrm>
            <a:off x="1115568" y="2093976"/>
            <a:ext cx="7498080" cy="411480"/>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對策：資料匿名化（去掉可識別個人的欄位）、傳輸與儲存全程加密（TLS + AES）</a:t>
            </a:r>
            <a:endParaRPr lang="en-US" sz="1400" dirty="0"/>
          </a:p>
        </p:txBody>
      </p:sp>
      <p:sp>
        <p:nvSpPr>
          <p:cNvPr id="13" name="Shape 10"/>
          <p:cNvSpPr/>
          <p:nvPr/>
        </p:nvSpPr>
        <p:spPr>
          <a:xfrm>
            <a:off x="320040" y="2926080"/>
            <a:ext cx="8503920" cy="1645920"/>
          </a:xfrm>
          <a:prstGeom prst="rect">
            <a:avLst/>
          </a:prstGeom>
          <a:solidFill>
            <a:srgbClr val="F8FAFC"/>
          </a:solidFill>
          <a:ln w="12700">
            <a:solidFill>
              <a:srgbClr val="E2E8F0"/>
            </a:solidFill>
            <a:prstDash val="solid"/>
          </a:ln>
        </p:spPr>
      </p:sp>
      <p:sp>
        <p:nvSpPr>
          <p:cNvPr id="14" name="Shape 11"/>
          <p:cNvSpPr/>
          <p:nvPr/>
        </p:nvSpPr>
        <p:spPr>
          <a:xfrm>
            <a:off x="320040" y="2926080"/>
            <a:ext cx="502920" cy="1645920"/>
          </a:xfrm>
          <a:prstGeom prst="rect">
            <a:avLst/>
          </a:prstGeom>
          <a:solidFill>
            <a:srgbClr val="D97706"/>
          </a:solidFill>
          <a:ln w="12700">
            <a:solidFill>
              <a:srgbClr val="D97706"/>
            </a:solidFill>
            <a:prstDash val="solid"/>
          </a:ln>
        </p:spPr>
      </p:sp>
      <p:pic>
        <p:nvPicPr>
          <p:cNvPr id="15" name="Image 1" descr="preencoded.png"/>
          <p:cNvPicPr>
            <a:picLocks noChangeAspect="1"/>
          </p:cNvPicPr>
          <p:nvPr/>
        </p:nvPicPr>
        <p:blipFill>
          <a:blip r:embed="rId4"/>
          <a:stretch>
            <a:fillRect/>
          </a:stretch>
        </p:blipFill>
        <p:spPr>
          <a:xfrm>
            <a:off x="374904" y="3520440"/>
            <a:ext cx="384048" cy="384048"/>
          </a:xfrm>
          <a:prstGeom prst="rect">
            <a:avLst/>
          </a:prstGeom>
        </p:spPr>
      </p:pic>
      <p:sp>
        <p:nvSpPr>
          <p:cNvPr id="16" name="Text 12"/>
          <p:cNvSpPr/>
          <p:nvPr/>
        </p:nvSpPr>
        <p:spPr>
          <a:xfrm>
            <a:off x="960120" y="3017520"/>
            <a:ext cx="7726680" cy="320040"/>
          </a:xfrm>
          <a:prstGeom prst="rect">
            <a:avLst/>
          </a:prstGeom>
          <a:noFill/>
          <a:ln/>
        </p:spPr>
        <p:txBody>
          <a:bodyPr wrap="square" rtlCol="0" anchor="ctr"/>
          <a:lstStyle/>
          <a:p>
            <a:pPr marL="0" indent="0">
              <a:buNone/>
            </a:pPr>
            <a:r>
              <a:rPr lang="en-US" sz="1600" b="1" dirty="0">
                <a:solidFill>
                  <a:srgbClr val="0F172A"/>
                </a:solidFill>
                <a:latin typeface="Calibri" pitchFamily="34" charset="0"/>
                <a:ea typeface="Calibri" pitchFamily="34" charset="-122"/>
                <a:cs typeface="Calibri" pitchFamily="34" charset="-120"/>
              </a:rPr>
              <a:t>監控界線</a:t>
            </a:r>
            <a:endParaRPr lang="en-US" sz="1600" dirty="0"/>
          </a:p>
        </p:txBody>
      </p:sp>
      <p:sp>
        <p:nvSpPr>
          <p:cNvPr id="17" name="Shape 13"/>
          <p:cNvSpPr/>
          <p:nvPr/>
        </p:nvSpPr>
        <p:spPr>
          <a:xfrm>
            <a:off x="960120" y="3401568"/>
            <a:ext cx="73152" cy="411480"/>
          </a:xfrm>
          <a:prstGeom prst="rect">
            <a:avLst/>
          </a:prstGeom>
          <a:solidFill>
            <a:srgbClr val="DC2626"/>
          </a:solidFill>
          <a:ln w="12700">
            <a:solidFill>
              <a:srgbClr val="DC2626"/>
            </a:solidFill>
            <a:prstDash val="solid"/>
          </a:ln>
        </p:spPr>
      </p:sp>
      <p:sp>
        <p:nvSpPr>
          <p:cNvPr id="18" name="Text 14"/>
          <p:cNvSpPr/>
          <p:nvPr/>
        </p:nvSpPr>
        <p:spPr>
          <a:xfrm>
            <a:off x="1115568" y="3383280"/>
            <a:ext cx="7498080" cy="411480"/>
          </a:xfrm>
          <a:prstGeom prst="rect">
            <a:avLst/>
          </a:prstGeom>
          <a:noFill/>
          <a:ln/>
        </p:spPr>
        <p:txBody>
          <a:bodyPr wrap="square" rtlCol="0" anchor="ctr"/>
          <a:lstStyle/>
          <a:p>
            <a:pPr marL="0" indent="0">
              <a:buNone/>
            </a:pPr>
            <a:r>
              <a:rPr lang="en-US" sz="1400" dirty="0">
                <a:solidFill>
                  <a:srgbClr val="475569"/>
                </a:solidFill>
                <a:latin typeface="Calibri" pitchFamily="34" charset="0"/>
                <a:ea typeface="Calibri" pitchFamily="34" charset="-122"/>
                <a:cs typeface="Calibri" pitchFamily="34" charset="-120"/>
              </a:rPr>
              <a:t>問題：智慧門禁與室內定位系統可能讓師生感受到「被監視」，影響校園信任與自由感</a:t>
            </a:r>
            <a:endParaRPr lang="en-US" sz="1400" dirty="0"/>
          </a:p>
        </p:txBody>
      </p:sp>
      <p:sp>
        <p:nvSpPr>
          <p:cNvPr id="19" name="Shape 15"/>
          <p:cNvSpPr/>
          <p:nvPr/>
        </p:nvSpPr>
        <p:spPr>
          <a:xfrm>
            <a:off x="960120" y="3895344"/>
            <a:ext cx="73152" cy="411480"/>
          </a:xfrm>
          <a:prstGeom prst="rect">
            <a:avLst/>
          </a:prstGeom>
          <a:solidFill>
            <a:srgbClr val="059669"/>
          </a:solidFill>
          <a:ln w="12700">
            <a:solidFill>
              <a:srgbClr val="059669"/>
            </a:solidFill>
            <a:prstDash val="solid"/>
          </a:ln>
        </p:spPr>
      </p:sp>
      <p:sp>
        <p:nvSpPr>
          <p:cNvPr id="20" name="Text 16"/>
          <p:cNvSpPr/>
          <p:nvPr/>
        </p:nvSpPr>
        <p:spPr>
          <a:xfrm>
            <a:off x="1115568" y="3877056"/>
            <a:ext cx="7498080" cy="411480"/>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對策：制定合理使用規範，明確告知蒐集範圍，設置師生反映機制，避免超收資料</a:t>
            </a:r>
            <a:endParaRPr lang="en-US" sz="1400" dirty="0"/>
          </a:p>
        </p:txBody>
      </p:sp>
      <p:sp>
        <p:nvSpPr>
          <p:cNvPr id="21" name="Shape 17"/>
          <p:cNvSpPr/>
          <p:nvPr/>
        </p:nvSpPr>
        <p:spPr>
          <a:xfrm>
            <a:off x="320040" y="4572000"/>
            <a:ext cx="8503920" cy="320040"/>
          </a:xfrm>
          <a:prstGeom prst="rect">
            <a:avLst/>
          </a:prstGeom>
          <a:solidFill>
            <a:srgbClr val="0F172A"/>
          </a:solidFill>
          <a:ln w="12700">
            <a:solidFill>
              <a:srgbClr val="0F172A"/>
            </a:solidFill>
            <a:prstDash val="solid"/>
          </a:ln>
        </p:spPr>
      </p:sp>
      <p:sp>
        <p:nvSpPr>
          <p:cNvPr id="22" name="Text 18"/>
          <p:cNvSpPr/>
          <p:nvPr/>
        </p:nvSpPr>
        <p:spPr>
          <a:xfrm>
            <a:off x="502920" y="4599432"/>
            <a:ext cx="8138160" cy="256032"/>
          </a:xfrm>
          <a:prstGeom prst="rect">
            <a:avLst/>
          </a:prstGeom>
          <a:noFill/>
          <a:ln/>
        </p:spPr>
        <p:txBody>
          <a:bodyPr wrap="square" rtlCol="0" anchor="ctr"/>
          <a:lstStyle/>
          <a:p>
            <a:pPr marL="0" indent="0">
              <a:buNone/>
            </a:pPr>
            <a:r>
              <a:rPr lang="en-US" sz="1000" i="1" dirty="0">
                <a:solidFill>
                  <a:srgbClr val="0D9488"/>
                </a:solidFill>
                <a:latin typeface="Calibri" pitchFamily="34" charset="0"/>
                <a:ea typeface="Calibri" pitchFamily="34" charset="-122"/>
                <a:cs typeface="Calibri" pitchFamily="34" charset="-120"/>
              </a:rPr>
              <a:t>思考：你願意讓學校知道你幾點睡覺、常去哪個教室？什麼資料「可以收」，什麼資料「不該收」？</a:t>
            </a:r>
            <a:endParaRPr lang="en-US" sz="1000" dirty="0"/>
          </a:p>
        </p:txBody>
      </p:sp>
      <p:sp>
        <p:nvSpPr>
          <p:cNvPr id="23" name="Shape 19"/>
          <p:cNvSpPr/>
          <p:nvPr/>
        </p:nvSpPr>
        <p:spPr>
          <a:xfrm>
            <a:off x="0" y="4956048"/>
            <a:ext cx="9144000" cy="182880"/>
          </a:xfrm>
          <a:prstGeom prst="rect">
            <a:avLst/>
          </a:prstGeom>
          <a:solidFill>
            <a:srgbClr val="0F172A"/>
          </a:solidFill>
          <a:ln w="12700">
            <a:solidFill>
              <a:srgbClr val="0F172A"/>
            </a:solidFill>
            <a:prstDash val="solid"/>
          </a:ln>
        </p:spPr>
      </p:sp>
      <p:sp>
        <p:nvSpPr>
          <p:cNvPr id="24" name="Text 20"/>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25" name="Text 21"/>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11 / 16</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0F172A"/>
          </a:solidFill>
          <a:ln w="12700">
            <a:solidFill>
              <a:srgbClr val="0F172A"/>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注意面向二 &amp; 三：資料使用 × 系統依賴</a:t>
            </a:r>
            <a:endParaRPr lang="en-US" sz="2000" dirty="0"/>
          </a:p>
        </p:txBody>
      </p:sp>
      <p:sp>
        <p:nvSpPr>
          <p:cNvPr id="4" name="Text 2"/>
          <p:cNvSpPr/>
          <p:nvPr/>
        </p:nvSpPr>
        <p:spPr>
          <a:xfrm>
            <a:off x="365760" y="749808"/>
            <a:ext cx="8412480" cy="274320"/>
          </a:xfrm>
          <a:prstGeom prst="rect">
            <a:avLst/>
          </a:prstGeom>
          <a:noFill/>
          <a:ln/>
        </p:spPr>
        <p:txBody>
          <a:bodyPr wrap="square" rtlCol="0" anchor="ctr"/>
          <a:lstStyle/>
          <a:p>
            <a:pPr marL="0" indent="0">
              <a:buNone/>
            </a:pPr>
            <a:r>
              <a:rPr lang="en-US" sz="1600" dirty="0">
                <a:solidFill>
                  <a:srgbClr val="475569"/>
                </a:solidFill>
                <a:latin typeface="Calibri" pitchFamily="34" charset="0"/>
                <a:ea typeface="Calibri" pitchFamily="34" charset="-122"/>
                <a:cs typeface="Calibri" pitchFamily="34" charset="-120"/>
              </a:rPr>
              <a:t>資料不只是數字，系統失效時我們還能運作嗎？</a:t>
            </a:r>
            <a:endParaRPr lang="en-US" sz="1600" dirty="0"/>
          </a:p>
        </p:txBody>
      </p:sp>
      <p:sp>
        <p:nvSpPr>
          <p:cNvPr id="5" name="Shape 3"/>
          <p:cNvSpPr/>
          <p:nvPr/>
        </p:nvSpPr>
        <p:spPr>
          <a:xfrm>
            <a:off x="320040" y="1097280"/>
            <a:ext cx="4114800" cy="3566160"/>
          </a:xfrm>
          <a:prstGeom prst="rect">
            <a:avLst/>
          </a:prstGeom>
          <a:solidFill>
            <a:srgbClr val="FFFFFF"/>
          </a:solidFill>
          <a:ln w="12700">
            <a:solidFill>
              <a:srgbClr val="E2E8F0"/>
            </a:solidFill>
            <a:prstDash val="solid"/>
          </a:ln>
        </p:spPr>
      </p:sp>
      <p:sp>
        <p:nvSpPr>
          <p:cNvPr id="6" name="Shape 4"/>
          <p:cNvSpPr/>
          <p:nvPr/>
        </p:nvSpPr>
        <p:spPr>
          <a:xfrm>
            <a:off x="320040" y="1097280"/>
            <a:ext cx="4114800" cy="502920"/>
          </a:xfrm>
          <a:prstGeom prst="rect">
            <a:avLst/>
          </a:prstGeom>
          <a:solidFill>
            <a:srgbClr val="D97706"/>
          </a:solidFill>
          <a:ln w="12700">
            <a:solidFill>
              <a:srgbClr val="D97706"/>
            </a:solidFill>
            <a:prstDash val="solid"/>
          </a:ln>
        </p:spPr>
      </p:sp>
      <p:sp>
        <p:nvSpPr>
          <p:cNvPr id="7" name="Text 5"/>
          <p:cNvSpPr/>
          <p:nvPr/>
        </p:nvSpPr>
        <p:spPr>
          <a:xfrm>
            <a:off x="502920" y="1152144"/>
            <a:ext cx="3749040" cy="347472"/>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02  資料使用</a:t>
            </a:r>
            <a:endParaRPr lang="en-US" sz="1600" dirty="0"/>
          </a:p>
        </p:txBody>
      </p:sp>
      <p:sp>
        <p:nvSpPr>
          <p:cNvPr id="8" name="Shape 6"/>
          <p:cNvSpPr/>
          <p:nvPr/>
        </p:nvSpPr>
        <p:spPr>
          <a:xfrm>
            <a:off x="438912" y="1764792"/>
            <a:ext cx="73152" cy="502920"/>
          </a:xfrm>
          <a:prstGeom prst="rect">
            <a:avLst/>
          </a:prstGeom>
          <a:solidFill>
            <a:srgbClr val="D97706"/>
          </a:solidFill>
          <a:ln w="12700">
            <a:solidFill>
              <a:srgbClr val="D97706"/>
            </a:solidFill>
            <a:prstDash val="solid"/>
          </a:ln>
        </p:spPr>
      </p:sp>
      <p:sp>
        <p:nvSpPr>
          <p:cNvPr id="9" name="Text 7"/>
          <p:cNvSpPr/>
          <p:nvPr/>
        </p:nvSpPr>
        <p:spPr>
          <a:xfrm>
            <a:off x="594360" y="1691640"/>
            <a:ext cx="3657600" cy="274320"/>
          </a:xfrm>
          <a:prstGeom prst="rect">
            <a:avLst/>
          </a:prstGeom>
          <a:noFill/>
          <a:ln/>
        </p:spPr>
        <p:txBody>
          <a:bodyPr wrap="square"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用途透明</a:t>
            </a:r>
            <a:endParaRPr lang="en-US" sz="1400" dirty="0"/>
          </a:p>
        </p:txBody>
      </p:sp>
      <p:sp>
        <p:nvSpPr>
          <p:cNvPr id="10" name="Text 8"/>
          <p:cNvSpPr/>
          <p:nvPr/>
        </p:nvSpPr>
        <p:spPr>
          <a:xfrm>
            <a:off x="594360" y="1984248"/>
            <a:ext cx="3657600" cy="411480"/>
          </a:xfrm>
          <a:prstGeom prst="rect">
            <a:avLst/>
          </a:prstGeom>
          <a:noFill/>
          <a:ln/>
        </p:spPr>
        <p:txBody>
          <a:bodyPr wrap="square" rtlCol="0" anchor="ctr"/>
          <a:lstStyle/>
          <a:p>
            <a:pPr marL="0" indent="0">
              <a:buNone/>
            </a:pPr>
            <a:r>
              <a:rPr lang="en-US" sz="1200" dirty="0">
                <a:solidFill>
                  <a:srgbClr val="475569"/>
                </a:solidFill>
                <a:latin typeface="Calibri" pitchFamily="34" charset="0"/>
                <a:ea typeface="Calibri" pitchFamily="34" charset="-122"/>
                <a:cs typeface="Calibri" pitchFamily="34" charset="-120"/>
              </a:rPr>
              <a:t>蒐集前明確告知師生：資料用於什麼目的、保存多久、誰可以看？不能事後偷偷改用途。</a:t>
            </a:r>
            <a:endParaRPr lang="en-US" sz="1200" dirty="0"/>
          </a:p>
        </p:txBody>
      </p:sp>
      <p:sp>
        <p:nvSpPr>
          <p:cNvPr id="11" name="Shape 9"/>
          <p:cNvSpPr/>
          <p:nvPr/>
        </p:nvSpPr>
        <p:spPr>
          <a:xfrm>
            <a:off x="438912" y="2660904"/>
            <a:ext cx="73152" cy="502920"/>
          </a:xfrm>
          <a:prstGeom prst="rect">
            <a:avLst/>
          </a:prstGeom>
          <a:solidFill>
            <a:srgbClr val="D97706"/>
          </a:solidFill>
          <a:ln w="12700">
            <a:solidFill>
              <a:srgbClr val="D97706"/>
            </a:solidFill>
            <a:prstDash val="solid"/>
          </a:ln>
        </p:spPr>
      </p:sp>
      <p:sp>
        <p:nvSpPr>
          <p:cNvPr id="12" name="Text 10"/>
          <p:cNvSpPr/>
          <p:nvPr/>
        </p:nvSpPr>
        <p:spPr>
          <a:xfrm>
            <a:off x="594360" y="2587752"/>
            <a:ext cx="3657600" cy="274320"/>
          </a:xfrm>
          <a:prstGeom prst="rect">
            <a:avLst/>
          </a:prstGeom>
          <a:noFill/>
          <a:ln/>
        </p:spPr>
        <p:txBody>
          <a:bodyPr wrap="square"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數據治理</a:t>
            </a:r>
            <a:endParaRPr lang="en-US" sz="1400" dirty="0"/>
          </a:p>
        </p:txBody>
      </p:sp>
      <p:sp>
        <p:nvSpPr>
          <p:cNvPr id="13" name="Text 11"/>
          <p:cNvSpPr/>
          <p:nvPr/>
        </p:nvSpPr>
        <p:spPr>
          <a:xfrm>
            <a:off x="594360" y="2880360"/>
            <a:ext cx="3657600" cy="411480"/>
          </a:xfrm>
          <a:prstGeom prst="rect">
            <a:avLst/>
          </a:prstGeom>
          <a:noFill/>
          <a:ln/>
        </p:spPr>
        <p:txBody>
          <a:bodyPr wrap="square" rtlCol="0" anchor="ctr"/>
          <a:lstStyle/>
          <a:p>
            <a:pPr marL="0" indent="0">
              <a:buNone/>
            </a:pPr>
            <a:r>
              <a:rPr lang="en-US" sz="1200" dirty="0">
                <a:solidFill>
                  <a:srgbClr val="475569"/>
                </a:solidFill>
                <a:latin typeface="Calibri" pitchFamily="34" charset="0"/>
                <a:ea typeface="Calibri" pitchFamily="34" charset="-122"/>
                <a:cs typeface="Calibri" pitchFamily="34" charset="-120"/>
              </a:rPr>
              <a:t>建立正式的資料管理政策：只用於教育與校園管理，不能販售給廠商或用於廣告分析。</a:t>
            </a:r>
            <a:endParaRPr lang="en-US" sz="1200" dirty="0"/>
          </a:p>
        </p:txBody>
      </p:sp>
      <p:sp>
        <p:nvSpPr>
          <p:cNvPr id="14" name="Shape 12"/>
          <p:cNvSpPr/>
          <p:nvPr/>
        </p:nvSpPr>
        <p:spPr>
          <a:xfrm>
            <a:off x="438912" y="3557016"/>
            <a:ext cx="73152" cy="502920"/>
          </a:xfrm>
          <a:prstGeom prst="rect">
            <a:avLst/>
          </a:prstGeom>
          <a:solidFill>
            <a:srgbClr val="D97706"/>
          </a:solidFill>
          <a:ln w="12700">
            <a:solidFill>
              <a:srgbClr val="D97706"/>
            </a:solidFill>
            <a:prstDash val="solid"/>
          </a:ln>
        </p:spPr>
      </p:sp>
      <p:sp>
        <p:nvSpPr>
          <p:cNvPr id="15" name="Text 13"/>
          <p:cNvSpPr/>
          <p:nvPr/>
        </p:nvSpPr>
        <p:spPr>
          <a:xfrm>
            <a:off x="594360" y="3483864"/>
            <a:ext cx="3657600" cy="274320"/>
          </a:xfrm>
          <a:prstGeom prst="rect">
            <a:avLst/>
          </a:prstGeom>
          <a:noFill/>
          <a:ln/>
        </p:spPr>
        <p:txBody>
          <a:bodyPr wrap="square"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存取控制</a:t>
            </a:r>
            <a:endParaRPr lang="en-US" sz="1400" dirty="0"/>
          </a:p>
        </p:txBody>
      </p:sp>
      <p:sp>
        <p:nvSpPr>
          <p:cNvPr id="16" name="Text 14"/>
          <p:cNvSpPr/>
          <p:nvPr/>
        </p:nvSpPr>
        <p:spPr>
          <a:xfrm>
            <a:off x="594360" y="3776472"/>
            <a:ext cx="3657600" cy="411480"/>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哪些人員可以查詢哪些資料，需要分級授權。學生的用電紀錄不應隨意讓行政人員查詢。</a:t>
            </a:r>
            <a:endParaRPr lang="en-US" sz="1100" dirty="0"/>
          </a:p>
        </p:txBody>
      </p:sp>
      <p:sp>
        <p:nvSpPr>
          <p:cNvPr id="17" name="Shape 15"/>
          <p:cNvSpPr/>
          <p:nvPr/>
        </p:nvSpPr>
        <p:spPr>
          <a:xfrm>
            <a:off x="4709160" y="1097280"/>
            <a:ext cx="4114800" cy="3566160"/>
          </a:xfrm>
          <a:prstGeom prst="rect">
            <a:avLst/>
          </a:prstGeom>
          <a:solidFill>
            <a:srgbClr val="0F172A"/>
          </a:solidFill>
          <a:ln w="12700">
            <a:solidFill>
              <a:srgbClr val="334155"/>
            </a:solidFill>
            <a:prstDash val="solid"/>
          </a:ln>
        </p:spPr>
      </p:sp>
      <p:sp>
        <p:nvSpPr>
          <p:cNvPr id="18" name="Shape 16"/>
          <p:cNvSpPr/>
          <p:nvPr/>
        </p:nvSpPr>
        <p:spPr>
          <a:xfrm>
            <a:off x="4709160" y="1097280"/>
            <a:ext cx="4114800" cy="502920"/>
          </a:xfrm>
          <a:prstGeom prst="rect">
            <a:avLst/>
          </a:prstGeom>
          <a:solidFill>
            <a:srgbClr val="DC2626"/>
          </a:solidFill>
          <a:ln w="12700">
            <a:solidFill>
              <a:srgbClr val="DC2626"/>
            </a:solidFill>
            <a:prstDash val="solid"/>
          </a:ln>
        </p:spPr>
      </p:sp>
      <p:sp>
        <p:nvSpPr>
          <p:cNvPr id="19" name="Text 17"/>
          <p:cNvSpPr/>
          <p:nvPr/>
        </p:nvSpPr>
        <p:spPr>
          <a:xfrm>
            <a:off x="4892040" y="1152144"/>
            <a:ext cx="3749040" cy="347472"/>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03  系統依賴</a:t>
            </a:r>
            <a:endParaRPr lang="en-US" sz="1600" dirty="0"/>
          </a:p>
        </p:txBody>
      </p:sp>
      <p:sp>
        <p:nvSpPr>
          <p:cNvPr id="20" name="Shape 18"/>
          <p:cNvSpPr/>
          <p:nvPr/>
        </p:nvSpPr>
        <p:spPr>
          <a:xfrm>
            <a:off x="4828032" y="1764792"/>
            <a:ext cx="73152" cy="502920"/>
          </a:xfrm>
          <a:prstGeom prst="rect">
            <a:avLst/>
          </a:prstGeom>
          <a:solidFill>
            <a:srgbClr val="DC2626"/>
          </a:solidFill>
          <a:ln w="12700">
            <a:solidFill>
              <a:srgbClr val="DC2626"/>
            </a:solidFill>
            <a:prstDash val="solid"/>
          </a:ln>
        </p:spPr>
      </p:sp>
      <p:sp>
        <p:nvSpPr>
          <p:cNvPr id="21" name="Text 19"/>
          <p:cNvSpPr/>
          <p:nvPr/>
        </p:nvSpPr>
        <p:spPr>
          <a:xfrm>
            <a:off x="4983480" y="1691640"/>
            <a:ext cx="3657600" cy="274320"/>
          </a:xfrm>
          <a:prstGeom prst="rect">
            <a:avLst/>
          </a:prstGeom>
          <a:noFill/>
          <a:ln/>
        </p:spPr>
        <p:txBody>
          <a:bodyPr wrap="square" rtlCol="0" anchor="ctr"/>
          <a:lstStyle/>
          <a:p>
            <a:pPr marL="0" indent="0">
              <a:buNone/>
            </a:pPr>
            <a:r>
              <a:rPr lang="en-US" sz="1400" b="1" dirty="0">
                <a:solidFill>
                  <a:srgbClr val="DC2626"/>
                </a:solidFill>
                <a:latin typeface="Calibri" pitchFamily="34" charset="0"/>
                <a:ea typeface="Calibri" pitchFamily="34" charset="-122"/>
                <a:cs typeface="Calibri" pitchFamily="34" charset="-120"/>
              </a:rPr>
              <a:t>過度依賴的風險</a:t>
            </a:r>
            <a:endParaRPr lang="en-US" sz="1400" dirty="0"/>
          </a:p>
        </p:txBody>
      </p:sp>
      <p:sp>
        <p:nvSpPr>
          <p:cNvPr id="22" name="Text 20"/>
          <p:cNvSpPr/>
          <p:nvPr/>
        </p:nvSpPr>
        <p:spPr>
          <a:xfrm>
            <a:off x="4983480" y="1984248"/>
            <a:ext cx="3721608" cy="411480"/>
          </a:xfrm>
          <a:prstGeom prst="rect">
            <a:avLst/>
          </a:prstGeom>
          <a:noFill/>
          <a:ln/>
        </p:spPr>
        <p:txBody>
          <a:bodyPr wrap="square" rtlCol="0" anchor="ctr"/>
          <a:lstStyle/>
          <a:p>
            <a:pPr marL="0" indent="0">
              <a:buNone/>
            </a:pPr>
            <a:r>
              <a:rPr lang="en-US" sz="1400" dirty="0">
                <a:solidFill>
                  <a:srgbClr val="CBD5E1"/>
                </a:solidFill>
                <a:latin typeface="Calibri" pitchFamily="34" charset="0"/>
                <a:ea typeface="Calibri" pitchFamily="34" charset="-122"/>
                <a:cs typeface="Calibri" pitchFamily="34" charset="-120"/>
              </a:rPr>
              <a:t>若選課系統</a:t>
            </a:r>
            <a:r>
              <a:rPr lang="en-US" sz="1200" dirty="0">
                <a:solidFill>
                  <a:srgbClr val="CBD5E1"/>
                </a:solidFill>
                <a:latin typeface="Calibri" pitchFamily="34" charset="0"/>
                <a:ea typeface="Calibri" pitchFamily="34" charset="-122"/>
                <a:cs typeface="Calibri" pitchFamily="34" charset="-120"/>
              </a:rPr>
              <a:t>、門禁、洗衣 App 同時故障，師生生活會大受影響。「方便」背後是更高的系統脆弱性。</a:t>
            </a:r>
            <a:endParaRPr lang="en-US" sz="1200" dirty="0"/>
          </a:p>
        </p:txBody>
      </p:sp>
      <p:sp>
        <p:nvSpPr>
          <p:cNvPr id="23" name="Shape 21"/>
          <p:cNvSpPr/>
          <p:nvPr/>
        </p:nvSpPr>
        <p:spPr>
          <a:xfrm>
            <a:off x="4828032" y="2660904"/>
            <a:ext cx="73152" cy="502920"/>
          </a:xfrm>
          <a:prstGeom prst="rect">
            <a:avLst/>
          </a:prstGeom>
          <a:solidFill>
            <a:srgbClr val="D97706"/>
          </a:solidFill>
          <a:ln w="12700">
            <a:solidFill>
              <a:srgbClr val="D97706"/>
            </a:solidFill>
            <a:prstDash val="solid"/>
          </a:ln>
        </p:spPr>
      </p:sp>
      <p:sp>
        <p:nvSpPr>
          <p:cNvPr id="24" name="Text 22"/>
          <p:cNvSpPr/>
          <p:nvPr/>
        </p:nvSpPr>
        <p:spPr>
          <a:xfrm>
            <a:off x="4983480" y="2587752"/>
            <a:ext cx="3657600" cy="274320"/>
          </a:xfrm>
          <a:prstGeom prst="rect">
            <a:avLst/>
          </a:prstGeom>
          <a:noFill/>
          <a:ln/>
        </p:spPr>
        <p:txBody>
          <a:bodyPr wrap="square" rtlCol="0" anchor="ctr"/>
          <a:lstStyle/>
          <a:p>
            <a:pPr marL="0" indent="0">
              <a:buNone/>
            </a:pPr>
            <a:r>
              <a:rPr lang="en-US" sz="1400" b="1" dirty="0">
                <a:solidFill>
                  <a:srgbClr val="D97706"/>
                </a:solidFill>
                <a:latin typeface="Calibri" pitchFamily="34" charset="0"/>
                <a:ea typeface="Calibri" pitchFamily="34" charset="-122"/>
                <a:cs typeface="Calibri" pitchFamily="34" charset="-120"/>
              </a:rPr>
              <a:t>需要備援機制</a:t>
            </a:r>
            <a:endParaRPr lang="en-US" sz="1400" dirty="0"/>
          </a:p>
        </p:txBody>
      </p:sp>
      <p:sp>
        <p:nvSpPr>
          <p:cNvPr id="25" name="Text 23"/>
          <p:cNvSpPr/>
          <p:nvPr/>
        </p:nvSpPr>
        <p:spPr>
          <a:xfrm>
            <a:off x="4983480" y="2880360"/>
            <a:ext cx="3657600" cy="411480"/>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人工替代方案：紙本選課備用程序、宿管人員管理洗衣機。不能讓系統失效就讓整個運作癱瘓。</a:t>
            </a:r>
            <a:endParaRPr lang="en-US" sz="1200" dirty="0"/>
          </a:p>
        </p:txBody>
      </p:sp>
      <p:sp>
        <p:nvSpPr>
          <p:cNvPr id="26" name="Shape 24"/>
          <p:cNvSpPr/>
          <p:nvPr/>
        </p:nvSpPr>
        <p:spPr>
          <a:xfrm>
            <a:off x="4828032" y="3557016"/>
            <a:ext cx="73152" cy="502920"/>
          </a:xfrm>
          <a:prstGeom prst="rect">
            <a:avLst/>
          </a:prstGeom>
          <a:solidFill>
            <a:srgbClr val="EF4444"/>
          </a:solidFill>
          <a:ln w="12700">
            <a:solidFill>
              <a:srgbClr val="EF4444"/>
            </a:solidFill>
            <a:prstDash val="solid"/>
          </a:ln>
        </p:spPr>
      </p:sp>
      <p:sp>
        <p:nvSpPr>
          <p:cNvPr id="27" name="Text 25"/>
          <p:cNvSpPr/>
          <p:nvPr/>
        </p:nvSpPr>
        <p:spPr>
          <a:xfrm>
            <a:off x="4983480" y="3483864"/>
            <a:ext cx="3657600" cy="274320"/>
          </a:xfrm>
          <a:prstGeom prst="rect">
            <a:avLst/>
          </a:prstGeom>
          <a:noFill/>
          <a:ln/>
        </p:spPr>
        <p:txBody>
          <a:bodyPr wrap="square" rtlCol="0" anchor="ctr"/>
          <a:lstStyle/>
          <a:p>
            <a:pPr marL="0" indent="0">
              <a:buNone/>
            </a:pPr>
            <a:r>
              <a:rPr lang="en-US" sz="1400" b="1" dirty="0">
                <a:solidFill>
                  <a:srgbClr val="EF4444"/>
                </a:solidFill>
                <a:latin typeface="Calibri" pitchFamily="34" charset="0"/>
                <a:ea typeface="Calibri" pitchFamily="34" charset="-122"/>
                <a:cs typeface="Calibri" pitchFamily="34" charset="-120"/>
              </a:rPr>
              <a:t>網路中斷的衝擊</a:t>
            </a:r>
            <a:endParaRPr lang="en-US" sz="1400" dirty="0"/>
          </a:p>
        </p:txBody>
      </p:sp>
      <p:sp>
        <p:nvSpPr>
          <p:cNvPr id="28" name="Text 26"/>
          <p:cNvSpPr/>
          <p:nvPr/>
        </p:nvSpPr>
        <p:spPr>
          <a:xfrm>
            <a:off x="4983480" y="3776472"/>
            <a:ext cx="3657600" cy="411480"/>
          </a:xfrm>
          <a:prstGeom prst="rect">
            <a:avLst/>
          </a:prstGeom>
          <a:noFill/>
          <a:ln/>
        </p:spPr>
        <p:txBody>
          <a:bodyPr wrap="square" rtlCol="0" anchor="ctr"/>
          <a:lstStyle/>
          <a:p>
            <a:pPr marL="0" indent="0">
              <a:buNone/>
            </a:pPr>
            <a:r>
              <a:rPr lang="en-US" sz="1200" dirty="0">
                <a:solidFill>
                  <a:srgbClr val="CBD5E1"/>
                </a:solidFill>
                <a:latin typeface="Calibri" pitchFamily="34" charset="0"/>
                <a:ea typeface="Calibri" pitchFamily="34" charset="-122"/>
                <a:cs typeface="Calibri" pitchFamily="34" charset="-120"/>
              </a:rPr>
              <a:t>IoT 設備依賴網路。地震、颱風等緊急情況下，如果網路斷線，哪些系統必須照常運作？</a:t>
            </a:r>
            <a:endParaRPr lang="en-US" sz="1200" dirty="0"/>
          </a:p>
        </p:txBody>
      </p:sp>
      <p:sp>
        <p:nvSpPr>
          <p:cNvPr id="29" name="Shape 27"/>
          <p:cNvSpPr/>
          <p:nvPr/>
        </p:nvSpPr>
        <p:spPr>
          <a:xfrm>
            <a:off x="0" y="4956048"/>
            <a:ext cx="9144000" cy="182880"/>
          </a:xfrm>
          <a:prstGeom prst="rect">
            <a:avLst/>
          </a:prstGeom>
          <a:solidFill>
            <a:srgbClr val="0F172A"/>
          </a:solidFill>
          <a:ln w="12700">
            <a:solidFill>
              <a:srgbClr val="0F172A"/>
            </a:solidFill>
            <a:prstDash val="solid"/>
          </a:ln>
        </p:spPr>
      </p:sp>
      <p:sp>
        <p:nvSpPr>
          <p:cNvPr id="30" name="Text 28"/>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31" name="Text 29"/>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12 / 16</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0D9488"/>
          </a:solidFill>
          <a:ln w="12700">
            <a:solidFill>
              <a:srgbClr val="0D9488"/>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注意面向四：數位落差</a:t>
            </a:r>
            <a:endParaRPr lang="en-US" sz="2200" dirty="0"/>
          </a:p>
        </p:txBody>
      </p:sp>
      <p:sp>
        <p:nvSpPr>
          <p:cNvPr id="4" name="Text 2"/>
          <p:cNvSpPr/>
          <p:nvPr/>
        </p:nvSpPr>
        <p:spPr>
          <a:xfrm>
            <a:off x="365760" y="749808"/>
            <a:ext cx="8412480" cy="274320"/>
          </a:xfrm>
          <a:prstGeom prst="rect">
            <a:avLst/>
          </a:prstGeom>
          <a:noFill/>
          <a:ln/>
        </p:spPr>
        <p:txBody>
          <a:bodyPr wrap="square" rtlCol="0" anchor="ctr"/>
          <a:lstStyle/>
          <a:p>
            <a:pPr marL="0" indent="0">
              <a:buNone/>
            </a:pPr>
            <a:r>
              <a:rPr lang="en-US" sz="1600" dirty="0">
                <a:solidFill>
                  <a:srgbClr val="475569"/>
                </a:solidFill>
                <a:latin typeface="Calibri" pitchFamily="34" charset="0"/>
                <a:ea typeface="Calibri" pitchFamily="34" charset="-122"/>
                <a:cs typeface="Calibri" pitchFamily="34" charset="-120"/>
              </a:rPr>
              <a:t>科技幫助了一部分人，但可能不小心排除了另一部分人</a:t>
            </a:r>
            <a:endParaRPr lang="en-US" sz="1600" dirty="0"/>
          </a:p>
        </p:txBody>
      </p:sp>
      <p:sp>
        <p:nvSpPr>
          <p:cNvPr id="5" name="Shape 3"/>
          <p:cNvSpPr/>
          <p:nvPr/>
        </p:nvSpPr>
        <p:spPr>
          <a:xfrm>
            <a:off x="320040" y="1097280"/>
            <a:ext cx="8503920" cy="457200"/>
          </a:xfrm>
          <a:prstGeom prst="rect">
            <a:avLst/>
          </a:prstGeom>
          <a:solidFill>
            <a:srgbClr val="0D9488"/>
          </a:solidFill>
          <a:ln w="12700">
            <a:solidFill>
              <a:srgbClr val="0D9488"/>
            </a:solidFill>
            <a:prstDash val="solid"/>
          </a:ln>
        </p:spPr>
      </p:sp>
      <p:sp>
        <p:nvSpPr>
          <p:cNvPr id="6" name="Text 4"/>
          <p:cNvSpPr/>
          <p:nvPr/>
        </p:nvSpPr>
        <p:spPr>
          <a:xfrm>
            <a:off x="502920" y="1161288"/>
            <a:ext cx="8138160" cy="32004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誰可能被科技「排除在外」？</a:t>
            </a:r>
            <a:endParaRPr lang="en-US" sz="1400" dirty="0"/>
          </a:p>
        </p:txBody>
      </p:sp>
      <p:sp>
        <p:nvSpPr>
          <p:cNvPr id="7" name="Shape 5"/>
          <p:cNvSpPr/>
          <p:nvPr/>
        </p:nvSpPr>
        <p:spPr>
          <a:xfrm>
            <a:off x="320040" y="1645920"/>
            <a:ext cx="8503920" cy="640080"/>
          </a:xfrm>
          <a:prstGeom prst="rect">
            <a:avLst/>
          </a:prstGeom>
          <a:solidFill>
            <a:srgbClr val="F8FAFC"/>
          </a:solidFill>
          <a:ln w="12700">
            <a:solidFill>
              <a:srgbClr val="E2E8F0"/>
            </a:solidFill>
            <a:prstDash val="solid"/>
          </a:ln>
        </p:spPr>
      </p:sp>
      <p:sp>
        <p:nvSpPr>
          <p:cNvPr id="8" name="Shape 6"/>
          <p:cNvSpPr/>
          <p:nvPr/>
        </p:nvSpPr>
        <p:spPr>
          <a:xfrm>
            <a:off x="320040" y="1645920"/>
            <a:ext cx="73152" cy="640080"/>
          </a:xfrm>
          <a:prstGeom prst="rect">
            <a:avLst/>
          </a:prstGeom>
          <a:solidFill>
            <a:srgbClr val="0D9488"/>
          </a:solidFill>
          <a:ln w="12700">
            <a:solidFill>
              <a:srgbClr val="0D9488"/>
            </a:solidFill>
            <a:prstDash val="solid"/>
          </a:ln>
        </p:spPr>
      </p:sp>
      <p:sp>
        <p:nvSpPr>
          <p:cNvPr id="9" name="Text 7"/>
          <p:cNvSpPr/>
          <p:nvPr/>
        </p:nvSpPr>
        <p:spPr>
          <a:xfrm>
            <a:off x="502920" y="1691640"/>
            <a:ext cx="2011680" cy="274320"/>
          </a:xfrm>
          <a:prstGeom prst="rect">
            <a:avLst/>
          </a:prstGeom>
          <a:noFill/>
          <a:ln/>
        </p:spPr>
        <p:txBody>
          <a:bodyPr wrap="square"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年長師長</a:t>
            </a:r>
            <a:endParaRPr lang="en-US" sz="1400" dirty="0"/>
          </a:p>
        </p:txBody>
      </p:sp>
      <p:sp>
        <p:nvSpPr>
          <p:cNvPr id="10" name="Text 8"/>
          <p:cNvSpPr/>
          <p:nvPr/>
        </p:nvSpPr>
        <p:spPr>
          <a:xfrm>
            <a:off x="502920" y="1984248"/>
            <a:ext cx="8138160" cy="256032"/>
          </a:xfrm>
          <a:prstGeom prst="rect">
            <a:avLst/>
          </a:prstGeom>
          <a:noFill/>
          <a:ln/>
        </p:spPr>
        <p:txBody>
          <a:bodyPr wrap="square" rtlCol="0" anchor="ctr"/>
          <a:lstStyle/>
          <a:p>
            <a:pPr marL="0" indent="0">
              <a:buNone/>
            </a:pPr>
            <a:r>
              <a:rPr lang="en-US" sz="1400" dirty="0">
                <a:solidFill>
                  <a:srgbClr val="475569"/>
                </a:solidFill>
                <a:latin typeface="Calibri" pitchFamily="34" charset="0"/>
                <a:ea typeface="Calibri" pitchFamily="34" charset="-122"/>
                <a:cs typeface="Calibri" pitchFamily="34" charset="-120"/>
              </a:rPr>
              <a:t>對 App 操作不熟悉，可能無法使用智慧系統的所有功能</a:t>
            </a:r>
            <a:endParaRPr lang="en-US" sz="1400" dirty="0"/>
          </a:p>
        </p:txBody>
      </p:sp>
      <p:sp>
        <p:nvSpPr>
          <p:cNvPr id="11" name="Shape 9"/>
          <p:cNvSpPr/>
          <p:nvPr/>
        </p:nvSpPr>
        <p:spPr>
          <a:xfrm>
            <a:off x="320040" y="2359152"/>
            <a:ext cx="8503920" cy="640080"/>
          </a:xfrm>
          <a:prstGeom prst="rect">
            <a:avLst/>
          </a:prstGeom>
          <a:solidFill>
            <a:srgbClr val="F8FAFC"/>
          </a:solidFill>
          <a:ln w="12700">
            <a:solidFill>
              <a:srgbClr val="E2E8F0"/>
            </a:solidFill>
            <a:prstDash val="solid"/>
          </a:ln>
        </p:spPr>
      </p:sp>
      <p:sp>
        <p:nvSpPr>
          <p:cNvPr id="12" name="Shape 10"/>
          <p:cNvSpPr/>
          <p:nvPr/>
        </p:nvSpPr>
        <p:spPr>
          <a:xfrm>
            <a:off x="320040" y="2359152"/>
            <a:ext cx="73152" cy="640080"/>
          </a:xfrm>
          <a:prstGeom prst="rect">
            <a:avLst/>
          </a:prstGeom>
          <a:solidFill>
            <a:srgbClr val="0D9488"/>
          </a:solidFill>
          <a:ln w="12700">
            <a:solidFill>
              <a:srgbClr val="0D9488"/>
            </a:solidFill>
            <a:prstDash val="solid"/>
          </a:ln>
        </p:spPr>
      </p:sp>
      <p:sp>
        <p:nvSpPr>
          <p:cNvPr id="13" name="Text 11"/>
          <p:cNvSpPr/>
          <p:nvPr/>
        </p:nvSpPr>
        <p:spPr>
          <a:xfrm>
            <a:off x="502920" y="2404872"/>
            <a:ext cx="2011680" cy="274320"/>
          </a:xfrm>
          <a:prstGeom prst="rect">
            <a:avLst/>
          </a:prstGeom>
          <a:noFill/>
          <a:ln/>
        </p:spPr>
        <p:txBody>
          <a:bodyPr wrap="square"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視障或行動不便的師生</a:t>
            </a:r>
            <a:endParaRPr lang="en-US" sz="1400" dirty="0"/>
          </a:p>
        </p:txBody>
      </p:sp>
      <p:sp>
        <p:nvSpPr>
          <p:cNvPr id="14" name="Text 12"/>
          <p:cNvSpPr/>
          <p:nvPr/>
        </p:nvSpPr>
        <p:spPr>
          <a:xfrm>
            <a:off x="502920" y="2697480"/>
            <a:ext cx="8138160" cy="256032"/>
          </a:xfrm>
          <a:prstGeom prst="rect">
            <a:avLst/>
          </a:prstGeom>
          <a:noFill/>
          <a:ln/>
        </p:spPr>
        <p:txBody>
          <a:bodyPr wrap="square" rtlCol="0" anchor="ctr"/>
          <a:lstStyle/>
          <a:p>
            <a:pPr marL="0" indent="0">
              <a:buNone/>
            </a:pPr>
            <a:r>
              <a:rPr lang="en-US" sz="1400" dirty="0">
                <a:solidFill>
                  <a:srgbClr val="475569"/>
                </a:solidFill>
                <a:latin typeface="Calibri" pitchFamily="34" charset="0"/>
                <a:ea typeface="Calibri" pitchFamily="34" charset="-122"/>
                <a:cs typeface="Calibri" pitchFamily="34" charset="-120"/>
              </a:rPr>
              <a:t>若 App 沒有無障礙設計，等於被系統排除在服務之外</a:t>
            </a:r>
            <a:endParaRPr lang="en-US" sz="1400" dirty="0"/>
          </a:p>
        </p:txBody>
      </p:sp>
      <p:sp>
        <p:nvSpPr>
          <p:cNvPr id="15" name="Shape 13"/>
          <p:cNvSpPr/>
          <p:nvPr/>
        </p:nvSpPr>
        <p:spPr>
          <a:xfrm>
            <a:off x="320040" y="3072384"/>
            <a:ext cx="8503920" cy="640080"/>
          </a:xfrm>
          <a:prstGeom prst="rect">
            <a:avLst/>
          </a:prstGeom>
          <a:solidFill>
            <a:srgbClr val="F8FAFC"/>
          </a:solidFill>
          <a:ln w="12700">
            <a:solidFill>
              <a:srgbClr val="E2E8F0"/>
            </a:solidFill>
            <a:prstDash val="solid"/>
          </a:ln>
        </p:spPr>
      </p:sp>
      <p:sp>
        <p:nvSpPr>
          <p:cNvPr id="16" name="Shape 14"/>
          <p:cNvSpPr/>
          <p:nvPr/>
        </p:nvSpPr>
        <p:spPr>
          <a:xfrm>
            <a:off x="320040" y="3072384"/>
            <a:ext cx="73152" cy="640080"/>
          </a:xfrm>
          <a:prstGeom prst="rect">
            <a:avLst/>
          </a:prstGeom>
          <a:solidFill>
            <a:srgbClr val="0D9488"/>
          </a:solidFill>
          <a:ln w="12700">
            <a:solidFill>
              <a:srgbClr val="0D9488"/>
            </a:solidFill>
            <a:prstDash val="solid"/>
          </a:ln>
        </p:spPr>
      </p:sp>
      <p:sp>
        <p:nvSpPr>
          <p:cNvPr id="17" name="Text 15"/>
          <p:cNvSpPr/>
          <p:nvPr/>
        </p:nvSpPr>
        <p:spPr>
          <a:xfrm>
            <a:off x="502920" y="3118104"/>
            <a:ext cx="2011680" cy="274320"/>
          </a:xfrm>
          <a:prstGeom prst="rect">
            <a:avLst/>
          </a:prstGeom>
          <a:noFill/>
          <a:ln/>
        </p:spPr>
        <p:txBody>
          <a:bodyPr wrap="square"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沒有智慧型手機的學生</a:t>
            </a:r>
            <a:endParaRPr lang="en-US" sz="1400" dirty="0"/>
          </a:p>
        </p:txBody>
      </p:sp>
      <p:sp>
        <p:nvSpPr>
          <p:cNvPr id="18" name="Text 16"/>
          <p:cNvSpPr/>
          <p:nvPr/>
        </p:nvSpPr>
        <p:spPr>
          <a:xfrm>
            <a:off x="502920" y="3410712"/>
            <a:ext cx="8138160" cy="256032"/>
          </a:xfrm>
          <a:prstGeom prst="rect">
            <a:avLst/>
          </a:prstGeom>
          <a:noFill/>
          <a:ln/>
        </p:spPr>
        <p:txBody>
          <a:bodyPr wrap="square" rtlCol="0" anchor="ctr"/>
          <a:lstStyle/>
          <a:p>
            <a:pPr marL="0" indent="0">
              <a:buNone/>
            </a:pPr>
            <a:r>
              <a:rPr lang="en-US" sz="1400" dirty="0">
                <a:solidFill>
                  <a:srgbClr val="475569"/>
                </a:solidFill>
                <a:latin typeface="Calibri" pitchFamily="34" charset="0"/>
                <a:ea typeface="Calibri" pitchFamily="34" charset="-122"/>
                <a:cs typeface="Calibri" pitchFamily="34" charset="-120"/>
              </a:rPr>
              <a:t>智慧洗衣等服務若強制需要 App，會對無手機者造成不便</a:t>
            </a:r>
            <a:endParaRPr lang="en-US" sz="1400" dirty="0"/>
          </a:p>
        </p:txBody>
      </p:sp>
      <p:sp>
        <p:nvSpPr>
          <p:cNvPr id="19" name="Shape 17"/>
          <p:cNvSpPr/>
          <p:nvPr/>
        </p:nvSpPr>
        <p:spPr>
          <a:xfrm>
            <a:off x="320040" y="3744132"/>
            <a:ext cx="8503920" cy="640080"/>
          </a:xfrm>
          <a:prstGeom prst="rect">
            <a:avLst/>
          </a:prstGeom>
          <a:solidFill>
            <a:srgbClr val="F8FAFC"/>
          </a:solidFill>
          <a:ln w="12700">
            <a:solidFill>
              <a:srgbClr val="E2E8F0"/>
            </a:solidFill>
            <a:prstDash val="solid"/>
          </a:ln>
        </p:spPr>
        <p:txBody>
          <a:bodyPr/>
          <a:lstStyle/>
          <a:p>
            <a:endParaRPr lang="zh-TW" altLang="en-US" dirty="0"/>
          </a:p>
        </p:txBody>
      </p:sp>
      <p:sp>
        <p:nvSpPr>
          <p:cNvPr id="20" name="Shape 18"/>
          <p:cNvSpPr/>
          <p:nvPr/>
        </p:nvSpPr>
        <p:spPr>
          <a:xfrm>
            <a:off x="320040" y="3785616"/>
            <a:ext cx="73152" cy="640080"/>
          </a:xfrm>
          <a:prstGeom prst="rect">
            <a:avLst/>
          </a:prstGeom>
          <a:solidFill>
            <a:srgbClr val="0D9488"/>
          </a:solidFill>
          <a:ln w="12700">
            <a:solidFill>
              <a:srgbClr val="0D9488"/>
            </a:solidFill>
            <a:prstDash val="solid"/>
          </a:ln>
        </p:spPr>
      </p:sp>
      <p:sp>
        <p:nvSpPr>
          <p:cNvPr id="21" name="Text 19"/>
          <p:cNvSpPr/>
          <p:nvPr/>
        </p:nvSpPr>
        <p:spPr>
          <a:xfrm>
            <a:off x="502920" y="3831336"/>
            <a:ext cx="2011680" cy="274320"/>
          </a:xfrm>
          <a:prstGeom prst="rect">
            <a:avLst/>
          </a:prstGeom>
          <a:noFill/>
          <a:ln/>
        </p:spPr>
        <p:txBody>
          <a:bodyPr wrap="square"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外籍生或轉學生</a:t>
            </a:r>
            <a:endParaRPr lang="en-US" sz="1400" dirty="0"/>
          </a:p>
        </p:txBody>
      </p:sp>
      <p:sp>
        <p:nvSpPr>
          <p:cNvPr id="22" name="Text 20"/>
          <p:cNvSpPr/>
          <p:nvPr/>
        </p:nvSpPr>
        <p:spPr>
          <a:xfrm>
            <a:off x="1853547" y="3831336"/>
            <a:ext cx="8138160" cy="256032"/>
          </a:xfrm>
          <a:prstGeom prst="rect">
            <a:avLst/>
          </a:prstGeom>
          <a:noFill/>
          <a:ln/>
        </p:spPr>
        <p:txBody>
          <a:bodyPr wrap="square" rtlCol="0" anchor="ctr"/>
          <a:lstStyle/>
          <a:p>
            <a:pPr marL="0" indent="0">
              <a:buNone/>
            </a:pPr>
            <a:r>
              <a:rPr lang="en-US" sz="1400" dirty="0">
                <a:solidFill>
                  <a:srgbClr val="475569"/>
                </a:solidFill>
                <a:latin typeface="Calibri" pitchFamily="34" charset="0"/>
                <a:ea typeface="Calibri" pitchFamily="34" charset="-122"/>
                <a:cs typeface="Calibri" pitchFamily="34" charset="-120"/>
              </a:rPr>
              <a:t>不熟悉校園系統語言與操作方式，需要額外的引導與支援</a:t>
            </a:r>
            <a:endParaRPr lang="en-US" sz="1400" dirty="0"/>
          </a:p>
        </p:txBody>
      </p:sp>
      <p:sp>
        <p:nvSpPr>
          <p:cNvPr id="23" name="Shape 21"/>
          <p:cNvSpPr/>
          <p:nvPr/>
        </p:nvSpPr>
        <p:spPr>
          <a:xfrm>
            <a:off x="320040" y="4224528"/>
            <a:ext cx="8503920" cy="502920"/>
          </a:xfrm>
          <a:prstGeom prst="rect">
            <a:avLst/>
          </a:prstGeom>
          <a:solidFill>
            <a:srgbClr val="0F172A"/>
          </a:solidFill>
          <a:ln w="12700">
            <a:solidFill>
              <a:srgbClr val="0F172A"/>
            </a:solidFill>
            <a:prstDash val="solid"/>
          </a:ln>
        </p:spPr>
      </p:sp>
      <p:sp>
        <p:nvSpPr>
          <p:cNvPr id="24" name="Text 22"/>
          <p:cNvSpPr/>
          <p:nvPr/>
        </p:nvSpPr>
        <p:spPr>
          <a:xfrm>
            <a:off x="539496" y="4325112"/>
            <a:ext cx="8138160" cy="347472"/>
          </a:xfrm>
          <a:prstGeom prst="rect">
            <a:avLst/>
          </a:prstGeom>
          <a:noFill/>
          <a:ln/>
        </p:spPr>
        <p:txBody>
          <a:bodyPr wrap="square" rtlCol="0" anchor="ctr"/>
          <a:lstStyle/>
          <a:p>
            <a:pPr marL="0" indent="0">
              <a:buNone/>
            </a:pPr>
            <a:r>
              <a:rPr lang="en-US" sz="1400" dirty="0">
                <a:solidFill>
                  <a:srgbClr val="FF0000"/>
                </a:solidFill>
                <a:latin typeface="Calibri" pitchFamily="34" charset="0"/>
                <a:ea typeface="Calibri" pitchFamily="34" charset="-122"/>
                <a:cs typeface="Calibri" pitchFamily="34" charset="-120"/>
              </a:rPr>
              <a:t>如何解決數位落差？　①  提供培訓課程與使用手冊　②  系統設計需符合無障礙標準（WCAG）　③  保留非數位的替代管道</a:t>
            </a:r>
            <a:endParaRPr lang="en-US" sz="1400" dirty="0">
              <a:solidFill>
                <a:srgbClr val="FF0000"/>
              </a:solidFill>
            </a:endParaRPr>
          </a:p>
        </p:txBody>
      </p:sp>
      <p:sp>
        <p:nvSpPr>
          <p:cNvPr id="25" name="Shape 23"/>
          <p:cNvSpPr/>
          <p:nvPr/>
        </p:nvSpPr>
        <p:spPr>
          <a:xfrm>
            <a:off x="0" y="4956048"/>
            <a:ext cx="9144000" cy="182880"/>
          </a:xfrm>
          <a:prstGeom prst="rect">
            <a:avLst/>
          </a:prstGeom>
          <a:solidFill>
            <a:srgbClr val="0F172A"/>
          </a:solidFill>
          <a:ln w="12700">
            <a:solidFill>
              <a:srgbClr val="0F172A"/>
            </a:solidFill>
            <a:prstDash val="solid"/>
          </a:ln>
        </p:spPr>
      </p:sp>
      <p:sp>
        <p:nvSpPr>
          <p:cNvPr id="26" name="Text 24"/>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27" name="Text 25"/>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13 / 16</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F172A"/>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0D9488"/>
          </a:solidFill>
          <a:ln w="12700">
            <a:solidFill>
              <a:srgbClr val="0D9488"/>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整合思考：科技與人文的平衡</a:t>
            </a:r>
            <a:endParaRPr lang="en-US" sz="2200" dirty="0"/>
          </a:p>
        </p:txBody>
      </p:sp>
      <p:sp>
        <p:nvSpPr>
          <p:cNvPr id="4" name="Text 2"/>
          <p:cNvSpPr/>
          <p:nvPr/>
        </p:nvSpPr>
        <p:spPr>
          <a:xfrm>
            <a:off x="365760" y="749808"/>
            <a:ext cx="8412480" cy="274320"/>
          </a:xfrm>
          <a:prstGeom prst="rect">
            <a:avLst/>
          </a:prstGeom>
          <a:noFill/>
          <a:ln/>
        </p:spPr>
        <p:txBody>
          <a:bodyPr wrap="square" rtlCol="0" anchor="ctr"/>
          <a:lstStyle/>
          <a:p>
            <a:pPr marL="0" indent="0">
              <a:buNone/>
            </a:pPr>
            <a:r>
              <a:rPr lang="en-US" sz="1400" i="1" dirty="0">
                <a:solidFill>
                  <a:srgbClr val="94D0CC"/>
                </a:solidFill>
                <a:latin typeface="Calibri" pitchFamily="34" charset="0"/>
                <a:ea typeface="Calibri" pitchFamily="34" charset="-122"/>
                <a:cs typeface="Calibri" pitchFamily="34" charset="-120"/>
              </a:rPr>
              <a:t>「能做到」和「應該做」是兩件不同的事</a:t>
            </a:r>
            <a:endParaRPr lang="en-US" sz="1400" dirty="0"/>
          </a:p>
        </p:txBody>
      </p:sp>
      <p:sp>
        <p:nvSpPr>
          <p:cNvPr id="5" name="Shape 3"/>
          <p:cNvSpPr/>
          <p:nvPr/>
        </p:nvSpPr>
        <p:spPr>
          <a:xfrm>
            <a:off x="320040" y="1143000"/>
            <a:ext cx="3977640" cy="3520440"/>
          </a:xfrm>
          <a:prstGeom prst="rect">
            <a:avLst/>
          </a:prstGeom>
          <a:solidFill>
            <a:srgbClr val="1E293B"/>
          </a:solidFill>
          <a:ln w="12700">
            <a:solidFill>
              <a:srgbClr val="0D9488"/>
            </a:solidFill>
            <a:prstDash val="solid"/>
          </a:ln>
        </p:spPr>
      </p:sp>
      <p:sp>
        <p:nvSpPr>
          <p:cNvPr id="6" name="Text 4"/>
          <p:cNvSpPr/>
          <p:nvPr/>
        </p:nvSpPr>
        <p:spPr>
          <a:xfrm>
            <a:off x="502920" y="1261872"/>
            <a:ext cx="3566160" cy="347472"/>
          </a:xfrm>
          <a:prstGeom prst="rect">
            <a:avLst/>
          </a:prstGeom>
          <a:noFill/>
          <a:ln/>
        </p:spPr>
        <p:txBody>
          <a:bodyPr wrap="square" rtlCol="0" anchor="ctr"/>
          <a:lstStyle/>
          <a:p>
            <a:pPr marL="0" indent="0">
              <a:buNone/>
            </a:pPr>
            <a:r>
              <a:rPr lang="en-US" sz="1600" b="1" dirty="0">
                <a:solidFill>
                  <a:srgbClr val="0D9488"/>
                </a:solidFill>
                <a:latin typeface="Calibri" pitchFamily="34" charset="0"/>
                <a:ea typeface="Calibri" pitchFamily="34" charset="-122"/>
                <a:cs typeface="Calibri" pitchFamily="34" charset="-120"/>
              </a:rPr>
              <a:t>科技端能做到的</a:t>
            </a:r>
            <a:endParaRPr lang="en-US" sz="1600" dirty="0"/>
          </a:p>
        </p:txBody>
      </p:sp>
      <p:pic>
        <p:nvPicPr>
          <p:cNvPr id="7" name="Image 0" descr="preencoded.png"/>
          <p:cNvPicPr>
            <a:picLocks noChangeAspect="1"/>
          </p:cNvPicPr>
          <p:nvPr/>
        </p:nvPicPr>
        <p:blipFill>
          <a:blip r:embed="rId3"/>
          <a:stretch>
            <a:fillRect/>
          </a:stretch>
        </p:blipFill>
        <p:spPr>
          <a:xfrm>
            <a:off x="457200" y="1737360"/>
            <a:ext cx="228600" cy="228600"/>
          </a:xfrm>
          <a:prstGeom prst="rect">
            <a:avLst/>
          </a:prstGeom>
        </p:spPr>
      </p:pic>
      <p:sp>
        <p:nvSpPr>
          <p:cNvPr id="8" name="Text 5"/>
          <p:cNvSpPr/>
          <p:nvPr/>
        </p:nvSpPr>
        <p:spPr>
          <a:xfrm>
            <a:off x="777240" y="1691640"/>
            <a:ext cx="3337560" cy="347472"/>
          </a:xfrm>
          <a:prstGeom prst="rect">
            <a:avLst/>
          </a:prstGeom>
          <a:noFill/>
          <a:ln/>
        </p:spPr>
        <p:txBody>
          <a:bodyPr wrap="square" rtlCol="0" anchor="ctr"/>
          <a:lstStyle/>
          <a:p>
            <a:pPr marL="0" indent="0">
              <a:buNone/>
            </a:pPr>
            <a:r>
              <a:rPr lang="en-US" sz="1400" dirty="0">
                <a:solidFill>
                  <a:srgbClr val="CBD5E1"/>
                </a:solidFill>
                <a:latin typeface="Calibri" pitchFamily="34" charset="0"/>
                <a:ea typeface="Calibri" pitchFamily="34" charset="-122"/>
                <a:cs typeface="Calibri" pitchFamily="34" charset="-120"/>
              </a:rPr>
              <a:t>即時蒐集大量行為數據</a:t>
            </a:r>
            <a:endParaRPr lang="en-US" sz="1400" dirty="0"/>
          </a:p>
        </p:txBody>
      </p:sp>
      <p:pic>
        <p:nvPicPr>
          <p:cNvPr id="9" name="Image 1" descr="preencoded.png"/>
          <p:cNvPicPr>
            <a:picLocks noChangeAspect="1"/>
          </p:cNvPicPr>
          <p:nvPr/>
        </p:nvPicPr>
        <p:blipFill>
          <a:blip r:embed="rId3"/>
          <a:stretch>
            <a:fillRect/>
          </a:stretch>
        </p:blipFill>
        <p:spPr>
          <a:xfrm>
            <a:off x="457200" y="2377440"/>
            <a:ext cx="228600" cy="228600"/>
          </a:xfrm>
          <a:prstGeom prst="rect">
            <a:avLst/>
          </a:prstGeom>
        </p:spPr>
      </p:pic>
      <p:sp>
        <p:nvSpPr>
          <p:cNvPr id="10" name="Text 6"/>
          <p:cNvSpPr/>
          <p:nvPr/>
        </p:nvSpPr>
        <p:spPr>
          <a:xfrm>
            <a:off x="777240" y="2331720"/>
            <a:ext cx="3337560" cy="347472"/>
          </a:xfrm>
          <a:prstGeom prst="rect">
            <a:avLst/>
          </a:prstGeom>
          <a:noFill/>
          <a:ln/>
        </p:spPr>
        <p:txBody>
          <a:bodyPr wrap="square" rtlCol="0" anchor="ctr"/>
          <a:lstStyle/>
          <a:p>
            <a:pPr marL="0" indent="0">
              <a:buNone/>
            </a:pPr>
            <a:r>
              <a:rPr lang="en-US" sz="1400" dirty="0">
                <a:solidFill>
                  <a:srgbClr val="CBD5E1"/>
                </a:solidFill>
                <a:latin typeface="Calibri" pitchFamily="34" charset="0"/>
                <a:ea typeface="Calibri" pitchFamily="34" charset="-122"/>
                <a:cs typeface="Calibri" pitchFamily="34" charset="-120"/>
              </a:rPr>
              <a:t>預測設備故障與能源需求</a:t>
            </a:r>
            <a:endParaRPr lang="en-US" sz="1400" dirty="0"/>
          </a:p>
        </p:txBody>
      </p:sp>
      <p:pic>
        <p:nvPicPr>
          <p:cNvPr id="11" name="Image 2" descr="preencoded.png"/>
          <p:cNvPicPr>
            <a:picLocks noChangeAspect="1"/>
          </p:cNvPicPr>
          <p:nvPr/>
        </p:nvPicPr>
        <p:blipFill>
          <a:blip r:embed="rId3"/>
          <a:stretch>
            <a:fillRect/>
          </a:stretch>
        </p:blipFill>
        <p:spPr>
          <a:xfrm>
            <a:off x="457200" y="3017520"/>
            <a:ext cx="228600" cy="228600"/>
          </a:xfrm>
          <a:prstGeom prst="rect">
            <a:avLst/>
          </a:prstGeom>
        </p:spPr>
      </p:pic>
      <p:sp>
        <p:nvSpPr>
          <p:cNvPr id="12" name="Text 7"/>
          <p:cNvSpPr/>
          <p:nvPr/>
        </p:nvSpPr>
        <p:spPr>
          <a:xfrm>
            <a:off x="777240" y="2971800"/>
            <a:ext cx="3337560" cy="347472"/>
          </a:xfrm>
          <a:prstGeom prst="rect">
            <a:avLst/>
          </a:prstGeom>
          <a:noFill/>
          <a:ln/>
        </p:spPr>
        <p:txBody>
          <a:bodyPr wrap="square" rtlCol="0" anchor="ctr"/>
          <a:lstStyle/>
          <a:p>
            <a:pPr marL="0" indent="0">
              <a:buNone/>
            </a:pPr>
            <a:r>
              <a:rPr lang="en-US" sz="1400" dirty="0">
                <a:solidFill>
                  <a:srgbClr val="CBD5E1"/>
                </a:solidFill>
                <a:latin typeface="Calibri" pitchFamily="34" charset="0"/>
                <a:ea typeface="Calibri" pitchFamily="34" charset="-122"/>
                <a:cs typeface="Calibri" pitchFamily="34" charset="-120"/>
              </a:rPr>
              <a:t>自動化管理流程、減少人力</a:t>
            </a:r>
            <a:endParaRPr lang="en-US" sz="1400" dirty="0"/>
          </a:p>
        </p:txBody>
      </p:sp>
      <p:pic>
        <p:nvPicPr>
          <p:cNvPr id="13" name="Image 3" descr="preencoded.png"/>
          <p:cNvPicPr>
            <a:picLocks noChangeAspect="1"/>
          </p:cNvPicPr>
          <p:nvPr/>
        </p:nvPicPr>
        <p:blipFill>
          <a:blip r:embed="rId3"/>
          <a:stretch>
            <a:fillRect/>
          </a:stretch>
        </p:blipFill>
        <p:spPr>
          <a:xfrm>
            <a:off x="457200" y="3657600"/>
            <a:ext cx="228600" cy="228600"/>
          </a:xfrm>
          <a:prstGeom prst="rect">
            <a:avLst/>
          </a:prstGeom>
        </p:spPr>
      </p:pic>
      <p:sp>
        <p:nvSpPr>
          <p:cNvPr id="14" name="Text 8"/>
          <p:cNvSpPr/>
          <p:nvPr/>
        </p:nvSpPr>
        <p:spPr>
          <a:xfrm>
            <a:off x="777240" y="3611880"/>
            <a:ext cx="3337560" cy="347472"/>
          </a:xfrm>
          <a:prstGeom prst="rect">
            <a:avLst/>
          </a:prstGeom>
          <a:noFill/>
          <a:ln/>
        </p:spPr>
        <p:txBody>
          <a:bodyPr wrap="square" rtlCol="0" anchor="ctr"/>
          <a:lstStyle/>
          <a:p>
            <a:pPr marL="0" indent="0">
              <a:buNone/>
            </a:pPr>
            <a:r>
              <a:rPr lang="en-US" sz="1400" dirty="0">
                <a:solidFill>
                  <a:srgbClr val="CBD5E1"/>
                </a:solidFill>
                <a:latin typeface="Calibri" pitchFamily="34" charset="0"/>
                <a:ea typeface="Calibri" pitchFamily="34" charset="-122"/>
                <a:cs typeface="Calibri" pitchFamily="34" charset="-120"/>
              </a:rPr>
              <a:t>全天候監控、零延遲通報</a:t>
            </a:r>
            <a:endParaRPr lang="en-US" sz="1400" dirty="0"/>
          </a:p>
        </p:txBody>
      </p:sp>
      <p:sp>
        <p:nvSpPr>
          <p:cNvPr id="15" name="Shape 9"/>
          <p:cNvSpPr/>
          <p:nvPr/>
        </p:nvSpPr>
        <p:spPr>
          <a:xfrm>
            <a:off x="4846320" y="1143000"/>
            <a:ext cx="3977640" cy="3520440"/>
          </a:xfrm>
          <a:prstGeom prst="rect">
            <a:avLst/>
          </a:prstGeom>
          <a:solidFill>
            <a:srgbClr val="1E293B"/>
          </a:solidFill>
          <a:ln w="12700">
            <a:solidFill>
              <a:srgbClr val="D97706"/>
            </a:solidFill>
            <a:prstDash val="solid"/>
          </a:ln>
        </p:spPr>
      </p:sp>
      <p:sp>
        <p:nvSpPr>
          <p:cNvPr id="16" name="Text 10"/>
          <p:cNvSpPr/>
          <p:nvPr/>
        </p:nvSpPr>
        <p:spPr>
          <a:xfrm>
            <a:off x="5029200" y="1261872"/>
            <a:ext cx="3566160" cy="347472"/>
          </a:xfrm>
          <a:prstGeom prst="rect">
            <a:avLst/>
          </a:prstGeom>
          <a:noFill/>
          <a:ln/>
        </p:spPr>
        <p:txBody>
          <a:bodyPr wrap="square" rtlCol="0" anchor="ctr"/>
          <a:lstStyle/>
          <a:p>
            <a:pPr marL="0" indent="0">
              <a:buNone/>
            </a:pPr>
            <a:r>
              <a:rPr lang="en-US" sz="1600" b="1" dirty="0">
                <a:solidFill>
                  <a:srgbClr val="D97706"/>
                </a:solidFill>
                <a:latin typeface="Calibri" pitchFamily="34" charset="0"/>
                <a:ea typeface="Calibri" pitchFamily="34" charset="-122"/>
                <a:cs typeface="Calibri" pitchFamily="34" charset="-120"/>
              </a:rPr>
              <a:t>人文端需要問的</a:t>
            </a:r>
            <a:endParaRPr lang="en-US" sz="1600" dirty="0"/>
          </a:p>
        </p:txBody>
      </p:sp>
      <p:pic>
        <p:nvPicPr>
          <p:cNvPr id="17" name="Image 4" descr="preencoded.png"/>
          <p:cNvPicPr>
            <a:picLocks noChangeAspect="1"/>
          </p:cNvPicPr>
          <p:nvPr/>
        </p:nvPicPr>
        <p:blipFill>
          <a:blip r:embed="rId3"/>
          <a:stretch>
            <a:fillRect/>
          </a:stretch>
        </p:blipFill>
        <p:spPr>
          <a:xfrm>
            <a:off x="4983480" y="1737360"/>
            <a:ext cx="228600" cy="228600"/>
          </a:xfrm>
          <a:prstGeom prst="rect">
            <a:avLst/>
          </a:prstGeom>
        </p:spPr>
      </p:pic>
      <p:sp>
        <p:nvSpPr>
          <p:cNvPr id="18" name="Text 11"/>
          <p:cNvSpPr/>
          <p:nvPr/>
        </p:nvSpPr>
        <p:spPr>
          <a:xfrm>
            <a:off x="5303520" y="1691640"/>
            <a:ext cx="3337560" cy="347472"/>
          </a:xfrm>
          <a:prstGeom prst="rect">
            <a:avLst/>
          </a:prstGeom>
          <a:noFill/>
          <a:ln/>
        </p:spPr>
        <p:txBody>
          <a:bodyPr wrap="square" rtlCol="0" anchor="ctr"/>
          <a:lstStyle/>
          <a:p>
            <a:pPr marL="0" indent="0">
              <a:buNone/>
            </a:pPr>
            <a:r>
              <a:rPr lang="en-US" sz="1400" dirty="0">
                <a:solidFill>
                  <a:srgbClr val="CBD5E1"/>
                </a:solidFill>
                <a:latin typeface="Calibri" pitchFamily="34" charset="0"/>
                <a:ea typeface="Calibri" pitchFamily="34" charset="-122"/>
                <a:cs typeface="Calibri" pitchFamily="34" charset="-120"/>
              </a:rPr>
              <a:t>師生同意這樣蒐集嗎？</a:t>
            </a:r>
            <a:endParaRPr lang="en-US" sz="1400" dirty="0"/>
          </a:p>
        </p:txBody>
      </p:sp>
      <p:pic>
        <p:nvPicPr>
          <p:cNvPr id="19" name="Image 5" descr="preencoded.png"/>
          <p:cNvPicPr>
            <a:picLocks noChangeAspect="1"/>
          </p:cNvPicPr>
          <p:nvPr/>
        </p:nvPicPr>
        <p:blipFill>
          <a:blip r:embed="rId3"/>
          <a:stretch>
            <a:fillRect/>
          </a:stretch>
        </p:blipFill>
        <p:spPr>
          <a:xfrm>
            <a:off x="4983480" y="2377440"/>
            <a:ext cx="228600" cy="228600"/>
          </a:xfrm>
          <a:prstGeom prst="rect">
            <a:avLst/>
          </a:prstGeom>
        </p:spPr>
      </p:pic>
      <p:sp>
        <p:nvSpPr>
          <p:cNvPr id="20" name="Text 12"/>
          <p:cNvSpPr/>
          <p:nvPr/>
        </p:nvSpPr>
        <p:spPr>
          <a:xfrm>
            <a:off x="5303520" y="2331720"/>
            <a:ext cx="3337560" cy="347472"/>
          </a:xfrm>
          <a:prstGeom prst="rect">
            <a:avLst/>
          </a:prstGeom>
          <a:noFill/>
          <a:ln/>
        </p:spPr>
        <p:txBody>
          <a:bodyPr wrap="square" rtlCol="0" anchor="ctr"/>
          <a:lstStyle/>
          <a:p>
            <a:pPr marL="0" indent="0">
              <a:buNone/>
            </a:pPr>
            <a:r>
              <a:rPr lang="en-US" sz="1400" dirty="0">
                <a:solidFill>
                  <a:srgbClr val="CBD5E1"/>
                </a:solidFill>
                <a:latin typeface="Calibri" pitchFamily="34" charset="0"/>
                <a:ea typeface="Calibri" pitchFamily="34" charset="-122"/>
                <a:cs typeface="Calibri" pitchFamily="34" charset="-120"/>
              </a:rPr>
              <a:t>資料流向透明了嗎？</a:t>
            </a:r>
            <a:endParaRPr lang="en-US" sz="1400" dirty="0"/>
          </a:p>
        </p:txBody>
      </p:sp>
      <p:pic>
        <p:nvPicPr>
          <p:cNvPr id="21" name="Image 6" descr="preencoded.png"/>
          <p:cNvPicPr>
            <a:picLocks noChangeAspect="1"/>
          </p:cNvPicPr>
          <p:nvPr/>
        </p:nvPicPr>
        <p:blipFill>
          <a:blip r:embed="rId3"/>
          <a:stretch>
            <a:fillRect/>
          </a:stretch>
        </p:blipFill>
        <p:spPr>
          <a:xfrm>
            <a:off x="4983480" y="3017520"/>
            <a:ext cx="228600" cy="228600"/>
          </a:xfrm>
          <a:prstGeom prst="rect">
            <a:avLst/>
          </a:prstGeom>
        </p:spPr>
      </p:pic>
      <p:sp>
        <p:nvSpPr>
          <p:cNvPr id="22" name="Text 13"/>
          <p:cNvSpPr/>
          <p:nvPr/>
        </p:nvSpPr>
        <p:spPr>
          <a:xfrm>
            <a:off x="5303520" y="2971800"/>
            <a:ext cx="3337560" cy="347472"/>
          </a:xfrm>
          <a:prstGeom prst="rect">
            <a:avLst/>
          </a:prstGeom>
          <a:noFill/>
          <a:ln/>
        </p:spPr>
        <p:txBody>
          <a:bodyPr wrap="square" rtlCol="0" anchor="ctr"/>
          <a:lstStyle/>
          <a:p>
            <a:pPr marL="0" indent="0">
              <a:buNone/>
            </a:pPr>
            <a:r>
              <a:rPr lang="en-US" sz="1400" dirty="0">
                <a:solidFill>
                  <a:srgbClr val="CBD5E1"/>
                </a:solidFill>
                <a:latin typeface="Calibri" pitchFamily="34" charset="0"/>
                <a:ea typeface="Calibri" pitchFamily="34" charset="-122"/>
                <a:cs typeface="Calibri" pitchFamily="34" charset="-120"/>
              </a:rPr>
              <a:t>過度依賴的風險評估了嗎？</a:t>
            </a:r>
            <a:endParaRPr lang="en-US" sz="1400" dirty="0"/>
          </a:p>
        </p:txBody>
      </p:sp>
      <p:pic>
        <p:nvPicPr>
          <p:cNvPr id="23" name="Image 7" descr="preencoded.png"/>
          <p:cNvPicPr>
            <a:picLocks noChangeAspect="1"/>
          </p:cNvPicPr>
          <p:nvPr/>
        </p:nvPicPr>
        <p:blipFill>
          <a:blip r:embed="rId3"/>
          <a:stretch>
            <a:fillRect/>
          </a:stretch>
        </p:blipFill>
        <p:spPr>
          <a:xfrm>
            <a:off x="4983480" y="3657600"/>
            <a:ext cx="228600" cy="228600"/>
          </a:xfrm>
          <a:prstGeom prst="rect">
            <a:avLst/>
          </a:prstGeom>
        </p:spPr>
      </p:pic>
      <p:sp>
        <p:nvSpPr>
          <p:cNvPr id="24" name="Text 14"/>
          <p:cNvSpPr/>
          <p:nvPr/>
        </p:nvSpPr>
        <p:spPr>
          <a:xfrm>
            <a:off x="5303520" y="3611880"/>
            <a:ext cx="3337560" cy="347472"/>
          </a:xfrm>
          <a:prstGeom prst="rect">
            <a:avLst/>
          </a:prstGeom>
          <a:noFill/>
          <a:ln/>
        </p:spPr>
        <p:txBody>
          <a:bodyPr wrap="square" rtlCol="0" anchor="ctr"/>
          <a:lstStyle/>
          <a:p>
            <a:pPr marL="0" indent="0">
              <a:buNone/>
            </a:pPr>
            <a:r>
              <a:rPr lang="en-US" sz="1400" dirty="0">
                <a:solidFill>
                  <a:srgbClr val="CBD5E1"/>
                </a:solidFill>
                <a:latin typeface="Calibri" pitchFamily="34" charset="0"/>
                <a:ea typeface="Calibri" pitchFamily="34" charset="-122"/>
                <a:cs typeface="Calibri" pitchFamily="34" charset="-120"/>
              </a:rPr>
              <a:t>弱勢族群有被照顧到嗎？</a:t>
            </a:r>
            <a:endParaRPr lang="en-US" sz="1400" dirty="0"/>
          </a:p>
        </p:txBody>
      </p:sp>
      <p:sp>
        <p:nvSpPr>
          <p:cNvPr id="25" name="Shape 15"/>
          <p:cNvSpPr/>
          <p:nvPr/>
        </p:nvSpPr>
        <p:spPr>
          <a:xfrm>
            <a:off x="4160520" y="2514600"/>
            <a:ext cx="457200" cy="457200"/>
          </a:xfrm>
          <a:prstGeom prst="ellipse">
            <a:avLst/>
          </a:prstGeom>
          <a:solidFill>
            <a:srgbClr val="FFFFFF"/>
          </a:solidFill>
          <a:ln w="12700">
            <a:solidFill>
              <a:srgbClr val="FFFFFF"/>
            </a:solidFill>
            <a:prstDash val="solid"/>
          </a:ln>
        </p:spPr>
      </p:sp>
      <p:sp>
        <p:nvSpPr>
          <p:cNvPr id="26" name="Text 16"/>
          <p:cNvSpPr/>
          <p:nvPr/>
        </p:nvSpPr>
        <p:spPr>
          <a:xfrm>
            <a:off x="4160520" y="2514600"/>
            <a:ext cx="457200" cy="457200"/>
          </a:xfrm>
          <a:prstGeom prst="rect">
            <a:avLst/>
          </a:prstGeom>
          <a:noFill/>
          <a:ln/>
        </p:spPr>
        <p:txBody>
          <a:bodyPr wrap="square" lIns="0" tIns="0" rIns="0" bIns="0" rtlCol="0" anchor="ctr"/>
          <a:lstStyle/>
          <a:p>
            <a:pPr marL="0" indent="0" algn="ctr">
              <a:buNone/>
            </a:pPr>
            <a:r>
              <a:rPr lang="en-US" sz="1400" b="1" dirty="0">
                <a:solidFill>
                  <a:srgbClr val="0F172A"/>
                </a:solidFill>
                <a:latin typeface="Calibri" pitchFamily="34" charset="0"/>
                <a:ea typeface="Calibri" pitchFamily="34" charset="-122"/>
                <a:cs typeface="Calibri" pitchFamily="34" charset="-120"/>
              </a:rPr>
              <a:t>vs</a:t>
            </a:r>
            <a:endParaRPr lang="en-US" sz="1400" dirty="0"/>
          </a:p>
        </p:txBody>
      </p:sp>
      <p:sp>
        <p:nvSpPr>
          <p:cNvPr id="27" name="Shape 17"/>
          <p:cNvSpPr/>
          <p:nvPr/>
        </p:nvSpPr>
        <p:spPr>
          <a:xfrm>
            <a:off x="320040" y="4690872"/>
            <a:ext cx="8503920" cy="256032"/>
          </a:xfrm>
          <a:prstGeom prst="rect">
            <a:avLst/>
          </a:prstGeom>
          <a:solidFill>
            <a:srgbClr val="FFFFFF"/>
          </a:solidFill>
          <a:ln w="12700">
            <a:solidFill>
              <a:srgbClr val="FFFFFF"/>
            </a:solidFill>
            <a:prstDash val="solid"/>
          </a:ln>
        </p:spPr>
        <p:txBody>
          <a:bodyPr/>
          <a:lstStyle/>
          <a:p>
            <a:endParaRPr lang="zh-TW" altLang="en-US" dirty="0"/>
          </a:p>
        </p:txBody>
      </p:sp>
      <p:sp>
        <p:nvSpPr>
          <p:cNvPr id="28" name="Text 18"/>
          <p:cNvSpPr/>
          <p:nvPr/>
        </p:nvSpPr>
        <p:spPr>
          <a:xfrm>
            <a:off x="502920" y="4709160"/>
            <a:ext cx="8138160" cy="219456"/>
          </a:xfrm>
          <a:prstGeom prst="rect">
            <a:avLst/>
          </a:prstGeom>
          <a:noFill/>
          <a:ln/>
        </p:spPr>
        <p:txBody>
          <a:bodyPr wrap="square" rtlCol="0" anchor="ctr"/>
          <a:lstStyle/>
          <a:p>
            <a:pPr marL="0" indent="0">
              <a:buNone/>
            </a:pPr>
            <a:r>
              <a:rPr lang="en-US" sz="1200" i="1" dirty="0">
                <a:solidFill>
                  <a:srgbClr val="0F172A"/>
                </a:solidFill>
                <a:latin typeface="Calibri" pitchFamily="34" charset="0"/>
                <a:ea typeface="Calibri" pitchFamily="34" charset="-122"/>
                <a:cs typeface="Calibri" pitchFamily="34" charset="-120"/>
              </a:rPr>
              <a:t>智慧校園的目標不是「科技最大化」，而是「讓每個人的校園生活更好、更公平、更安全」</a:t>
            </a:r>
            <a:endParaRPr lang="en-US" sz="1200" dirty="0"/>
          </a:p>
        </p:txBody>
      </p:sp>
      <p:sp>
        <p:nvSpPr>
          <p:cNvPr id="29" name="Shape 19"/>
          <p:cNvSpPr/>
          <p:nvPr/>
        </p:nvSpPr>
        <p:spPr>
          <a:xfrm>
            <a:off x="0" y="4956048"/>
            <a:ext cx="9144000" cy="182880"/>
          </a:xfrm>
          <a:prstGeom prst="rect">
            <a:avLst/>
          </a:prstGeom>
          <a:solidFill>
            <a:srgbClr val="0F172A"/>
          </a:solidFill>
          <a:ln w="12700">
            <a:solidFill>
              <a:srgbClr val="0F172A"/>
            </a:solidFill>
            <a:prstDash val="solid"/>
          </a:ln>
        </p:spPr>
      </p:sp>
      <p:sp>
        <p:nvSpPr>
          <p:cNvPr id="30" name="Text 20"/>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31" name="Text 21"/>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14 / 16</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E3A5F"/>
          </a:solidFill>
          <a:ln w="12700">
            <a:solidFill>
              <a:srgbClr val="1E3A5F"/>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課堂討論：換你來思考</a:t>
            </a:r>
            <a:endParaRPr lang="en-US" sz="2200" dirty="0"/>
          </a:p>
        </p:txBody>
      </p:sp>
      <p:sp>
        <p:nvSpPr>
          <p:cNvPr id="4" name="Text 2"/>
          <p:cNvSpPr/>
          <p:nvPr/>
        </p:nvSpPr>
        <p:spPr>
          <a:xfrm>
            <a:off x="365760" y="749808"/>
            <a:ext cx="8412480" cy="274320"/>
          </a:xfrm>
          <a:prstGeom prst="rect">
            <a:avLst/>
          </a:prstGeom>
          <a:noFill/>
          <a:ln/>
        </p:spPr>
        <p:txBody>
          <a:bodyPr wrap="square" rtlCol="0" anchor="ctr"/>
          <a:lstStyle/>
          <a:p>
            <a:pPr marL="0" indent="0">
              <a:buNone/>
            </a:pPr>
            <a:r>
              <a:rPr lang="en-US" sz="1600" i="1" dirty="0">
                <a:solidFill>
                  <a:srgbClr val="475569"/>
                </a:solidFill>
                <a:latin typeface="Calibri" pitchFamily="34" charset="0"/>
                <a:ea typeface="Calibri" pitchFamily="34" charset="-122"/>
                <a:cs typeface="Calibri" pitchFamily="34" charset="-120"/>
              </a:rPr>
              <a:t>沒有標準答案——但每個答案都值得認真思考</a:t>
            </a:r>
            <a:endParaRPr lang="en-US" sz="1600" dirty="0"/>
          </a:p>
        </p:txBody>
      </p:sp>
      <p:sp>
        <p:nvSpPr>
          <p:cNvPr id="5" name="Shape 3"/>
          <p:cNvSpPr/>
          <p:nvPr/>
        </p:nvSpPr>
        <p:spPr>
          <a:xfrm>
            <a:off x="320040" y="1097280"/>
            <a:ext cx="8503920" cy="1143000"/>
          </a:xfrm>
          <a:prstGeom prst="rect">
            <a:avLst/>
          </a:prstGeom>
          <a:solidFill>
            <a:srgbClr val="FFFFFF"/>
          </a:solidFill>
          <a:ln w="12700">
            <a:solidFill>
              <a:srgbClr val="E2E8F0"/>
            </a:solidFill>
            <a:prstDash val="solid"/>
          </a:ln>
        </p:spPr>
      </p:sp>
      <p:sp>
        <p:nvSpPr>
          <p:cNvPr id="6" name="Shape 4"/>
          <p:cNvSpPr/>
          <p:nvPr/>
        </p:nvSpPr>
        <p:spPr>
          <a:xfrm>
            <a:off x="320040" y="1097280"/>
            <a:ext cx="502920" cy="1143000"/>
          </a:xfrm>
          <a:prstGeom prst="rect">
            <a:avLst/>
          </a:prstGeom>
          <a:solidFill>
            <a:srgbClr val="1E3A5F"/>
          </a:solidFill>
          <a:ln w="12700">
            <a:solidFill>
              <a:srgbClr val="1E3A5F"/>
            </a:solidFill>
            <a:prstDash val="solid"/>
          </a:ln>
        </p:spPr>
      </p:sp>
      <p:sp>
        <p:nvSpPr>
          <p:cNvPr id="7" name="Text 5"/>
          <p:cNvSpPr/>
          <p:nvPr/>
        </p:nvSpPr>
        <p:spPr>
          <a:xfrm>
            <a:off x="320040" y="1417320"/>
            <a:ext cx="502920" cy="41148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Q1</a:t>
            </a:r>
            <a:endParaRPr lang="en-US" sz="1400" dirty="0"/>
          </a:p>
        </p:txBody>
      </p:sp>
      <p:sp>
        <p:nvSpPr>
          <p:cNvPr id="8" name="Text 6"/>
          <p:cNvSpPr/>
          <p:nvPr/>
        </p:nvSpPr>
        <p:spPr>
          <a:xfrm>
            <a:off x="960120" y="1152144"/>
            <a:ext cx="7726680" cy="566928"/>
          </a:xfrm>
          <a:prstGeom prst="rect">
            <a:avLst/>
          </a:prstGeom>
          <a:noFill/>
          <a:ln/>
        </p:spPr>
        <p:txBody>
          <a:bodyPr wrap="square"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如果宿舍安裝了追蹤你幾點睡覺的 IoT 感測器，你會希望這份資料被誰看到？只有宿管？學校輔導室？家長？你自己？</a:t>
            </a:r>
            <a:endParaRPr lang="en-US" sz="1400" dirty="0"/>
          </a:p>
        </p:txBody>
      </p:sp>
      <p:sp>
        <p:nvSpPr>
          <p:cNvPr id="9" name="Shape 7"/>
          <p:cNvSpPr/>
          <p:nvPr/>
        </p:nvSpPr>
        <p:spPr>
          <a:xfrm>
            <a:off x="960120" y="1755648"/>
            <a:ext cx="54864" cy="384048"/>
          </a:xfrm>
          <a:prstGeom prst="rect">
            <a:avLst/>
          </a:prstGeom>
          <a:solidFill>
            <a:srgbClr val="0D9488"/>
          </a:solidFill>
          <a:ln w="12700">
            <a:solidFill>
              <a:srgbClr val="0D9488"/>
            </a:solidFill>
            <a:prstDash val="solid"/>
          </a:ln>
        </p:spPr>
      </p:sp>
      <p:sp>
        <p:nvSpPr>
          <p:cNvPr id="10" name="Text 8"/>
          <p:cNvSpPr/>
          <p:nvPr/>
        </p:nvSpPr>
        <p:spPr>
          <a:xfrm>
            <a:off x="1078992" y="1737360"/>
            <a:ext cx="7571232" cy="384048"/>
          </a:xfrm>
          <a:prstGeom prst="rect">
            <a:avLst/>
          </a:prstGeom>
          <a:noFill/>
          <a:ln/>
        </p:spPr>
        <p:txBody>
          <a:bodyPr wrap="square" rtlCol="0" anchor="ctr"/>
          <a:lstStyle/>
          <a:p>
            <a:pPr marL="0" indent="0">
              <a:buNone/>
            </a:pPr>
            <a:r>
              <a:rPr lang="en-US" sz="1100" i="1" dirty="0">
                <a:solidFill>
                  <a:srgbClr val="0D9488"/>
                </a:solidFill>
                <a:latin typeface="Calibri" pitchFamily="34" charset="0"/>
                <a:ea typeface="Calibri" pitchFamily="34" charset="-122"/>
                <a:cs typeface="Calibri" pitchFamily="34" charset="-120"/>
              </a:rPr>
              <a:t>💡  想想看：誰「需要」知道？誰「有權利」知道？這兩件事一樣嗎？</a:t>
            </a:r>
            <a:endParaRPr lang="en-US" sz="1100" dirty="0"/>
          </a:p>
        </p:txBody>
      </p:sp>
      <p:sp>
        <p:nvSpPr>
          <p:cNvPr id="11" name="Shape 9"/>
          <p:cNvSpPr/>
          <p:nvPr/>
        </p:nvSpPr>
        <p:spPr>
          <a:xfrm>
            <a:off x="320040" y="2359152"/>
            <a:ext cx="8503920" cy="1143000"/>
          </a:xfrm>
          <a:prstGeom prst="rect">
            <a:avLst/>
          </a:prstGeom>
          <a:solidFill>
            <a:srgbClr val="FFFFFF"/>
          </a:solidFill>
          <a:ln w="12700">
            <a:solidFill>
              <a:srgbClr val="E2E8F0"/>
            </a:solidFill>
            <a:prstDash val="solid"/>
          </a:ln>
        </p:spPr>
      </p:sp>
      <p:sp>
        <p:nvSpPr>
          <p:cNvPr id="12" name="Shape 10"/>
          <p:cNvSpPr/>
          <p:nvPr/>
        </p:nvSpPr>
        <p:spPr>
          <a:xfrm>
            <a:off x="320040" y="2359152"/>
            <a:ext cx="502920" cy="1143000"/>
          </a:xfrm>
          <a:prstGeom prst="rect">
            <a:avLst/>
          </a:prstGeom>
          <a:solidFill>
            <a:srgbClr val="1E3A5F"/>
          </a:solidFill>
          <a:ln w="12700">
            <a:solidFill>
              <a:srgbClr val="1E3A5F"/>
            </a:solidFill>
            <a:prstDash val="solid"/>
          </a:ln>
        </p:spPr>
      </p:sp>
      <p:sp>
        <p:nvSpPr>
          <p:cNvPr id="13" name="Text 11"/>
          <p:cNvSpPr/>
          <p:nvPr/>
        </p:nvSpPr>
        <p:spPr>
          <a:xfrm>
            <a:off x="320040" y="2679192"/>
            <a:ext cx="502920" cy="41148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Q2</a:t>
            </a:r>
            <a:endParaRPr lang="en-US" sz="1400" dirty="0"/>
          </a:p>
        </p:txBody>
      </p:sp>
      <p:sp>
        <p:nvSpPr>
          <p:cNvPr id="14" name="Text 12"/>
          <p:cNvSpPr/>
          <p:nvPr/>
        </p:nvSpPr>
        <p:spPr>
          <a:xfrm>
            <a:off x="960120" y="2414016"/>
            <a:ext cx="7726680" cy="566928"/>
          </a:xfrm>
          <a:prstGeom prst="rect">
            <a:avLst/>
          </a:prstGeom>
          <a:noFill/>
          <a:ln/>
        </p:spPr>
        <p:txBody>
          <a:bodyPr wrap="square"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校園 IoT 系統如果突然故障一整天，你的哪些日常活動會受到影響？如果是一週呢？</a:t>
            </a:r>
            <a:endParaRPr lang="en-US" sz="1400" dirty="0"/>
          </a:p>
        </p:txBody>
      </p:sp>
      <p:sp>
        <p:nvSpPr>
          <p:cNvPr id="15" name="Shape 13"/>
          <p:cNvSpPr/>
          <p:nvPr/>
        </p:nvSpPr>
        <p:spPr>
          <a:xfrm>
            <a:off x="960120" y="3017520"/>
            <a:ext cx="54864" cy="384048"/>
          </a:xfrm>
          <a:prstGeom prst="rect">
            <a:avLst/>
          </a:prstGeom>
          <a:solidFill>
            <a:srgbClr val="0D9488"/>
          </a:solidFill>
          <a:ln w="12700">
            <a:solidFill>
              <a:srgbClr val="0D9488"/>
            </a:solidFill>
            <a:prstDash val="solid"/>
          </a:ln>
        </p:spPr>
      </p:sp>
      <p:sp>
        <p:nvSpPr>
          <p:cNvPr id="16" name="Text 14"/>
          <p:cNvSpPr/>
          <p:nvPr/>
        </p:nvSpPr>
        <p:spPr>
          <a:xfrm>
            <a:off x="1078992" y="2999232"/>
            <a:ext cx="7571232" cy="384048"/>
          </a:xfrm>
          <a:prstGeom prst="rect">
            <a:avLst/>
          </a:prstGeom>
          <a:noFill/>
          <a:ln/>
        </p:spPr>
        <p:txBody>
          <a:bodyPr wrap="square" rtlCol="0" anchor="ctr"/>
          <a:lstStyle/>
          <a:p>
            <a:pPr marL="0" indent="0">
              <a:buNone/>
            </a:pPr>
            <a:r>
              <a:rPr lang="en-US" sz="1100" i="1" dirty="0">
                <a:solidFill>
                  <a:srgbClr val="0D9488"/>
                </a:solidFill>
                <a:latin typeface="Calibri" pitchFamily="34" charset="0"/>
                <a:ea typeface="Calibri" pitchFamily="34" charset="-122"/>
                <a:cs typeface="Calibri" pitchFamily="34" charset="-120"/>
              </a:rPr>
              <a:t>💡  </a:t>
            </a:r>
            <a:r>
              <a:rPr lang="en-US" sz="1200" i="1" dirty="0">
                <a:solidFill>
                  <a:srgbClr val="0D9488"/>
                </a:solidFill>
                <a:latin typeface="Calibri" pitchFamily="34" charset="0"/>
                <a:ea typeface="Calibri" pitchFamily="34" charset="-122"/>
                <a:cs typeface="Calibri" pitchFamily="34" charset="-120"/>
              </a:rPr>
              <a:t>想想你對哪些系統的依賴</a:t>
            </a:r>
            <a:r>
              <a:rPr lang="en-US" sz="1100" i="1" dirty="0">
                <a:solidFill>
                  <a:srgbClr val="0D9488"/>
                </a:solidFill>
                <a:latin typeface="Calibri" pitchFamily="34" charset="0"/>
                <a:ea typeface="Calibri" pitchFamily="34" charset="-122"/>
                <a:cs typeface="Calibri" pitchFamily="34" charset="-120"/>
              </a:rPr>
              <a:t>，是你沒有意識到的？</a:t>
            </a:r>
            <a:endParaRPr lang="en-US" sz="1100" dirty="0"/>
          </a:p>
        </p:txBody>
      </p:sp>
      <p:sp>
        <p:nvSpPr>
          <p:cNvPr id="17" name="Shape 15"/>
          <p:cNvSpPr/>
          <p:nvPr/>
        </p:nvSpPr>
        <p:spPr>
          <a:xfrm>
            <a:off x="320040" y="3621024"/>
            <a:ext cx="8503920" cy="1143000"/>
          </a:xfrm>
          <a:prstGeom prst="rect">
            <a:avLst/>
          </a:prstGeom>
          <a:solidFill>
            <a:srgbClr val="FFFFFF"/>
          </a:solidFill>
          <a:ln w="12700">
            <a:solidFill>
              <a:srgbClr val="E2E8F0"/>
            </a:solidFill>
            <a:prstDash val="solid"/>
          </a:ln>
        </p:spPr>
      </p:sp>
      <p:sp>
        <p:nvSpPr>
          <p:cNvPr id="18" name="Shape 16"/>
          <p:cNvSpPr/>
          <p:nvPr/>
        </p:nvSpPr>
        <p:spPr>
          <a:xfrm>
            <a:off x="320040" y="3621024"/>
            <a:ext cx="502920" cy="1143000"/>
          </a:xfrm>
          <a:prstGeom prst="rect">
            <a:avLst/>
          </a:prstGeom>
          <a:solidFill>
            <a:srgbClr val="1E3A5F"/>
          </a:solidFill>
          <a:ln w="12700">
            <a:solidFill>
              <a:srgbClr val="1E3A5F"/>
            </a:solidFill>
            <a:prstDash val="solid"/>
          </a:ln>
        </p:spPr>
      </p:sp>
      <p:sp>
        <p:nvSpPr>
          <p:cNvPr id="19" name="Text 17"/>
          <p:cNvSpPr/>
          <p:nvPr/>
        </p:nvSpPr>
        <p:spPr>
          <a:xfrm>
            <a:off x="320040" y="3941064"/>
            <a:ext cx="502920" cy="41148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Q3</a:t>
            </a:r>
            <a:endParaRPr lang="en-US" sz="1400" dirty="0"/>
          </a:p>
        </p:txBody>
      </p:sp>
      <p:sp>
        <p:nvSpPr>
          <p:cNvPr id="20" name="Text 18"/>
          <p:cNvSpPr/>
          <p:nvPr/>
        </p:nvSpPr>
        <p:spPr>
          <a:xfrm>
            <a:off x="960120" y="3675888"/>
            <a:ext cx="7726680" cy="566928"/>
          </a:xfrm>
          <a:prstGeom prst="rect">
            <a:avLst/>
          </a:prstGeom>
          <a:noFill/>
          <a:ln/>
        </p:spPr>
        <p:txBody>
          <a:bodyPr wrap="square"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你認為智慧校園對「不熟悉科技的師長」最大的不友善在哪裡？你會怎麼設計改善？</a:t>
            </a:r>
            <a:endParaRPr lang="en-US" sz="1400" dirty="0"/>
          </a:p>
        </p:txBody>
      </p:sp>
      <p:sp>
        <p:nvSpPr>
          <p:cNvPr id="21" name="Shape 19"/>
          <p:cNvSpPr/>
          <p:nvPr/>
        </p:nvSpPr>
        <p:spPr>
          <a:xfrm>
            <a:off x="960120" y="4279392"/>
            <a:ext cx="54864" cy="384048"/>
          </a:xfrm>
          <a:prstGeom prst="rect">
            <a:avLst/>
          </a:prstGeom>
          <a:solidFill>
            <a:srgbClr val="0D9488"/>
          </a:solidFill>
          <a:ln w="12700">
            <a:solidFill>
              <a:srgbClr val="0D9488"/>
            </a:solidFill>
            <a:prstDash val="solid"/>
          </a:ln>
        </p:spPr>
      </p:sp>
      <p:sp>
        <p:nvSpPr>
          <p:cNvPr id="22" name="Text 20"/>
          <p:cNvSpPr/>
          <p:nvPr/>
        </p:nvSpPr>
        <p:spPr>
          <a:xfrm>
            <a:off x="1078992" y="4261104"/>
            <a:ext cx="7571232" cy="384048"/>
          </a:xfrm>
          <a:prstGeom prst="rect">
            <a:avLst/>
          </a:prstGeom>
          <a:noFill/>
          <a:ln/>
        </p:spPr>
        <p:txBody>
          <a:bodyPr wrap="square" rtlCol="0" anchor="ctr"/>
          <a:lstStyle/>
          <a:p>
            <a:pPr marL="0" indent="0">
              <a:buNone/>
            </a:pPr>
            <a:r>
              <a:rPr lang="en-US" sz="1100" i="1" dirty="0">
                <a:solidFill>
                  <a:srgbClr val="0D9488"/>
                </a:solidFill>
                <a:latin typeface="Calibri" pitchFamily="34" charset="0"/>
                <a:ea typeface="Calibri" pitchFamily="34" charset="-122"/>
                <a:cs typeface="Calibri" pitchFamily="34" charset="-120"/>
              </a:rPr>
              <a:t>💡  從使用者角度出發：</a:t>
            </a:r>
            <a:r>
              <a:rPr lang="en-US" sz="1200" i="1" dirty="0">
                <a:solidFill>
                  <a:srgbClr val="0D9488"/>
                </a:solidFill>
                <a:latin typeface="Calibri" pitchFamily="34" charset="0"/>
                <a:ea typeface="Calibri" pitchFamily="34" charset="-122"/>
                <a:cs typeface="Calibri" pitchFamily="34" charset="-120"/>
              </a:rPr>
              <a:t>他們不會用</a:t>
            </a:r>
            <a:r>
              <a:rPr lang="en-US" sz="1100" i="1" dirty="0">
                <a:solidFill>
                  <a:srgbClr val="0D9488"/>
                </a:solidFill>
                <a:latin typeface="Calibri" pitchFamily="34" charset="0"/>
                <a:ea typeface="Calibri" pitchFamily="34" charset="-122"/>
                <a:cs typeface="Calibri" pitchFamily="34" charset="-120"/>
              </a:rPr>
              <a:t>，是「他們的問題」，還是「設計的問題」？</a:t>
            </a:r>
            <a:endParaRPr lang="en-US" sz="1100" dirty="0"/>
          </a:p>
        </p:txBody>
      </p:sp>
      <p:sp>
        <p:nvSpPr>
          <p:cNvPr id="23" name="Shape 21"/>
          <p:cNvSpPr/>
          <p:nvPr/>
        </p:nvSpPr>
        <p:spPr>
          <a:xfrm>
            <a:off x="0" y="4956048"/>
            <a:ext cx="9144000" cy="182880"/>
          </a:xfrm>
          <a:prstGeom prst="rect">
            <a:avLst/>
          </a:prstGeom>
          <a:solidFill>
            <a:srgbClr val="0F172A"/>
          </a:solidFill>
          <a:ln w="12700">
            <a:solidFill>
              <a:srgbClr val="0F172A"/>
            </a:solidFill>
            <a:prstDash val="solid"/>
          </a:ln>
        </p:spPr>
      </p:sp>
      <p:sp>
        <p:nvSpPr>
          <p:cNvPr id="24" name="Text 22"/>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25" name="Text 23"/>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15 / 16</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F172A"/>
        </a:solidFill>
        <a:effectLst/>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0D9488"/>
          </a:solidFill>
          <a:ln w="12700">
            <a:solidFill>
              <a:srgbClr val="0D9488"/>
            </a:solidFill>
            <a:prstDash val="solid"/>
          </a:ln>
        </p:spPr>
      </p:sp>
      <p:sp>
        <p:nvSpPr>
          <p:cNvPr id="3" name="Shape 1"/>
          <p:cNvSpPr/>
          <p:nvPr/>
        </p:nvSpPr>
        <p:spPr>
          <a:xfrm>
            <a:off x="109728" y="0"/>
            <a:ext cx="54864" cy="5143500"/>
          </a:xfrm>
          <a:prstGeom prst="rect">
            <a:avLst/>
          </a:prstGeom>
          <a:solidFill>
            <a:srgbClr val="059669"/>
          </a:solidFill>
          <a:ln w="12700">
            <a:solidFill>
              <a:srgbClr val="059669"/>
            </a:solidFill>
            <a:prstDash val="solid"/>
          </a:ln>
        </p:spPr>
      </p:sp>
      <p:sp>
        <p:nvSpPr>
          <p:cNvPr id="4" name="Text 2"/>
          <p:cNvSpPr/>
          <p:nvPr/>
        </p:nvSpPr>
        <p:spPr>
          <a:xfrm>
            <a:off x="457200" y="640080"/>
            <a:ext cx="8229600" cy="548640"/>
          </a:xfrm>
          <a:prstGeom prst="rect">
            <a:avLst/>
          </a:prstGeom>
          <a:noFill/>
          <a:ln/>
        </p:spPr>
        <p:txBody>
          <a:bodyPr wrap="square" rtlCol="0" anchor="ctr"/>
          <a:lstStyle/>
          <a:p>
            <a:pPr marL="0" indent="0">
              <a:buNone/>
            </a:pPr>
            <a:r>
              <a:rPr lang="en-US" sz="3200" b="1" dirty="0">
                <a:solidFill>
                  <a:srgbClr val="FFFFFF"/>
                </a:solidFill>
                <a:latin typeface="Calibri" pitchFamily="34" charset="0"/>
                <a:ea typeface="Calibri" pitchFamily="34" charset="-122"/>
                <a:cs typeface="Calibri" pitchFamily="34" charset="-120"/>
              </a:rPr>
              <a:t>總結</a:t>
            </a:r>
            <a:endParaRPr lang="en-US" sz="3200" dirty="0"/>
          </a:p>
        </p:txBody>
      </p:sp>
      <p:sp>
        <p:nvSpPr>
          <p:cNvPr id="5" name="Text 3"/>
          <p:cNvSpPr/>
          <p:nvPr/>
        </p:nvSpPr>
        <p:spPr>
          <a:xfrm>
            <a:off x="457200" y="1234440"/>
            <a:ext cx="8229600" cy="411480"/>
          </a:xfrm>
          <a:prstGeom prst="rect">
            <a:avLst/>
          </a:prstGeom>
          <a:noFill/>
          <a:ln/>
        </p:spPr>
        <p:txBody>
          <a:bodyPr wrap="square" rtlCol="0" anchor="ctr"/>
          <a:lstStyle/>
          <a:p>
            <a:pPr marL="0" indent="0">
              <a:buNone/>
            </a:pPr>
            <a:r>
              <a:rPr lang="en-US" sz="1400" i="1" dirty="0">
                <a:solidFill>
                  <a:srgbClr val="94D0CC"/>
                </a:solidFill>
                <a:latin typeface="Calibri" pitchFamily="34" charset="0"/>
                <a:ea typeface="Calibri" pitchFamily="34" charset="-122"/>
                <a:cs typeface="Calibri" pitchFamily="34" charset="-120"/>
              </a:rPr>
              <a:t>智慧校園不只是科技，更是一門關於「我們想要什麼樣的校園」的設計題</a:t>
            </a:r>
            <a:endParaRPr lang="en-US" sz="1400" dirty="0"/>
          </a:p>
        </p:txBody>
      </p:sp>
      <p:sp>
        <p:nvSpPr>
          <p:cNvPr id="6" name="Shape 4"/>
          <p:cNvSpPr/>
          <p:nvPr/>
        </p:nvSpPr>
        <p:spPr>
          <a:xfrm>
            <a:off x="457200" y="1828800"/>
            <a:ext cx="457200" cy="457200"/>
          </a:xfrm>
          <a:prstGeom prst="ellipse">
            <a:avLst/>
          </a:prstGeom>
          <a:solidFill>
            <a:srgbClr val="0D9488"/>
          </a:solidFill>
          <a:ln w="12700">
            <a:solidFill>
              <a:srgbClr val="0D9488"/>
            </a:solidFill>
            <a:prstDash val="solid"/>
          </a:ln>
        </p:spPr>
      </p:sp>
      <p:pic>
        <p:nvPicPr>
          <p:cNvPr id="7" name="Image 0" descr="preencoded.png"/>
          <p:cNvPicPr>
            <a:picLocks noChangeAspect="1"/>
          </p:cNvPicPr>
          <p:nvPr/>
        </p:nvPicPr>
        <p:blipFill>
          <a:blip r:embed="rId3"/>
          <a:stretch>
            <a:fillRect/>
          </a:stretch>
        </p:blipFill>
        <p:spPr>
          <a:xfrm>
            <a:off x="512064" y="1874520"/>
            <a:ext cx="347472" cy="347472"/>
          </a:xfrm>
          <a:prstGeom prst="rect">
            <a:avLst/>
          </a:prstGeom>
        </p:spPr>
      </p:pic>
      <p:sp>
        <p:nvSpPr>
          <p:cNvPr id="8" name="Text 5"/>
          <p:cNvSpPr/>
          <p:nvPr/>
        </p:nvSpPr>
        <p:spPr>
          <a:xfrm>
            <a:off x="1051560" y="1847088"/>
            <a:ext cx="3749040" cy="256032"/>
          </a:xfrm>
          <a:prstGeom prst="rect">
            <a:avLst/>
          </a:prstGeom>
          <a:noFill/>
          <a:ln/>
        </p:spPr>
        <p:txBody>
          <a:bodyPr wrap="square" rtlCol="0" anchor="ctr"/>
          <a:lstStyle/>
          <a:p>
            <a:pPr marL="0" indent="0">
              <a:buNone/>
            </a:pPr>
            <a:r>
              <a:rPr lang="en-US" sz="1600" b="1" dirty="0">
                <a:solidFill>
                  <a:srgbClr val="0D9488"/>
                </a:solidFill>
                <a:latin typeface="Calibri" pitchFamily="34" charset="0"/>
                <a:ea typeface="Calibri" pitchFamily="34" charset="-122"/>
                <a:cs typeface="Calibri" pitchFamily="34" charset="-120"/>
              </a:rPr>
              <a:t>IoT 系統三層架構</a:t>
            </a:r>
            <a:endParaRPr lang="en-US" sz="1600" dirty="0"/>
          </a:p>
        </p:txBody>
      </p:sp>
      <p:sp>
        <p:nvSpPr>
          <p:cNvPr id="9" name="Text 6"/>
          <p:cNvSpPr/>
          <p:nvPr/>
        </p:nvSpPr>
        <p:spPr>
          <a:xfrm>
            <a:off x="1051560" y="2121408"/>
            <a:ext cx="3749040" cy="411480"/>
          </a:xfrm>
          <a:prstGeom prst="rect">
            <a:avLst/>
          </a:prstGeom>
          <a:noFill/>
          <a:ln/>
        </p:spPr>
        <p:txBody>
          <a:bodyPr wrap="square" rtlCol="0" anchor="ctr"/>
          <a:lstStyle/>
          <a:p>
            <a:pPr marL="0" indent="0">
              <a:buNone/>
            </a:pPr>
            <a:r>
              <a:rPr lang="en-US" sz="1400" dirty="0">
                <a:solidFill>
                  <a:srgbClr val="CBD5E1"/>
                </a:solidFill>
                <a:latin typeface="Calibri" pitchFamily="34" charset="0"/>
                <a:ea typeface="Calibri" pitchFamily="34" charset="-122"/>
                <a:cs typeface="Calibri" pitchFamily="34" charset="-120"/>
              </a:rPr>
              <a:t>硬體感測 → HTTP POST 傳輸 → 後端 API 處理，是智慧宿舍與能源管理的技術基礎</a:t>
            </a:r>
            <a:endParaRPr lang="en-US" sz="1400" dirty="0"/>
          </a:p>
        </p:txBody>
      </p:sp>
      <p:sp>
        <p:nvSpPr>
          <p:cNvPr id="10" name="Shape 7"/>
          <p:cNvSpPr/>
          <p:nvPr/>
        </p:nvSpPr>
        <p:spPr>
          <a:xfrm>
            <a:off x="4800600" y="1828800"/>
            <a:ext cx="457200" cy="457200"/>
          </a:xfrm>
          <a:prstGeom prst="ellipse">
            <a:avLst/>
          </a:prstGeom>
          <a:solidFill>
            <a:srgbClr val="059669"/>
          </a:solidFill>
          <a:ln w="12700">
            <a:solidFill>
              <a:srgbClr val="059669"/>
            </a:solidFill>
            <a:prstDash val="solid"/>
          </a:ln>
        </p:spPr>
      </p:sp>
      <p:pic>
        <p:nvPicPr>
          <p:cNvPr id="11" name="Image 1" descr="preencoded.png"/>
          <p:cNvPicPr>
            <a:picLocks noChangeAspect="1"/>
          </p:cNvPicPr>
          <p:nvPr/>
        </p:nvPicPr>
        <p:blipFill>
          <a:blip r:embed="rId4"/>
          <a:stretch>
            <a:fillRect/>
          </a:stretch>
        </p:blipFill>
        <p:spPr>
          <a:xfrm>
            <a:off x="4855464" y="1874520"/>
            <a:ext cx="347472" cy="347472"/>
          </a:xfrm>
          <a:prstGeom prst="rect">
            <a:avLst/>
          </a:prstGeom>
        </p:spPr>
      </p:pic>
      <p:sp>
        <p:nvSpPr>
          <p:cNvPr id="12" name="Text 8"/>
          <p:cNvSpPr/>
          <p:nvPr/>
        </p:nvSpPr>
        <p:spPr>
          <a:xfrm>
            <a:off x="5394960" y="1847088"/>
            <a:ext cx="3749040" cy="256032"/>
          </a:xfrm>
          <a:prstGeom prst="rect">
            <a:avLst/>
          </a:prstGeom>
          <a:noFill/>
          <a:ln/>
        </p:spPr>
        <p:txBody>
          <a:bodyPr wrap="square" rtlCol="0" anchor="ctr"/>
          <a:lstStyle/>
          <a:p>
            <a:pPr marL="0" indent="0">
              <a:buNone/>
            </a:pPr>
            <a:r>
              <a:rPr lang="en-US" sz="1600" b="1" dirty="0">
                <a:solidFill>
                  <a:srgbClr val="059669"/>
                </a:solidFill>
                <a:latin typeface="Calibri" pitchFamily="34" charset="0"/>
                <a:ea typeface="Calibri" pitchFamily="34" charset="-122"/>
                <a:cs typeface="Calibri" pitchFamily="34" charset="-120"/>
              </a:rPr>
              <a:t>校園能源管理的兩條路</a:t>
            </a:r>
            <a:endParaRPr lang="en-US" sz="1600" dirty="0"/>
          </a:p>
        </p:txBody>
      </p:sp>
      <p:sp>
        <p:nvSpPr>
          <p:cNvPr id="13" name="Text 9"/>
          <p:cNvSpPr/>
          <p:nvPr/>
        </p:nvSpPr>
        <p:spPr>
          <a:xfrm>
            <a:off x="5394960" y="2121408"/>
            <a:ext cx="3749040" cy="411480"/>
          </a:xfrm>
          <a:prstGeom prst="rect">
            <a:avLst/>
          </a:prstGeom>
          <a:noFill/>
          <a:ln/>
        </p:spPr>
        <p:txBody>
          <a:bodyPr wrap="square" rtlCol="0" anchor="ctr"/>
          <a:lstStyle/>
          <a:p>
            <a:pPr marL="0" indent="0">
              <a:buNone/>
            </a:pPr>
            <a:r>
              <a:rPr lang="en-US" sz="1400" dirty="0">
                <a:solidFill>
                  <a:srgbClr val="CBD5E1"/>
                </a:solidFill>
                <a:latin typeface="Calibri" pitchFamily="34" charset="0"/>
                <a:ea typeface="Calibri" pitchFamily="34" charset="-122"/>
                <a:cs typeface="Calibri" pitchFamily="34" charset="-120"/>
              </a:rPr>
              <a:t>網頁爬蟲擷取用電資料 + 串接 iEN 太陽能 API，未來 AI 可進一步預測與優化</a:t>
            </a:r>
            <a:endParaRPr lang="en-US" sz="1400" dirty="0"/>
          </a:p>
        </p:txBody>
      </p:sp>
      <p:sp>
        <p:nvSpPr>
          <p:cNvPr id="14" name="Shape 10"/>
          <p:cNvSpPr/>
          <p:nvPr/>
        </p:nvSpPr>
        <p:spPr>
          <a:xfrm>
            <a:off x="457200" y="3383280"/>
            <a:ext cx="457200" cy="457200"/>
          </a:xfrm>
          <a:prstGeom prst="ellipse">
            <a:avLst/>
          </a:prstGeom>
          <a:solidFill>
            <a:srgbClr val="D97706"/>
          </a:solidFill>
          <a:ln w="12700">
            <a:solidFill>
              <a:srgbClr val="D97706"/>
            </a:solidFill>
            <a:prstDash val="solid"/>
          </a:ln>
        </p:spPr>
      </p:sp>
      <p:pic>
        <p:nvPicPr>
          <p:cNvPr id="15" name="Image 2" descr="preencoded.png"/>
          <p:cNvPicPr>
            <a:picLocks noChangeAspect="1"/>
          </p:cNvPicPr>
          <p:nvPr/>
        </p:nvPicPr>
        <p:blipFill>
          <a:blip r:embed="rId5"/>
          <a:stretch>
            <a:fillRect/>
          </a:stretch>
        </p:blipFill>
        <p:spPr>
          <a:xfrm>
            <a:off x="512064" y="3429000"/>
            <a:ext cx="347472" cy="347472"/>
          </a:xfrm>
          <a:prstGeom prst="rect">
            <a:avLst/>
          </a:prstGeom>
        </p:spPr>
      </p:pic>
      <p:sp>
        <p:nvSpPr>
          <p:cNvPr id="16" name="Text 11"/>
          <p:cNvSpPr/>
          <p:nvPr/>
        </p:nvSpPr>
        <p:spPr>
          <a:xfrm>
            <a:off x="1051560" y="3401568"/>
            <a:ext cx="3749040" cy="256032"/>
          </a:xfrm>
          <a:prstGeom prst="rect">
            <a:avLst/>
          </a:prstGeom>
          <a:noFill/>
          <a:ln/>
        </p:spPr>
        <p:txBody>
          <a:bodyPr wrap="square" rtlCol="0" anchor="ctr"/>
          <a:lstStyle/>
          <a:p>
            <a:pPr marL="0" indent="0">
              <a:buNone/>
            </a:pPr>
            <a:r>
              <a:rPr lang="en-US" sz="1600" b="1" dirty="0">
                <a:solidFill>
                  <a:srgbClr val="D97706"/>
                </a:solidFill>
                <a:latin typeface="Calibri" pitchFamily="34" charset="0"/>
                <a:ea typeface="Calibri" pitchFamily="34" charset="-122"/>
                <a:cs typeface="Calibri" pitchFamily="34" charset="-120"/>
              </a:rPr>
              <a:t>便利有代價</a:t>
            </a:r>
            <a:endParaRPr lang="en-US" sz="1600" dirty="0"/>
          </a:p>
        </p:txBody>
      </p:sp>
      <p:sp>
        <p:nvSpPr>
          <p:cNvPr id="17" name="Text 12"/>
          <p:cNvSpPr/>
          <p:nvPr/>
        </p:nvSpPr>
        <p:spPr>
          <a:xfrm>
            <a:off x="1051560" y="3675888"/>
            <a:ext cx="3749040" cy="411480"/>
          </a:xfrm>
          <a:prstGeom prst="rect">
            <a:avLst/>
          </a:prstGeom>
          <a:noFill/>
          <a:ln/>
        </p:spPr>
        <p:txBody>
          <a:bodyPr wrap="square" rtlCol="0" anchor="ctr"/>
          <a:lstStyle/>
          <a:p>
            <a:pPr marL="0" indent="0">
              <a:buNone/>
            </a:pPr>
            <a:r>
              <a:rPr lang="en-US" sz="1400" dirty="0">
                <a:solidFill>
                  <a:srgbClr val="CBD5E1"/>
                </a:solidFill>
                <a:latin typeface="Calibri" pitchFamily="34" charset="0"/>
                <a:ea typeface="Calibri" pitchFamily="34" charset="-122"/>
                <a:cs typeface="Calibri" pitchFamily="34" charset="-120"/>
              </a:rPr>
              <a:t>隱私、資料使用、系統依賴、數位落差——這四件事不處理好，智慧校園會製造新問題</a:t>
            </a:r>
            <a:endParaRPr lang="en-US" sz="1400" dirty="0"/>
          </a:p>
        </p:txBody>
      </p:sp>
      <p:sp>
        <p:nvSpPr>
          <p:cNvPr id="18" name="Shape 13"/>
          <p:cNvSpPr/>
          <p:nvPr/>
        </p:nvSpPr>
        <p:spPr>
          <a:xfrm>
            <a:off x="4800600" y="3383280"/>
            <a:ext cx="457200" cy="457200"/>
          </a:xfrm>
          <a:prstGeom prst="ellipse">
            <a:avLst/>
          </a:prstGeom>
          <a:solidFill>
            <a:srgbClr val="1E3A5F"/>
          </a:solidFill>
          <a:ln w="12700">
            <a:solidFill>
              <a:srgbClr val="1E3A5F"/>
            </a:solidFill>
            <a:prstDash val="solid"/>
          </a:ln>
        </p:spPr>
      </p:sp>
      <p:pic>
        <p:nvPicPr>
          <p:cNvPr id="19" name="Image 3" descr="preencoded.png"/>
          <p:cNvPicPr>
            <a:picLocks noChangeAspect="1"/>
          </p:cNvPicPr>
          <p:nvPr/>
        </p:nvPicPr>
        <p:blipFill>
          <a:blip r:embed="rId6"/>
          <a:stretch>
            <a:fillRect/>
          </a:stretch>
        </p:blipFill>
        <p:spPr>
          <a:xfrm>
            <a:off x="4855464" y="3429000"/>
            <a:ext cx="347472" cy="347472"/>
          </a:xfrm>
          <a:prstGeom prst="rect">
            <a:avLst/>
          </a:prstGeom>
        </p:spPr>
      </p:pic>
      <p:sp>
        <p:nvSpPr>
          <p:cNvPr id="20" name="Text 14"/>
          <p:cNvSpPr/>
          <p:nvPr/>
        </p:nvSpPr>
        <p:spPr>
          <a:xfrm>
            <a:off x="5394960" y="3401568"/>
            <a:ext cx="3749040" cy="256032"/>
          </a:xfrm>
          <a:prstGeom prst="rect">
            <a:avLst/>
          </a:prstGeom>
          <a:noFill/>
          <a:ln/>
        </p:spPr>
        <p:txBody>
          <a:bodyPr wrap="square" rtlCol="0" anchor="ctr"/>
          <a:lstStyle/>
          <a:p>
            <a:pPr marL="0" indent="0">
              <a:buNone/>
            </a:pPr>
            <a:r>
              <a:rPr lang="en-US" sz="1600" b="1" dirty="0">
                <a:solidFill>
                  <a:srgbClr val="FF0000"/>
                </a:solidFill>
                <a:latin typeface="Calibri" pitchFamily="34" charset="0"/>
                <a:ea typeface="Calibri" pitchFamily="34" charset="-122"/>
                <a:cs typeface="Calibri" pitchFamily="34" charset="-120"/>
              </a:rPr>
              <a:t>科技要服務人，不是反過來</a:t>
            </a:r>
            <a:endParaRPr lang="en-US" sz="1600" dirty="0">
              <a:solidFill>
                <a:srgbClr val="FF0000"/>
              </a:solidFill>
            </a:endParaRPr>
          </a:p>
        </p:txBody>
      </p:sp>
      <p:sp>
        <p:nvSpPr>
          <p:cNvPr id="21" name="Text 15"/>
          <p:cNvSpPr/>
          <p:nvPr/>
        </p:nvSpPr>
        <p:spPr>
          <a:xfrm>
            <a:off x="5394960" y="3675888"/>
            <a:ext cx="3749040" cy="411480"/>
          </a:xfrm>
          <a:prstGeom prst="rect">
            <a:avLst/>
          </a:prstGeom>
          <a:noFill/>
          <a:ln/>
        </p:spPr>
        <p:txBody>
          <a:bodyPr wrap="square" rtlCol="0" anchor="ctr"/>
          <a:lstStyle/>
          <a:p>
            <a:pPr marL="0" indent="0">
              <a:buNone/>
            </a:pPr>
            <a:r>
              <a:rPr lang="en-US" sz="1400" dirty="0">
                <a:solidFill>
                  <a:srgbClr val="CBD5E1"/>
                </a:solidFill>
                <a:latin typeface="Calibri" pitchFamily="34" charset="0"/>
                <a:ea typeface="Calibri" pitchFamily="34" charset="-122"/>
                <a:cs typeface="Calibri" pitchFamily="34" charset="-120"/>
              </a:rPr>
              <a:t>讓每個師生都能從智慧校園受益，是設計師、工程師與管理者共同的責任</a:t>
            </a:r>
            <a:endParaRPr lang="en-US" sz="1400" dirty="0"/>
          </a:p>
        </p:txBody>
      </p:sp>
      <p:sp>
        <p:nvSpPr>
          <p:cNvPr id="22" name="Shape 16"/>
          <p:cNvSpPr/>
          <p:nvPr/>
        </p:nvSpPr>
        <p:spPr>
          <a:xfrm>
            <a:off x="457200" y="4690872"/>
            <a:ext cx="8321040" cy="256032"/>
          </a:xfrm>
          <a:prstGeom prst="rect">
            <a:avLst/>
          </a:prstGeom>
          <a:solidFill>
            <a:srgbClr val="0D9488"/>
          </a:solidFill>
          <a:ln w="12700">
            <a:solidFill>
              <a:srgbClr val="0D9488"/>
            </a:solidFill>
            <a:prstDash val="solid"/>
          </a:ln>
        </p:spPr>
      </p:sp>
      <p:sp>
        <p:nvSpPr>
          <p:cNvPr id="23" name="Text 17"/>
          <p:cNvSpPr/>
          <p:nvPr/>
        </p:nvSpPr>
        <p:spPr>
          <a:xfrm>
            <a:off x="640080" y="4709160"/>
            <a:ext cx="7955280" cy="219456"/>
          </a:xfrm>
          <a:prstGeom prst="rect">
            <a:avLst/>
          </a:prstGeom>
          <a:noFill/>
          <a:ln/>
        </p:spPr>
        <p:txBody>
          <a:bodyPr wrap="square" rtlCol="0" anchor="ctr"/>
          <a:lstStyle/>
          <a:p>
            <a:pPr marL="0" indent="0">
              <a:buNone/>
            </a:pPr>
            <a:r>
              <a:rPr lang="en-US" sz="1100" dirty="0">
                <a:solidFill>
                  <a:srgbClr val="FFFFFF"/>
                </a:solidFill>
                <a:latin typeface="Calibri" pitchFamily="34" charset="0"/>
                <a:ea typeface="Calibri" pitchFamily="34" charset="-122"/>
                <a:cs typeface="Calibri" pitchFamily="34" charset="-120"/>
              </a:rPr>
              <a:t>亞洲大學資訊發展處　｜　數位生活與資安素養</a:t>
            </a:r>
            <a:endParaRPr 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980000"/>
          </a:xfrm>
          <a:prstGeom prst="rect">
            <a:avLst/>
          </a:prstGeom>
          <a:solidFill>
            <a:srgbClr val="0F172A"/>
          </a:solidFill>
        </p:spPr>
        <p:txBody>
          <a:bodyPr wrap="square">
            <a:spAutoFit/>
          </a:bodyPr>
          <a:lstStyle/>
          <a:p>
            <a:pPr algn="l"/>
            <a:r>
              <a:rPr sz="2000" b="1" i="0" dirty="0">
                <a:solidFill>
                  <a:srgbClr val="FFFFFF"/>
                </a:solidFill>
              </a:rPr>
              <a:t>   </a:t>
            </a:r>
            <a:r>
              <a:rPr sz="2000" b="1" i="0" dirty="0" err="1">
                <a:solidFill>
                  <a:srgbClr val="FFFFFF"/>
                </a:solidFill>
              </a:rPr>
              <a:t>練習與複習</a:t>
            </a:r>
            <a:endParaRPr sz="2000" b="1" i="0" dirty="0">
              <a:solidFill>
                <a:srgbClr val="FFFFFF"/>
              </a:solidFill>
            </a:endParaRPr>
          </a:p>
        </p:txBody>
      </p:sp>
      <p:sp>
        <p:nvSpPr>
          <p:cNvPr id="3" name="TextBox 2"/>
          <p:cNvSpPr txBox="1"/>
          <p:nvPr/>
        </p:nvSpPr>
        <p:spPr>
          <a:xfrm>
            <a:off x="480000" y="1060000"/>
            <a:ext cx="8184000" cy="320000"/>
          </a:xfrm>
          <a:prstGeom prst="rect">
            <a:avLst/>
          </a:prstGeom>
          <a:noFill/>
        </p:spPr>
        <p:txBody>
          <a:bodyPr wrap="square">
            <a:spAutoFit/>
          </a:bodyPr>
          <a:lstStyle/>
          <a:p>
            <a:pPr algn="l"/>
            <a:r>
              <a:rPr sz="1500" b="1" i="0" dirty="0">
                <a:solidFill>
                  <a:srgbClr val="0D9488"/>
                </a:solidFill>
              </a:rPr>
              <a:t>Q1.  </a:t>
            </a:r>
            <a:r>
              <a:rPr sz="1500" b="1" i="0" dirty="0" err="1">
                <a:solidFill>
                  <a:srgbClr val="0D9488"/>
                </a:solidFill>
              </a:rPr>
              <a:t>智慧洗衣系統如何判斷洗衣機目前在哪個階段</a:t>
            </a:r>
            <a:r>
              <a:rPr sz="1500" b="1" i="0" dirty="0">
                <a:solidFill>
                  <a:srgbClr val="0D9488"/>
                </a:solidFill>
              </a:rPr>
              <a:t>(</a:t>
            </a:r>
            <a:r>
              <a:rPr sz="1500" b="1" i="0" dirty="0" err="1">
                <a:solidFill>
                  <a:srgbClr val="0D9488"/>
                </a:solidFill>
              </a:rPr>
              <a:t>注水、洗滌、脫水</a:t>
            </a:r>
            <a:r>
              <a:rPr sz="1500" b="1" i="0" dirty="0">
                <a:solidFill>
                  <a:srgbClr val="0D9488"/>
                </a:solidFill>
              </a:rPr>
              <a:t>)?</a:t>
            </a:r>
          </a:p>
        </p:txBody>
      </p:sp>
      <p:sp>
        <p:nvSpPr>
          <p:cNvPr id="4" name="TextBox 3"/>
          <p:cNvSpPr txBox="1"/>
          <p:nvPr/>
        </p:nvSpPr>
        <p:spPr>
          <a:xfrm>
            <a:off x="620000" y="1420000"/>
            <a:ext cx="8044000" cy="255000"/>
          </a:xfrm>
          <a:prstGeom prst="rect">
            <a:avLst/>
          </a:prstGeom>
          <a:noFill/>
        </p:spPr>
        <p:txBody>
          <a:bodyPr wrap="square">
            <a:spAutoFit/>
          </a:bodyPr>
          <a:lstStyle/>
          <a:p>
            <a:pPr algn="l"/>
            <a:r>
              <a:rPr sz="1300" b="0" i="0">
                <a:solidFill>
                  <a:srgbClr val="333333"/>
                </a:solidFill>
              </a:rPr>
              <a:t>    A. 在洗衣機內部安裝攝影機觀察</a:t>
            </a:r>
          </a:p>
        </p:txBody>
      </p:sp>
      <p:sp>
        <p:nvSpPr>
          <p:cNvPr id="5" name="TextBox 4"/>
          <p:cNvSpPr txBox="1"/>
          <p:nvPr/>
        </p:nvSpPr>
        <p:spPr>
          <a:xfrm>
            <a:off x="620000" y="1695000"/>
            <a:ext cx="8044000" cy="255000"/>
          </a:xfrm>
          <a:prstGeom prst="rect">
            <a:avLst/>
          </a:prstGeom>
          <a:solidFill>
            <a:srgbClr val="E8F5E9"/>
          </a:solidFill>
        </p:spPr>
        <p:txBody>
          <a:bodyPr wrap="square">
            <a:spAutoFit/>
          </a:bodyPr>
          <a:lstStyle/>
          <a:p>
            <a:pPr algn="l"/>
            <a:r>
              <a:rPr sz="1300" b="1" i="0" dirty="0">
                <a:solidFill>
                  <a:srgbClr val="1B5E20"/>
                </a:solidFill>
              </a:rPr>
              <a:t>✓  B. </a:t>
            </a:r>
            <a:r>
              <a:rPr sz="1300" b="1" i="0" dirty="0" err="1">
                <a:solidFill>
                  <a:srgbClr val="1B5E20"/>
                </a:solidFill>
              </a:rPr>
              <a:t>後端用「功率狀態機」比對每分鐘的功率值與行程模板來推估</a:t>
            </a:r>
            <a:endParaRPr sz="1300" b="1" i="0" dirty="0">
              <a:solidFill>
                <a:srgbClr val="1B5E20"/>
              </a:solidFill>
            </a:endParaRPr>
          </a:p>
        </p:txBody>
      </p:sp>
      <p:sp>
        <p:nvSpPr>
          <p:cNvPr id="6" name="TextBox 5"/>
          <p:cNvSpPr txBox="1"/>
          <p:nvPr/>
        </p:nvSpPr>
        <p:spPr>
          <a:xfrm>
            <a:off x="620000" y="1970000"/>
            <a:ext cx="8044000" cy="255000"/>
          </a:xfrm>
          <a:prstGeom prst="rect">
            <a:avLst/>
          </a:prstGeom>
          <a:noFill/>
        </p:spPr>
        <p:txBody>
          <a:bodyPr wrap="square">
            <a:spAutoFit/>
          </a:bodyPr>
          <a:lstStyle/>
          <a:p>
            <a:pPr algn="l"/>
            <a:r>
              <a:rPr sz="1300" b="0" i="0">
                <a:solidFill>
                  <a:srgbClr val="333333"/>
                </a:solidFill>
              </a:rPr>
              <a:t>    C. 靠使用者手動回報目前的洗衣階段</a:t>
            </a:r>
          </a:p>
        </p:txBody>
      </p:sp>
      <p:sp>
        <p:nvSpPr>
          <p:cNvPr id="7" name="TextBox 6"/>
          <p:cNvSpPr txBox="1"/>
          <p:nvPr/>
        </p:nvSpPr>
        <p:spPr>
          <a:xfrm>
            <a:off x="620000" y="2245000"/>
            <a:ext cx="8044000" cy="255000"/>
          </a:xfrm>
          <a:prstGeom prst="rect">
            <a:avLst/>
          </a:prstGeom>
          <a:noFill/>
        </p:spPr>
        <p:txBody>
          <a:bodyPr wrap="square">
            <a:spAutoFit/>
          </a:bodyPr>
          <a:lstStyle/>
          <a:p>
            <a:pPr algn="l"/>
            <a:r>
              <a:rPr sz="1300" b="0" i="0">
                <a:solidFill>
                  <a:srgbClr val="333333"/>
                </a:solidFill>
              </a:rPr>
              <a:t>    D. 偵測洗衣機發出的聲音大小</a:t>
            </a:r>
          </a:p>
        </p:txBody>
      </p:sp>
      <p:sp>
        <p:nvSpPr>
          <p:cNvPr id="8" name="TextBox 7"/>
          <p:cNvSpPr txBox="1"/>
          <p:nvPr/>
        </p:nvSpPr>
        <p:spPr>
          <a:xfrm>
            <a:off x="620000" y="2540000"/>
            <a:ext cx="8044000" cy="461665"/>
          </a:xfrm>
          <a:prstGeom prst="rect">
            <a:avLst/>
          </a:prstGeom>
          <a:solidFill>
            <a:srgbClr val="FFF9C4"/>
          </a:solidFill>
        </p:spPr>
        <p:txBody>
          <a:bodyPr wrap="square">
            <a:spAutoFit/>
          </a:bodyPr>
          <a:lstStyle/>
          <a:p>
            <a:pPr algn="l"/>
            <a:r>
              <a:rPr sz="1200" b="0" i="1" dirty="0" err="1">
                <a:solidFill>
                  <a:srgbClr val="4E342E"/>
                </a:solidFill>
                <a:highlight>
                  <a:srgbClr val="FFFF00"/>
                </a:highlight>
              </a:rPr>
              <a:t>解析:電流感測器量到的功率,每分鐘回傳後端。後端用「功率狀態機」比對各階段的功率範圍</a:t>
            </a:r>
            <a:r>
              <a:rPr sz="1200" b="0" i="1" dirty="0">
                <a:solidFill>
                  <a:srgbClr val="4E342E"/>
                </a:solidFill>
                <a:highlight>
                  <a:srgbClr val="FFFF00"/>
                </a:highlight>
              </a:rPr>
              <a:t>(</a:t>
            </a:r>
            <a:r>
              <a:rPr sz="1200" b="0" i="1" dirty="0" err="1">
                <a:solidFill>
                  <a:srgbClr val="4E342E"/>
                </a:solidFill>
                <a:highlight>
                  <a:srgbClr val="FFFF00"/>
                </a:highlight>
              </a:rPr>
              <a:t>如脫水</a:t>
            </a:r>
            <a:r>
              <a:rPr sz="1200" b="0" i="1" dirty="0">
                <a:solidFill>
                  <a:srgbClr val="4E342E"/>
                </a:solidFill>
                <a:highlight>
                  <a:srgbClr val="FFFF00"/>
                </a:highlight>
              </a:rPr>
              <a:t> &gt;800W)</a:t>
            </a:r>
            <a:r>
              <a:rPr sz="1200" b="0" i="1" dirty="0" err="1">
                <a:solidFill>
                  <a:srgbClr val="4E342E"/>
                </a:solidFill>
                <a:highlight>
                  <a:srgbClr val="FFFF00"/>
                </a:highlight>
              </a:rPr>
              <a:t>與行程模板,推算目前階段與剩餘時間</a:t>
            </a:r>
            <a:r>
              <a:rPr sz="1200" b="0" i="1" dirty="0">
                <a:solidFill>
                  <a:srgbClr val="4E342E"/>
                </a:solidFill>
                <a:highlight>
                  <a:srgbClr val="FFFF00"/>
                </a:highlight>
              </a:rPr>
              <a:t>。</a:t>
            </a:r>
          </a:p>
        </p:txBody>
      </p:sp>
      <p:sp>
        <p:nvSpPr>
          <p:cNvPr id="9" name="TextBox 8"/>
          <p:cNvSpPr txBox="1"/>
          <p:nvPr/>
        </p:nvSpPr>
        <p:spPr>
          <a:xfrm>
            <a:off x="480000" y="2940000"/>
            <a:ext cx="8184000" cy="320000"/>
          </a:xfrm>
          <a:prstGeom prst="rect">
            <a:avLst/>
          </a:prstGeom>
          <a:noFill/>
        </p:spPr>
        <p:txBody>
          <a:bodyPr wrap="square">
            <a:spAutoFit/>
          </a:bodyPr>
          <a:lstStyle/>
          <a:p>
            <a:pPr algn="l"/>
            <a:r>
              <a:rPr sz="1500" b="1" i="0" dirty="0">
                <a:solidFill>
                  <a:srgbClr val="0D9488"/>
                </a:solidFill>
              </a:rPr>
              <a:t>Q2.  </a:t>
            </a:r>
            <a:r>
              <a:rPr sz="1500" b="1" i="0" dirty="0" err="1">
                <a:solidFill>
                  <a:srgbClr val="0D9488"/>
                </a:solidFill>
              </a:rPr>
              <a:t>關於智慧校園「便利的另一面</a:t>
            </a:r>
            <a:r>
              <a:rPr sz="1500" b="1" i="0" dirty="0">
                <a:solidFill>
                  <a:srgbClr val="0D9488"/>
                </a:solidFill>
              </a:rPr>
              <a:t>」,</a:t>
            </a:r>
            <a:r>
              <a:rPr sz="1500" b="1" i="0" dirty="0" err="1">
                <a:solidFill>
                  <a:srgbClr val="0D9488"/>
                </a:solidFill>
              </a:rPr>
              <a:t>下列哪一個敘述最符合課程強調的觀念</a:t>
            </a:r>
            <a:r>
              <a:rPr sz="1500" b="1" i="0" dirty="0">
                <a:solidFill>
                  <a:srgbClr val="0D9488"/>
                </a:solidFill>
              </a:rPr>
              <a:t>?</a:t>
            </a:r>
          </a:p>
        </p:txBody>
      </p:sp>
      <p:sp>
        <p:nvSpPr>
          <p:cNvPr id="10" name="TextBox 9"/>
          <p:cNvSpPr txBox="1"/>
          <p:nvPr/>
        </p:nvSpPr>
        <p:spPr>
          <a:xfrm>
            <a:off x="620000" y="3300000"/>
            <a:ext cx="8044000" cy="255000"/>
          </a:xfrm>
          <a:prstGeom prst="rect">
            <a:avLst/>
          </a:prstGeom>
          <a:noFill/>
        </p:spPr>
        <p:txBody>
          <a:bodyPr wrap="square">
            <a:spAutoFit/>
          </a:bodyPr>
          <a:lstStyle/>
          <a:p>
            <a:pPr algn="l"/>
            <a:r>
              <a:rPr sz="1300" b="0" i="0">
                <a:solidFill>
                  <a:srgbClr val="333333"/>
                </a:solidFill>
              </a:rPr>
              <a:t>    A. 只要技術能做到的,就應該全部導入</a:t>
            </a:r>
          </a:p>
        </p:txBody>
      </p:sp>
      <p:sp>
        <p:nvSpPr>
          <p:cNvPr id="11" name="TextBox 10"/>
          <p:cNvSpPr txBox="1"/>
          <p:nvPr/>
        </p:nvSpPr>
        <p:spPr>
          <a:xfrm>
            <a:off x="620000" y="3575000"/>
            <a:ext cx="8044000" cy="255000"/>
          </a:xfrm>
          <a:prstGeom prst="rect">
            <a:avLst/>
          </a:prstGeom>
          <a:noFill/>
        </p:spPr>
        <p:txBody>
          <a:bodyPr wrap="square">
            <a:spAutoFit/>
          </a:bodyPr>
          <a:lstStyle/>
          <a:p>
            <a:pPr algn="l"/>
            <a:r>
              <a:rPr sz="1300" b="0" i="0">
                <a:solidFill>
                  <a:srgbClr val="333333"/>
                </a:solidFill>
              </a:rPr>
              <a:t>    B. 蒐集越多師生資料越好,不必設限</a:t>
            </a:r>
          </a:p>
        </p:txBody>
      </p:sp>
      <p:sp>
        <p:nvSpPr>
          <p:cNvPr id="12" name="TextBox 11"/>
          <p:cNvSpPr txBox="1"/>
          <p:nvPr/>
        </p:nvSpPr>
        <p:spPr>
          <a:xfrm>
            <a:off x="620000" y="3850000"/>
            <a:ext cx="8044000" cy="255000"/>
          </a:xfrm>
          <a:prstGeom prst="rect">
            <a:avLst/>
          </a:prstGeom>
          <a:solidFill>
            <a:srgbClr val="E8F5E9"/>
          </a:solidFill>
        </p:spPr>
        <p:txBody>
          <a:bodyPr wrap="square">
            <a:spAutoFit/>
          </a:bodyPr>
          <a:lstStyle/>
          <a:p>
            <a:pPr algn="l"/>
            <a:r>
              <a:rPr sz="1300" b="1" i="0" dirty="0">
                <a:solidFill>
                  <a:srgbClr val="1B5E20"/>
                </a:solidFill>
              </a:rPr>
              <a:t>✓  C.「</a:t>
            </a:r>
            <a:r>
              <a:rPr sz="1300" b="1" i="0" dirty="0" err="1">
                <a:solidFill>
                  <a:srgbClr val="1B5E20"/>
                </a:solidFill>
              </a:rPr>
              <a:t>能做到」和「應該做」是兩件事,須兼顧隱私、依賴與數位落差</a:t>
            </a:r>
            <a:endParaRPr sz="1300" b="1" i="0" dirty="0">
              <a:solidFill>
                <a:srgbClr val="1B5E20"/>
              </a:solidFill>
            </a:endParaRPr>
          </a:p>
        </p:txBody>
      </p:sp>
      <p:sp>
        <p:nvSpPr>
          <p:cNvPr id="13" name="TextBox 12"/>
          <p:cNvSpPr txBox="1"/>
          <p:nvPr/>
        </p:nvSpPr>
        <p:spPr>
          <a:xfrm>
            <a:off x="620000" y="4125000"/>
            <a:ext cx="8044000" cy="255000"/>
          </a:xfrm>
          <a:prstGeom prst="rect">
            <a:avLst/>
          </a:prstGeom>
          <a:noFill/>
        </p:spPr>
        <p:txBody>
          <a:bodyPr wrap="square">
            <a:spAutoFit/>
          </a:bodyPr>
          <a:lstStyle/>
          <a:p>
            <a:pPr algn="l"/>
            <a:r>
              <a:rPr sz="1300" b="0" i="0">
                <a:solidFill>
                  <a:srgbClr val="333333"/>
                </a:solidFill>
              </a:rPr>
              <a:t>    D. 系統依賴是好事,不需要人工備援</a:t>
            </a:r>
          </a:p>
        </p:txBody>
      </p:sp>
      <p:sp>
        <p:nvSpPr>
          <p:cNvPr id="14" name="TextBox 13"/>
          <p:cNvSpPr txBox="1"/>
          <p:nvPr/>
        </p:nvSpPr>
        <p:spPr>
          <a:xfrm>
            <a:off x="620000" y="4420000"/>
            <a:ext cx="8044000" cy="461665"/>
          </a:xfrm>
          <a:prstGeom prst="rect">
            <a:avLst/>
          </a:prstGeom>
          <a:solidFill>
            <a:srgbClr val="FFF9C4"/>
          </a:solidFill>
        </p:spPr>
        <p:txBody>
          <a:bodyPr wrap="square">
            <a:spAutoFit/>
          </a:bodyPr>
          <a:lstStyle/>
          <a:p>
            <a:pPr algn="l"/>
            <a:r>
              <a:rPr sz="1200" b="0" i="1" dirty="0" err="1">
                <a:solidFill>
                  <a:srgbClr val="4E342E"/>
                </a:solidFill>
                <a:highlight>
                  <a:srgbClr val="FFFF00"/>
                </a:highlight>
              </a:rPr>
              <a:t>解析:課程強調科技與人文的平衡</a:t>
            </a:r>
            <a:r>
              <a:rPr sz="1200" b="0" i="1" dirty="0">
                <a:solidFill>
                  <a:srgbClr val="4E342E"/>
                </a:solidFill>
                <a:highlight>
                  <a:srgbClr val="FFFF00"/>
                </a:highlight>
              </a:rPr>
              <a:t>——「</a:t>
            </a:r>
            <a:r>
              <a:rPr sz="1200" b="0" i="1" dirty="0" err="1">
                <a:solidFill>
                  <a:srgbClr val="4E342E"/>
                </a:solidFill>
                <a:highlight>
                  <a:srgbClr val="FFFF00"/>
                </a:highlight>
              </a:rPr>
              <a:t>能做到」不等於「應該做</a:t>
            </a:r>
            <a:r>
              <a:rPr sz="1200" b="0" i="1" dirty="0">
                <a:solidFill>
                  <a:srgbClr val="4E342E"/>
                </a:solidFill>
                <a:highlight>
                  <a:srgbClr val="FFFF00"/>
                </a:highlight>
              </a:rPr>
              <a:t>」。</a:t>
            </a:r>
            <a:r>
              <a:rPr sz="1200" b="0" i="1" dirty="0" err="1">
                <a:solidFill>
                  <a:srgbClr val="4E342E"/>
                </a:solidFill>
                <a:highlight>
                  <a:srgbClr val="FFFF00"/>
                </a:highlight>
              </a:rPr>
              <a:t>導入智慧校園時,要一併處理隱私、資料使用、系統依賴、數位落差四大面向,讓科技服務人</a:t>
            </a:r>
            <a:r>
              <a:rPr sz="1200" b="0" i="1" dirty="0">
                <a:solidFill>
                  <a:srgbClr val="4E342E"/>
                </a:solidFill>
                <a:highlight>
                  <a:srgbClr val="FFFF00"/>
                </a:highlight>
              </a:rPr>
              <a:t>。</a:t>
            </a:r>
          </a:p>
        </p:txBody>
      </p:sp>
      <p:sp>
        <p:nvSpPr>
          <p:cNvPr id="15" name="TextBox 14"/>
          <p:cNvSpPr txBox="1"/>
          <p:nvPr/>
        </p:nvSpPr>
        <p:spPr>
          <a:xfrm>
            <a:off x="0" y="4893500"/>
            <a:ext cx="9144000" cy="250000"/>
          </a:xfrm>
          <a:prstGeom prst="rect">
            <a:avLst/>
          </a:prstGeom>
          <a:solidFill>
            <a:srgbClr val="EEEEEE"/>
          </a:solidFill>
        </p:spPr>
        <p:txBody>
          <a:bodyPr wrap="square">
            <a:spAutoFit/>
          </a:bodyPr>
          <a:lstStyle/>
          <a:p>
            <a:pPr algn="r"/>
            <a:r>
              <a:rPr sz="1000" b="0" i="0">
                <a:solidFill>
                  <a:srgbClr val="757575"/>
                </a:solidFill>
              </a:rPr>
              <a:t>智慧校園:從智慧宿舍到校園能源管理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0F172A"/>
          </a:solidFill>
          <a:ln w="12700">
            <a:solidFill>
              <a:srgbClr val="0F172A"/>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課程地圖</a:t>
            </a:r>
            <a:endParaRPr lang="en-US" sz="2200" dirty="0"/>
          </a:p>
        </p:txBody>
      </p:sp>
      <p:sp>
        <p:nvSpPr>
          <p:cNvPr id="4" name="Text 2"/>
          <p:cNvSpPr/>
          <p:nvPr/>
        </p:nvSpPr>
        <p:spPr>
          <a:xfrm>
            <a:off x="365760" y="749808"/>
            <a:ext cx="8412480" cy="320040"/>
          </a:xfrm>
          <a:prstGeom prst="rect">
            <a:avLst/>
          </a:prstGeom>
          <a:noFill/>
          <a:ln/>
        </p:spPr>
        <p:txBody>
          <a:bodyPr wrap="square" rtlCol="0" anchor="ctr"/>
          <a:lstStyle/>
          <a:p>
            <a:pPr marL="0" indent="0">
              <a:buNone/>
            </a:pPr>
            <a:r>
              <a:rPr lang="en-US" sz="1600" dirty="0">
                <a:solidFill>
                  <a:srgbClr val="475569"/>
                </a:solidFill>
                <a:latin typeface="Calibri" pitchFamily="34" charset="0"/>
                <a:ea typeface="Calibri" pitchFamily="34" charset="-122"/>
                <a:cs typeface="Calibri" pitchFamily="34" charset="-120"/>
              </a:rPr>
              <a:t>這堂課涵蓋三大主題，從技術原理到實際應用，再到你需要注意的事</a:t>
            </a:r>
            <a:endParaRPr lang="en-US" sz="1600" dirty="0"/>
          </a:p>
        </p:txBody>
      </p:sp>
      <p:sp>
        <p:nvSpPr>
          <p:cNvPr id="5" name="Shape 3"/>
          <p:cNvSpPr/>
          <p:nvPr/>
        </p:nvSpPr>
        <p:spPr>
          <a:xfrm>
            <a:off x="320040" y="1188720"/>
            <a:ext cx="2651760" cy="3291840"/>
          </a:xfrm>
          <a:prstGeom prst="rect">
            <a:avLst/>
          </a:prstGeom>
          <a:solidFill>
            <a:srgbClr val="FFFFFF"/>
          </a:solidFill>
          <a:ln w="12700">
            <a:solidFill>
              <a:srgbClr val="E2E8F0"/>
            </a:solidFill>
            <a:prstDash val="solid"/>
          </a:ln>
        </p:spPr>
      </p:sp>
      <p:sp>
        <p:nvSpPr>
          <p:cNvPr id="6" name="Shape 4"/>
          <p:cNvSpPr/>
          <p:nvPr/>
        </p:nvSpPr>
        <p:spPr>
          <a:xfrm>
            <a:off x="320040" y="1188720"/>
            <a:ext cx="2651760" cy="548640"/>
          </a:xfrm>
          <a:prstGeom prst="rect">
            <a:avLst/>
          </a:prstGeom>
          <a:solidFill>
            <a:srgbClr val="0D9488"/>
          </a:solidFill>
          <a:ln w="12700">
            <a:solidFill>
              <a:srgbClr val="0D9488"/>
            </a:solidFill>
            <a:prstDash val="solid"/>
          </a:ln>
        </p:spPr>
      </p:sp>
      <p:sp>
        <p:nvSpPr>
          <p:cNvPr id="7" name="Shape 5"/>
          <p:cNvSpPr/>
          <p:nvPr/>
        </p:nvSpPr>
        <p:spPr>
          <a:xfrm>
            <a:off x="429768" y="1271016"/>
            <a:ext cx="384048" cy="384048"/>
          </a:xfrm>
          <a:prstGeom prst="ellipse">
            <a:avLst/>
          </a:prstGeom>
          <a:solidFill>
            <a:srgbClr val="FFFFFF"/>
          </a:solidFill>
          <a:ln w="12700">
            <a:solidFill>
              <a:srgbClr val="FFFFFF"/>
            </a:solidFill>
            <a:prstDash val="solid"/>
          </a:ln>
        </p:spPr>
      </p:sp>
      <p:sp>
        <p:nvSpPr>
          <p:cNvPr id="8" name="Text 6"/>
          <p:cNvSpPr/>
          <p:nvPr/>
        </p:nvSpPr>
        <p:spPr>
          <a:xfrm>
            <a:off x="429768" y="1261872"/>
            <a:ext cx="384048" cy="384048"/>
          </a:xfrm>
          <a:prstGeom prst="rect">
            <a:avLst/>
          </a:prstGeom>
          <a:noFill/>
          <a:ln/>
        </p:spPr>
        <p:txBody>
          <a:bodyPr wrap="square" lIns="0" tIns="0" rIns="0" bIns="0" rtlCol="0" anchor="ctr"/>
          <a:lstStyle/>
          <a:p>
            <a:pPr marL="0" indent="0" algn="ctr">
              <a:buNone/>
            </a:pPr>
            <a:r>
              <a:rPr lang="en-US" sz="1200" b="1" dirty="0">
                <a:solidFill>
                  <a:srgbClr val="0D9488"/>
                </a:solidFill>
                <a:latin typeface="Calibri" pitchFamily="34" charset="0"/>
                <a:ea typeface="Calibri" pitchFamily="34" charset="-122"/>
                <a:cs typeface="Calibri" pitchFamily="34" charset="-120"/>
              </a:rPr>
              <a:t>01</a:t>
            </a:r>
            <a:endParaRPr lang="en-US" sz="1200" dirty="0"/>
          </a:p>
        </p:txBody>
      </p:sp>
      <p:sp>
        <p:nvSpPr>
          <p:cNvPr id="9" name="Text 7"/>
          <p:cNvSpPr/>
          <p:nvPr/>
        </p:nvSpPr>
        <p:spPr>
          <a:xfrm>
            <a:off x="914400" y="1216152"/>
            <a:ext cx="1965960" cy="29260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智慧宿舍 IoT 系統</a:t>
            </a:r>
            <a:endParaRPr lang="en-US" sz="1300" dirty="0"/>
          </a:p>
        </p:txBody>
      </p:sp>
      <p:sp>
        <p:nvSpPr>
          <p:cNvPr id="10" name="Text 8"/>
          <p:cNvSpPr/>
          <p:nvPr/>
        </p:nvSpPr>
        <p:spPr>
          <a:xfrm>
            <a:off x="896112" y="1490472"/>
            <a:ext cx="2423160" cy="201168"/>
          </a:xfrm>
          <a:prstGeom prst="rect">
            <a:avLst/>
          </a:prstGeom>
          <a:noFill/>
          <a:ln/>
        </p:spPr>
        <p:txBody>
          <a:bodyPr wrap="square" lIns="0" tIns="0" rIns="0" bIns="0" rtlCol="0" anchor="ctr"/>
          <a:lstStyle/>
          <a:p>
            <a:pPr marL="0" indent="0">
              <a:buNone/>
            </a:pPr>
            <a:r>
              <a:rPr lang="en-US" sz="1000" dirty="0">
                <a:solidFill>
                  <a:srgbClr val="FFFFFF"/>
                </a:solidFill>
                <a:latin typeface="Calibri" pitchFamily="34" charset="0"/>
                <a:ea typeface="Calibri" pitchFamily="34" charset="-122"/>
                <a:cs typeface="Calibri" pitchFamily="34" charset="-120"/>
              </a:rPr>
              <a:t>硬體感測 → 資料傳輸 → 後端處理</a:t>
            </a:r>
            <a:endParaRPr lang="en-US" sz="1000" dirty="0"/>
          </a:p>
        </p:txBody>
      </p:sp>
      <p:sp>
        <p:nvSpPr>
          <p:cNvPr id="11" name="Shape 9"/>
          <p:cNvSpPr/>
          <p:nvPr/>
        </p:nvSpPr>
        <p:spPr>
          <a:xfrm>
            <a:off x="484632" y="1938528"/>
            <a:ext cx="109728" cy="109728"/>
          </a:xfrm>
          <a:prstGeom prst="ellipse">
            <a:avLst/>
          </a:prstGeom>
          <a:solidFill>
            <a:srgbClr val="0D9488"/>
          </a:solidFill>
          <a:ln w="12700">
            <a:solidFill>
              <a:srgbClr val="0D9488"/>
            </a:solidFill>
            <a:prstDash val="solid"/>
          </a:ln>
        </p:spPr>
      </p:sp>
      <p:sp>
        <p:nvSpPr>
          <p:cNvPr id="12" name="Text 10"/>
          <p:cNvSpPr/>
          <p:nvPr/>
        </p:nvSpPr>
        <p:spPr>
          <a:xfrm>
            <a:off x="667512" y="1874520"/>
            <a:ext cx="2304288" cy="338328"/>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電流感測器（CT 互感器）</a:t>
            </a:r>
            <a:endParaRPr lang="en-US" sz="1400" dirty="0"/>
          </a:p>
        </p:txBody>
      </p:sp>
      <p:sp>
        <p:nvSpPr>
          <p:cNvPr id="13" name="Shape 11"/>
          <p:cNvSpPr/>
          <p:nvPr/>
        </p:nvSpPr>
        <p:spPr>
          <a:xfrm>
            <a:off x="484632" y="2441448"/>
            <a:ext cx="109728" cy="109728"/>
          </a:xfrm>
          <a:prstGeom prst="ellipse">
            <a:avLst/>
          </a:prstGeom>
          <a:solidFill>
            <a:srgbClr val="0D9488"/>
          </a:solidFill>
          <a:ln w="12700">
            <a:solidFill>
              <a:srgbClr val="0D9488"/>
            </a:solidFill>
            <a:prstDash val="solid"/>
          </a:ln>
        </p:spPr>
      </p:sp>
      <p:sp>
        <p:nvSpPr>
          <p:cNvPr id="14" name="Text 12"/>
          <p:cNvSpPr/>
          <p:nvPr/>
        </p:nvSpPr>
        <p:spPr>
          <a:xfrm>
            <a:off x="667512" y="2377440"/>
            <a:ext cx="2176272" cy="329184"/>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HTTP POST 傳輸協定</a:t>
            </a:r>
            <a:endParaRPr lang="en-US" sz="1400" dirty="0"/>
          </a:p>
        </p:txBody>
      </p:sp>
      <p:sp>
        <p:nvSpPr>
          <p:cNvPr id="15" name="Shape 13"/>
          <p:cNvSpPr/>
          <p:nvPr/>
        </p:nvSpPr>
        <p:spPr>
          <a:xfrm>
            <a:off x="484632" y="2944368"/>
            <a:ext cx="109728" cy="109728"/>
          </a:xfrm>
          <a:prstGeom prst="ellipse">
            <a:avLst/>
          </a:prstGeom>
          <a:solidFill>
            <a:srgbClr val="0D9488"/>
          </a:solidFill>
          <a:ln w="12700">
            <a:solidFill>
              <a:srgbClr val="0D9488"/>
            </a:solidFill>
            <a:prstDash val="solid"/>
          </a:ln>
        </p:spPr>
      </p:sp>
      <p:sp>
        <p:nvSpPr>
          <p:cNvPr id="16" name="Text 14"/>
          <p:cNvSpPr/>
          <p:nvPr/>
        </p:nvSpPr>
        <p:spPr>
          <a:xfrm>
            <a:off x="667512" y="2880360"/>
            <a:ext cx="2176272" cy="329184"/>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功率狀態機推估邏輯</a:t>
            </a:r>
            <a:endParaRPr lang="en-US" sz="1400" dirty="0"/>
          </a:p>
        </p:txBody>
      </p:sp>
      <p:sp>
        <p:nvSpPr>
          <p:cNvPr id="17" name="Shape 15"/>
          <p:cNvSpPr/>
          <p:nvPr/>
        </p:nvSpPr>
        <p:spPr>
          <a:xfrm>
            <a:off x="3154680" y="1188720"/>
            <a:ext cx="2651760" cy="3291840"/>
          </a:xfrm>
          <a:prstGeom prst="rect">
            <a:avLst/>
          </a:prstGeom>
          <a:solidFill>
            <a:srgbClr val="FFFFFF"/>
          </a:solidFill>
          <a:ln w="12700">
            <a:solidFill>
              <a:srgbClr val="E2E8F0"/>
            </a:solidFill>
            <a:prstDash val="solid"/>
          </a:ln>
        </p:spPr>
      </p:sp>
      <p:sp>
        <p:nvSpPr>
          <p:cNvPr id="18" name="Shape 16"/>
          <p:cNvSpPr/>
          <p:nvPr/>
        </p:nvSpPr>
        <p:spPr>
          <a:xfrm>
            <a:off x="3154680" y="1188720"/>
            <a:ext cx="2651760" cy="548640"/>
          </a:xfrm>
          <a:prstGeom prst="rect">
            <a:avLst/>
          </a:prstGeom>
          <a:solidFill>
            <a:srgbClr val="059669"/>
          </a:solidFill>
          <a:ln w="12700">
            <a:solidFill>
              <a:srgbClr val="059669"/>
            </a:solidFill>
            <a:prstDash val="solid"/>
          </a:ln>
        </p:spPr>
      </p:sp>
      <p:sp>
        <p:nvSpPr>
          <p:cNvPr id="19" name="Shape 17"/>
          <p:cNvSpPr/>
          <p:nvPr/>
        </p:nvSpPr>
        <p:spPr>
          <a:xfrm>
            <a:off x="3264408" y="1271016"/>
            <a:ext cx="384048" cy="384048"/>
          </a:xfrm>
          <a:prstGeom prst="ellipse">
            <a:avLst/>
          </a:prstGeom>
          <a:solidFill>
            <a:srgbClr val="FFFFFF"/>
          </a:solidFill>
          <a:ln w="12700">
            <a:solidFill>
              <a:srgbClr val="FFFFFF"/>
            </a:solidFill>
            <a:prstDash val="solid"/>
          </a:ln>
        </p:spPr>
      </p:sp>
      <p:sp>
        <p:nvSpPr>
          <p:cNvPr id="20" name="Text 18"/>
          <p:cNvSpPr/>
          <p:nvPr/>
        </p:nvSpPr>
        <p:spPr>
          <a:xfrm>
            <a:off x="3264408" y="1261872"/>
            <a:ext cx="384048" cy="384048"/>
          </a:xfrm>
          <a:prstGeom prst="rect">
            <a:avLst/>
          </a:prstGeom>
          <a:noFill/>
          <a:ln/>
        </p:spPr>
        <p:txBody>
          <a:bodyPr wrap="square" lIns="0" tIns="0" rIns="0" bIns="0" rtlCol="0" anchor="ctr"/>
          <a:lstStyle/>
          <a:p>
            <a:pPr marL="0" indent="0" algn="ctr">
              <a:buNone/>
            </a:pPr>
            <a:r>
              <a:rPr lang="en-US" sz="1200" b="1" dirty="0">
                <a:solidFill>
                  <a:srgbClr val="059669"/>
                </a:solidFill>
                <a:latin typeface="Calibri" pitchFamily="34" charset="0"/>
                <a:ea typeface="Calibri" pitchFamily="34" charset="-122"/>
                <a:cs typeface="Calibri" pitchFamily="34" charset="-120"/>
              </a:rPr>
              <a:t>02</a:t>
            </a:r>
            <a:endParaRPr lang="en-US" sz="1200" dirty="0"/>
          </a:p>
        </p:txBody>
      </p:sp>
      <p:sp>
        <p:nvSpPr>
          <p:cNvPr id="21" name="Text 19"/>
          <p:cNvSpPr/>
          <p:nvPr/>
        </p:nvSpPr>
        <p:spPr>
          <a:xfrm>
            <a:off x="3749040" y="1216152"/>
            <a:ext cx="1965960" cy="29260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校園能源管理</a:t>
            </a:r>
            <a:endParaRPr lang="en-US" sz="1300" dirty="0"/>
          </a:p>
        </p:txBody>
      </p:sp>
      <p:sp>
        <p:nvSpPr>
          <p:cNvPr id="22" name="Text 20"/>
          <p:cNvSpPr/>
          <p:nvPr/>
        </p:nvSpPr>
        <p:spPr>
          <a:xfrm>
            <a:off x="3749040" y="1508760"/>
            <a:ext cx="2423160" cy="201168"/>
          </a:xfrm>
          <a:prstGeom prst="rect">
            <a:avLst/>
          </a:prstGeom>
          <a:noFill/>
          <a:ln/>
        </p:spPr>
        <p:txBody>
          <a:bodyPr wrap="square" lIns="0" tIns="0" rIns="0" bIns="0" rtlCol="0" anchor="ctr"/>
          <a:lstStyle/>
          <a:p>
            <a:pPr marL="0" indent="0">
              <a:buNone/>
            </a:pPr>
            <a:r>
              <a:rPr lang="en-US" sz="1000" dirty="0">
                <a:solidFill>
                  <a:srgbClr val="FFFFFF"/>
                </a:solidFill>
                <a:latin typeface="Calibri" pitchFamily="34" charset="0"/>
                <a:ea typeface="Calibri" pitchFamily="34" charset="-122"/>
                <a:cs typeface="Calibri" pitchFamily="34" charset="-120"/>
              </a:rPr>
              <a:t>用電監控 · 綠電整合 · AI 預測</a:t>
            </a:r>
            <a:endParaRPr lang="en-US" sz="1000" dirty="0"/>
          </a:p>
        </p:txBody>
      </p:sp>
      <p:sp>
        <p:nvSpPr>
          <p:cNvPr id="23" name="Shape 21"/>
          <p:cNvSpPr/>
          <p:nvPr/>
        </p:nvSpPr>
        <p:spPr>
          <a:xfrm>
            <a:off x="3319272" y="1938528"/>
            <a:ext cx="109728" cy="109728"/>
          </a:xfrm>
          <a:prstGeom prst="ellipse">
            <a:avLst/>
          </a:prstGeom>
          <a:solidFill>
            <a:srgbClr val="059669"/>
          </a:solidFill>
          <a:ln w="12700">
            <a:solidFill>
              <a:srgbClr val="059669"/>
            </a:solidFill>
            <a:prstDash val="solid"/>
          </a:ln>
        </p:spPr>
      </p:sp>
      <p:sp>
        <p:nvSpPr>
          <p:cNvPr id="24" name="Text 22"/>
          <p:cNvSpPr/>
          <p:nvPr/>
        </p:nvSpPr>
        <p:spPr>
          <a:xfrm>
            <a:off x="3502152" y="1874520"/>
            <a:ext cx="2176272" cy="329184"/>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爬蟲擷取即時用電資料</a:t>
            </a:r>
            <a:endParaRPr lang="en-US" sz="1400" dirty="0"/>
          </a:p>
        </p:txBody>
      </p:sp>
      <p:sp>
        <p:nvSpPr>
          <p:cNvPr id="25" name="Shape 23"/>
          <p:cNvSpPr/>
          <p:nvPr/>
        </p:nvSpPr>
        <p:spPr>
          <a:xfrm>
            <a:off x="3319272" y="2441448"/>
            <a:ext cx="109728" cy="109728"/>
          </a:xfrm>
          <a:prstGeom prst="ellipse">
            <a:avLst/>
          </a:prstGeom>
          <a:solidFill>
            <a:srgbClr val="059669"/>
          </a:solidFill>
          <a:ln w="12700">
            <a:solidFill>
              <a:srgbClr val="059669"/>
            </a:solidFill>
            <a:prstDash val="solid"/>
          </a:ln>
        </p:spPr>
      </p:sp>
      <p:sp>
        <p:nvSpPr>
          <p:cNvPr id="26" name="Text 24"/>
          <p:cNvSpPr/>
          <p:nvPr/>
        </p:nvSpPr>
        <p:spPr>
          <a:xfrm>
            <a:off x="3502152" y="2377440"/>
            <a:ext cx="2176272" cy="329184"/>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串接 iEN 太陽能 API</a:t>
            </a:r>
            <a:endParaRPr lang="en-US" sz="1400" dirty="0"/>
          </a:p>
        </p:txBody>
      </p:sp>
      <p:sp>
        <p:nvSpPr>
          <p:cNvPr id="27" name="Shape 25"/>
          <p:cNvSpPr/>
          <p:nvPr/>
        </p:nvSpPr>
        <p:spPr>
          <a:xfrm>
            <a:off x="3319272" y="2944368"/>
            <a:ext cx="109728" cy="109728"/>
          </a:xfrm>
          <a:prstGeom prst="ellipse">
            <a:avLst/>
          </a:prstGeom>
          <a:solidFill>
            <a:srgbClr val="059669"/>
          </a:solidFill>
          <a:ln w="12700">
            <a:solidFill>
              <a:srgbClr val="059669"/>
            </a:solidFill>
            <a:prstDash val="solid"/>
          </a:ln>
        </p:spPr>
      </p:sp>
      <p:sp>
        <p:nvSpPr>
          <p:cNvPr id="28" name="Text 26"/>
          <p:cNvSpPr/>
          <p:nvPr/>
        </p:nvSpPr>
        <p:spPr>
          <a:xfrm>
            <a:off x="3502152" y="2880360"/>
            <a:ext cx="2176272" cy="329184"/>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未來 AI 用電預測應用</a:t>
            </a:r>
            <a:endParaRPr lang="en-US" sz="1400" dirty="0"/>
          </a:p>
        </p:txBody>
      </p:sp>
      <p:sp>
        <p:nvSpPr>
          <p:cNvPr id="29" name="Shape 27"/>
          <p:cNvSpPr/>
          <p:nvPr/>
        </p:nvSpPr>
        <p:spPr>
          <a:xfrm>
            <a:off x="5989320" y="1188720"/>
            <a:ext cx="2651760" cy="3291840"/>
          </a:xfrm>
          <a:prstGeom prst="rect">
            <a:avLst/>
          </a:prstGeom>
          <a:solidFill>
            <a:srgbClr val="FFFFFF"/>
          </a:solidFill>
          <a:ln w="12700">
            <a:solidFill>
              <a:srgbClr val="E2E8F0"/>
            </a:solidFill>
            <a:prstDash val="solid"/>
          </a:ln>
        </p:spPr>
      </p:sp>
      <p:sp>
        <p:nvSpPr>
          <p:cNvPr id="30" name="Shape 28"/>
          <p:cNvSpPr/>
          <p:nvPr/>
        </p:nvSpPr>
        <p:spPr>
          <a:xfrm>
            <a:off x="5989320" y="1188720"/>
            <a:ext cx="2651760" cy="548640"/>
          </a:xfrm>
          <a:prstGeom prst="rect">
            <a:avLst/>
          </a:prstGeom>
          <a:solidFill>
            <a:srgbClr val="D97706"/>
          </a:solidFill>
          <a:ln w="12700">
            <a:solidFill>
              <a:srgbClr val="D97706"/>
            </a:solidFill>
            <a:prstDash val="solid"/>
          </a:ln>
        </p:spPr>
      </p:sp>
      <p:sp>
        <p:nvSpPr>
          <p:cNvPr id="31" name="Shape 29"/>
          <p:cNvSpPr/>
          <p:nvPr/>
        </p:nvSpPr>
        <p:spPr>
          <a:xfrm>
            <a:off x="6099048" y="1271016"/>
            <a:ext cx="384048" cy="384048"/>
          </a:xfrm>
          <a:prstGeom prst="ellipse">
            <a:avLst/>
          </a:prstGeom>
          <a:solidFill>
            <a:srgbClr val="FFFFFF"/>
          </a:solidFill>
          <a:ln w="12700">
            <a:solidFill>
              <a:srgbClr val="FFFFFF"/>
            </a:solidFill>
            <a:prstDash val="solid"/>
          </a:ln>
        </p:spPr>
      </p:sp>
      <p:sp>
        <p:nvSpPr>
          <p:cNvPr id="32" name="Text 30"/>
          <p:cNvSpPr/>
          <p:nvPr/>
        </p:nvSpPr>
        <p:spPr>
          <a:xfrm>
            <a:off x="6099048" y="1261872"/>
            <a:ext cx="384048" cy="384048"/>
          </a:xfrm>
          <a:prstGeom prst="rect">
            <a:avLst/>
          </a:prstGeom>
          <a:noFill/>
          <a:ln/>
        </p:spPr>
        <p:txBody>
          <a:bodyPr wrap="square" lIns="0" tIns="0" rIns="0" bIns="0" rtlCol="0" anchor="ctr"/>
          <a:lstStyle/>
          <a:p>
            <a:pPr marL="0" indent="0" algn="ctr">
              <a:buNone/>
            </a:pPr>
            <a:r>
              <a:rPr lang="en-US" sz="1200" b="1" dirty="0">
                <a:solidFill>
                  <a:srgbClr val="D97706"/>
                </a:solidFill>
                <a:latin typeface="Calibri" pitchFamily="34" charset="0"/>
                <a:ea typeface="Calibri" pitchFamily="34" charset="-122"/>
                <a:cs typeface="Calibri" pitchFamily="34" charset="-120"/>
              </a:rPr>
              <a:t>03</a:t>
            </a:r>
            <a:endParaRPr lang="en-US" sz="1200" dirty="0"/>
          </a:p>
        </p:txBody>
      </p:sp>
      <p:sp>
        <p:nvSpPr>
          <p:cNvPr id="33" name="Text 31"/>
          <p:cNvSpPr/>
          <p:nvPr/>
        </p:nvSpPr>
        <p:spPr>
          <a:xfrm>
            <a:off x="6583680" y="1216152"/>
            <a:ext cx="1965960" cy="29260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智慧校園的價值與風險</a:t>
            </a:r>
            <a:endParaRPr lang="en-US" sz="1300" dirty="0"/>
          </a:p>
        </p:txBody>
      </p:sp>
      <p:sp>
        <p:nvSpPr>
          <p:cNvPr id="34" name="Text 32"/>
          <p:cNvSpPr/>
          <p:nvPr/>
        </p:nvSpPr>
        <p:spPr>
          <a:xfrm>
            <a:off x="6592824" y="1499616"/>
            <a:ext cx="2423160" cy="201168"/>
          </a:xfrm>
          <a:prstGeom prst="rect">
            <a:avLst/>
          </a:prstGeom>
          <a:noFill/>
          <a:ln/>
        </p:spPr>
        <p:txBody>
          <a:bodyPr wrap="square" lIns="0" tIns="0" rIns="0" bIns="0" rtlCol="0" anchor="ctr"/>
          <a:lstStyle/>
          <a:p>
            <a:pPr marL="0" indent="0">
              <a:buNone/>
            </a:pPr>
            <a:r>
              <a:rPr lang="en-US" sz="1000" dirty="0">
                <a:solidFill>
                  <a:srgbClr val="FFFFFF"/>
                </a:solidFill>
                <a:latin typeface="Calibri" pitchFamily="34" charset="0"/>
                <a:ea typeface="Calibri" pitchFamily="34" charset="-122"/>
                <a:cs typeface="Calibri" pitchFamily="34" charset="-120"/>
              </a:rPr>
              <a:t>便利、即時、效率 vs. 隱私、依賴</a:t>
            </a:r>
            <a:endParaRPr lang="en-US" sz="1000" dirty="0"/>
          </a:p>
        </p:txBody>
      </p:sp>
      <p:sp>
        <p:nvSpPr>
          <p:cNvPr id="35" name="Shape 33"/>
          <p:cNvSpPr/>
          <p:nvPr/>
        </p:nvSpPr>
        <p:spPr>
          <a:xfrm>
            <a:off x="6153912" y="1938528"/>
            <a:ext cx="109728" cy="109728"/>
          </a:xfrm>
          <a:prstGeom prst="ellipse">
            <a:avLst/>
          </a:prstGeom>
          <a:solidFill>
            <a:srgbClr val="D97706"/>
          </a:solidFill>
          <a:ln w="12700">
            <a:solidFill>
              <a:srgbClr val="D97706"/>
            </a:solidFill>
            <a:prstDash val="solid"/>
          </a:ln>
        </p:spPr>
      </p:sp>
      <p:sp>
        <p:nvSpPr>
          <p:cNvPr id="36" name="Text 34"/>
          <p:cNvSpPr/>
          <p:nvPr/>
        </p:nvSpPr>
        <p:spPr>
          <a:xfrm>
            <a:off x="6336792" y="1874520"/>
            <a:ext cx="2176272" cy="329184"/>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四大應用價值</a:t>
            </a:r>
            <a:endParaRPr lang="en-US" sz="1400" dirty="0"/>
          </a:p>
        </p:txBody>
      </p:sp>
      <p:sp>
        <p:nvSpPr>
          <p:cNvPr id="37" name="Shape 35"/>
          <p:cNvSpPr/>
          <p:nvPr/>
        </p:nvSpPr>
        <p:spPr>
          <a:xfrm>
            <a:off x="6153912" y="2441448"/>
            <a:ext cx="109728" cy="109728"/>
          </a:xfrm>
          <a:prstGeom prst="ellipse">
            <a:avLst/>
          </a:prstGeom>
          <a:solidFill>
            <a:srgbClr val="D97706"/>
          </a:solidFill>
          <a:ln w="12700">
            <a:solidFill>
              <a:srgbClr val="D97706"/>
            </a:solidFill>
            <a:prstDash val="solid"/>
          </a:ln>
        </p:spPr>
      </p:sp>
      <p:sp>
        <p:nvSpPr>
          <p:cNvPr id="38" name="Text 36"/>
          <p:cNvSpPr/>
          <p:nvPr/>
        </p:nvSpPr>
        <p:spPr>
          <a:xfrm>
            <a:off x="6336792" y="2377440"/>
            <a:ext cx="2176272" cy="329184"/>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四大注意面向</a:t>
            </a:r>
            <a:endParaRPr lang="en-US" sz="1400" dirty="0"/>
          </a:p>
        </p:txBody>
      </p:sp>
      <p:sp>
        <p:nvSpPr>
          <p:cNvPr id="39" name="Shape 37"/>
          <p:cNvSpPr/>
          <p:nvPr/>
        </p:nvSpPr>
        <p:spPr>
          <a:xfrm>
            <a:off x="6153912" y="2944368"/>
            <a:ext cx="109728" cy="109728"/>
          </a:xfrm>
          <a:prstGeom prst="ellipse">
            <a:avLst/>
          </a:prstGeom>
          <a:solidFill>
            <a:srgbClr val="D97706"/>
          </a:solidFill>
          <a:ln w="12700">
            <a:solidFill>
              <a:srgbClr val="D97706"/>
            </a:solidFill>
            <a:prstDash val="solid"/>
          </a:ln>
        </p:spPr>
      </p:sp>
      <p:sp>
        <p:nvSpPr>
          <p:cNvPr id="40" name="Text 38"/>
          <p:cNvSpPr/>
          <p:nvPr/>
        </p:nvSpPr>
        <p:spPr>
          <a:xfrm>
            <a:off x="6336792" y="2880360"/>
            <a:ext cx="2176272" cy="329184"/>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如何平衡科技與人文</a:t>
            </a:r>
            <a:endParaRPr lang="en-US" sz="1400" dirty="0"/>
          </a:p>
        </p:txBody>
      </p:sp>
      <p:sp>
        <p:nvSpPr>
          <p:cNvPr id="41" name="Shape 39"/>
          <p:cNvSpPr/>
          <p:nvPr/>
        </p:nvSpPr>
        <p:spPr>
          <a:xfrm>
            <a:off x="0" y="4956048"/>
            <a:ext cx="9144000" cy="182880"/>
          </a:xfrm>
          <a:prstGeom prst="rect">
            <a:avLst/>
          </a:prstGeom>
          <a:solidFill>
            <a:srgbClr val="0F172A"/>
          </a:solidFill>
          <a:ln w="12700">
            <a:solidFill>
              <a:srgbClr val="0F172A"/>
            </a:solidFill>
            <a:prstDash val="solid"/>
          </a:ln>
        </p:spPr>
      </p:sp>
      <p:sp>
        <p:nvSpPr>
          <p:cNvPr id="42" name="Text 40"/>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43" name="Text 41"/>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2 / 16</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0F172A"/>
          </a:solidFill>
          <a:ln w="12700">
            <a:solidFill>
              <a:srgbClr val="0F172A"/>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什麼是智慧校園？</a:t>
            </a:r>
            <a:endParaRPr lang="en-US" sz="2200" dirty="0"/>
          </a:p>
        </p:txBody>
      </p:sp>
      <p:sp>
        <p:nvSpPr>
          <p:cNvPr id="4" name="Text 2"/>
          <p:cNvSpPr/>
          <p:nvPr/>
        </p:nvSpPr>
        <p:spPr>
          <a:xfrm>
            <a:off x="365760" y="749808"/>
            <a:ext cx="8412480" cy="320040"/>
          </a:xfrm>
          <a:prstGeom prst="rect">
            <a:avLst/>
          </a:prstGeom>
          <a:noFill/>
          <a:ln/>
        </p:spPr>
        <p:txBody>
          <a:bodyPr wrap="square" rtlCol="0" anchor="ctr"/>
          <a:lstStyle/>
          <a:p>
            <a:pPr marL="0" indent="0">
              <a:buNone/>
            </a:pPr>
            <a:r>
              <a:rPr lang="en-US" sz="1600" b="1" dirty="0">
                <a:solidFill>
                  <a:srgbClr val="0D9488"/>
                </a:solidFill>
                <a:latin typeface="Calibri" pitchFamily="34" charset="0"/>
                <a:ea typeface="Calibri" pitchFamily="34" charset="-122"/>
                <a:cs typeface="Calibri" pitchFamily="34" charset="-120"/>
              </a:rPr>
              <a:t>Smart Campus = IoT 設備 + 資料傳輸 + 雲端分析 + 智慧應用</a:t>
            </a:r>
            <a:endParaRPr lang="en-US" sz="1600" dirty="0"/>
          </a:p>
        </p:txBody>
      </p:sp>
      <p:sp>
        <p:nvSpPr>
          <p:cNvPr id="5" name="Shape 3"/>
          <p:cNvSpPr/>
          <p:nvPr/>
        </p:nvSpPr>
        <p:spPr>
          <a:xfrm>
            <a:off x="365760" y="1188720"/>
            <a:ext cx="2194560" cy="1645920"/>
          </a:xfrm>
          <a:prstGeom prst="rect">
            <a:avLst/>
          </a:prstGeom>
          <a:solidFill>
            <a:srgbClr val="0F172A"/>
          </a:solidFill>
          <a:ln w="12700">
            <a:solidFill>
              <a:srgbClr val="0F172A"/>
            </a:solidFill>
            <a:prstDash val="solid"/>
          </a:ln>
        </p:spPr>
      </p:sp>
      <p:sp>
        <p:nvSpPr>
          <p:cNvPr id="6" name="Text 4"/>
          <p:cNvSpPr/>
          <p:nvPr/>
        </p:nvSpPr>
        <p:spPr>
          <a:xfrm>
            <a:off x="365760" y="1325880"/>
            <a:ext cx="2194560" cy="594360"/>
          </a:xfrm>
          <a:prstGeom prst="rect">
            <a:avLst/>
          </a:prstGeom>
          <a:noFill/>
          <a:ln/>
        </p:spPr>
        <p:txBody>
          <a:bodyPr wrap="square" rtlCol="0" anchor="ctr"/>
          <a:lstStyle/>
          <a:p>
            <a:pPr marL="0" indent="0" algn="ctr">
              <a:buNone/>
            </a:pPr>
            <a:r>
              <a:rPr lang="en-US" sz="3600" b="1" dirty="0">
                <a:solidFill>
                  <a:srgbClr val="0D9488"/>
                </a:solidFill>
                <a:latin typeface="Calibri" pitchFamily="34" charset="0"/>
                <a:ea typeface="Calibri" pitchFamily="34" charset="-122"/>
                <a:cs typeface="Calibri" pitchFamily="34" charset="-120"/>
              </a:rPr>
              <a:t>IoT</a:t>
            </a:r>
            <a:endParaRPr lang="en-US" sz="3600" dirty="0"/>
          </a:p>
        </p:txBody>
      </p:sp>
      <p:sp>
        <p:nvSpPr>
          <p:cNvPr id="7" name="Text 5"/>
          <p:cNvSpPr/>
          <p:nvPr/>
        </p:nvSpPr>
        <p:spPr>
          <a:xfrm>
            <a:off x="365760" y="1920240"/>
            <a:ext cx="2194560" cy="777240"/>
          </a:xfrm>
          <a:prstGeom prst="rect">
            <a:avLst/>
          </a:prstGeom>
          <a:noFill/>
          <a:ln/>
        </p:spPr>
        <p:txBody>
          <a:bodyPr wrap="square" rtlCol="0" anchor="ctr"/>
          <a:lstStyle/>
          <a:p>
            <a:pPr marL="0" indent="0" algn="ctr">
              <a:buNone/>
            </a:pPr>
            <a:r>
              <a:rPr lang="en-US" sz="1200" dirty="0">
                <a:solidFill>
                  <a:srgbClr val="94A3B8"/>
                </a:solidFill>
                <a:latin typeface="Calibri" pitchFamily="34" charset="0"/>
                <a:ea typeface="Calibri" pitchFamily="34" charset="-122"/>
                <a:cs typeface="Calibri" pitchFamily="34" charset="-120"/>
              </a:rPr>
              <a:t>感測器即時回報</a:t>
            </a:r>
            <a:endParaRPr lang="en-US" sz="1200" dirty="0"/>
          </a:p>
          <a:p>
            <a:pPr marL="0" indent="0" algn="ctr">
              <a:buNone/>
            </a:pPr>
            <a:r>
              <a:rPr lang="en-US" sz="1200" dirty="0">
                <a:solidFill>
                  <a:srgbClr val="94A3B8"/>
                </a:solidFill>
                <a:latin typeface="Calibri" pitchFamily="34" charset="0"/>
                <a:ea typeface="Calibri" pitchFamily="34" charset="-122"/>
                <a:cs typeface="Calibri" pitchFamily="34" charset="-120"/>
              </a:rPr>
              <a:t>溫度、濕度、用電</a:t>
            </a:r>
            <a:endParaRPr lang="en-US" sz="1200" dirty="0"/>
          </a:p>
          <a:p>
            <a:pPr marL="0" indent="0" algn="ctr">
              <a:buNone/>
            </a:pPr>
            <a:r>
              <a:rPr lang="en-US" sz="1200" dirty="0">
                <a:solidFill>
                  <a:srgbClr val="94A3B8"/>
                </a:solidFill>
                <a:latin typeface="Calibri" pitchFamily="34" charset="0"/>
                <a:ea typeface="Calibri" pitchFamily="34" charset="-122"/>
                <a:cs typeface="Calibri" pitchFamily="34" charset="-120"/>
              </a:rPr>
              <a:t>定位、空氣品質</a:t>
            </a:r>
            <a:endParaRPr lang="en-US" sz="1100" dirty="0"/>
          </a:p>
        </p:txBody>
      </p:sp>
      <p:sp>
        <p:nvSpPr>
          <p:cNvPr id="8" name="Shape 6"/>
          <p:cNvSpPr/>
          <p:nvPr/>
        </p:nvSpPr>
        <p:spPr>
          <a:xfrm>
            <a:off x="2743200" y="1188720"/>
            <a:ext cx="1463040" cy="1645920"/>
          </a:xfrm>
          <a:prstGeom prst="rect">
            <a:avLst/>
          </a:prstGeom>
          <a:solidFill>
            <a:srgbClr val="0D9488"/>
          </a:solidFill>
          <a:ln w="12700">
            <a:solidFill>
              <a:srgbClr val="0D9488"/>
            </a:solidFill>
            <a:prstDash val="solid"/>
          </a:ln>
        </p:spPr>
      </p:sp>
      <p:pic>
        <p:nvPicPr>
          <p:cNvPr id="9" name="Image 0" descr="preencoded.png"/>
          <p:cNvPicPr>
            <a:picLocks noChangeAspect="1"/>
          </p:cNvPicPr>
          <p:nvPr/>
        </p:nvPicPr>
        <p:blipFill>
          <a:blip r:embed="rId3"/>
          <a:stretch>
            <a:fillRect/>
          </a:stretch>
        </p:blipFill>
        <p:spPr>
          <a:xfrm>
            <a:off x="3291840" y="1298448"/>
            <a:ext cx="384048" cy="384048"/>
          </a:xfrm>
          <a:prstGeom prst="rect">
            <a:avLst/>
          </a:prstGeom>
        </p:spPr>
      </p:pic>
      <p:sp>
        <p:nvSpPr>
          <p:cNvPr id="10" name="Text 7"/>
          <p:cNvSpPr/>
          <p:nvPr/>
        </p:nvSpPr>
        <p:spPr>
          <a:xfrm>
            <a:off x="2743200" y="1719072"/>
            <a:ext cx="1463040" cy="32004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感測器</a:t>
            </a:r>
            <a:endParaRPr lang="en-US" sz="1400" dirty="0"/>
          </a:p>
        </p:txBody>
      </p:sp>
      <p:sp>
        <p:nvSpPr>
          <p:cNvPr id="11" name="Text 8"/>
          <p:cNvSpPr/>
          <p:nvPr/>
        </p:nvSpPr>
        <p:spPr>
          <a:xfrm>
            <a:off x="2743200" y="2057400"/>
            <a:ext cx="1463040" cy="658368"/>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電流、溫濕度</a:t>
            </a:r>
            <a:endParaRPr lang="en-US" sz="1200" dirty="0"/>
          </a:p>
          <a:p>
            <a:pPr marL="0" indent="0" algn="ctr">
              <a:buNone/>
            </a:pPr>
            <a:r>
              <a:rPr lang="en-US" sz="1200" dirty="0">
                <a:solidFill>
                  <a:srgbClr val="FFFFFF"/>
                </a:solidFill>
                <a:latin typeface="Calibri" pitchFamily="34" charset="0"/>
                <a:ea typeface="Calibri" pitchFamily="34" charset="-122"/>
                <a:cs typeface="Calibri" pitchFamily="34" charset="-120"/>
              </a:rPr>
              <a:t>空氣品質</a:t>
            </a:r>
            <a:endParaRPr lang="en-US" sz="1200" dirty="0"/>
          </a:p>
        </p:txBody>
      </p:sp>
      <p:sp>
        <p:nvSpPr>
          <p:cNvPr id="12" name="Shape 9"/>
          <p:cNvSpPr/>
          <p:nvPr/>
        </p:nvSpPr>
        <p:spPr>
          <a:xfrm>
            <a:off x="4206240" y="1874520"/>
            <a:ext cx="347472" cy="45720"/>
          </a:xfrm>
          <a:prstGeom prst="rect">
            <a:avLst/>
          </a:prstGeom>
          <a:solidFill>
            <a:srgbClr val="475569"/>
          </a:solidFill>
          <a:ln w="12700">
            <a:solidFill>
              <a:srgbClr val="475569"/>
            </a:solidFill>
            <a:prstDash val="solid"/>
          </a:ln>
        </p:spPr>
      </p:sp>
      <p:sp>
        <p:nvSpPr>
          <p:cNvPr id="13" name="Text 10"/>
          <p:cNvSpPr/>
          <p:nvPr/>
        </p:nvSpPr>
        <p:spPr>
          <a:xfrm>
            <a:off x="4462272" y="1792224"/>
            <a:ext cx="137160" cy="201168"/>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a:t>
            </a:r>
            <a:endParaRPr lang="en-US" sz="1100" dirty="0"/>
          </a:p>
        </p:txBody>
      </p:sp>
      <p:sp>
        <p:nvSpPr>
          <p:cNvPr id="14" name="Shape 11"/>
          <p:cNvSpPr/>
          <p:nvPr/>
        </p:nvSpPr>
        <p:spPr>
          <a:xfrm>
            <a:off x="4572000" y="1188720"/>
            <a:ext cx="1463040" cy="1645920"/>
          </a:xfrm>
          <a:prstGeom prst="rect">
            <a:avLst/>
          </a:prstGeom>
          <a:solidFill>
            <a:srgbClr val="1E3A5F"/>
          </a:solidFill>
          <a:ln w="12700">
            <a:solidFill>
              <a:srgbClr val="1E3A5F"/>
            </a:solidFill>
            <a:prstDash val="solid"/>
          </a:ln>
        </p:spPr>
      </p:sp>
      <p:pic>
        <p:nvPicPr>
          <p:cNvPr id="15" name="Image 1" descr="preencoded.png"/>
          <p:cNvPicPr>
            <a:picLocks noChangeAspect="1"/>
          </p:cNvPicPr>
          <p:nvPr/>
        </p:nvPicPr>
        <p:blipFill>
          <a:blip r:embed="rId4"/>
          <a:stretch>
            <a:fillRect/>
          </a:stretch>
        </p:blipFill>
        <p:spPr>
          <a:xfrm>
            <a:off x="5120640" y="1298448"/>
            <a:ext cx="384048" cy="384048"/>
          </a:xfrm>
          <a:prstGeom prst="rect">
            <a:avLst/>
          </a:prstGeom>
        </p:spPr>
      </p:pic>
      <p:sp>
        <p:nvSpPr>
          <p:cNvPr id="16" name="Text 12"/>
          <p:cNvSpPr/>
          <p:nvPr/>
        </p:nvSpPr>
        <p:spPr>
          <a:xfrm>
            <a:off x="4572000" y="1719072"/>
            <a:ext cx="1463040" cy="32004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傳輸</a:t>
            </a:r>
            <a:endParaRPr lang="en-US" sz="1400" dirty="0"/>
          </a:p>
        </p:txBody>
      </p:sp>
      <p:sp>
        <p:nvSpPr>
          <p:cNvPr id="17" name="Text 13"/>
          <p:cNvSpPr/>
          <p:nvPr/>
        </p:nvSpPr>
        <p:spPr>
          <a:xfrm>
            <a:off x="4572000" y="2057400"/>
            <a:ext cx="1463040" cy="658368"/>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Wi-Fi / 4G</a:t>
            </a:r>
            <a:endParaRPr lang="en-US" sz="1200" dirty="0"/>
          </a:p>
          <a:p>
            <a:pPr marL="0" indent="0" algn="ctr">
              <a:buNone/>
            </a:pPr>
            <a:r>
              <a:rPr lang="en-US" sz="1200" dirty="0">
                <a:solidFill>
                  <a:srgbClr val="FFFFFF"/>
                </a:solidFill>
                <a:latin typeface="Calibri" pitchFamily="34" charset="0"/>
                <a:ea typeface="Calibri" pitchFamily="34" charset="-122"/>
                <a:cs typeface="Calibri" pitchFamily="34" charset="-120"/>
              </a:rPr>
              <a:t>HTTP POST</a:t>
            </a:r>
            <a:endParaRPr lang="en-US" sz="1100" dirty="0"/>
          </a:p>
        </p:txBody>
      </p:sp>
      <p:sp>
        <p:nvSpPr>
          <p:cNvPr id="18" name="Shape 14"/>
          <p:cNvSpPr/>
          <p:nvPr/>
        </p:nvSpPr>
        <p:spPr>
          <a:xfrm>
            <a:off x="6035040" y="1874520"/>
            <a:ext cx="347472" cy="45720"/>
          </a:xfrm>
          <a:prstGeom prst="rect">
            <a:avLst/>
          </a:prstGeom>
          <a:solidFill>
            <a:srgbClr val="475569"/>
          </a:solidFill>
          <a:ln w="12700">
            <a:solidFill>
              <a:srgbClr val="475569"/>
            </a:solidFill>
            <a:prstDash val="solid"/>
          </a:ln>
        </p:spPr>
      </p:sp>
      <p:sp>
        <p:nvSpPr>
          <p:cNvPr id="19" name="Text 15"/>
          <p:cNvSpPr/>
          <p:nvPr/>
        </p:nvSpPr>
        <p:spPr>
          <a:xfrm>
            <a:off x="6291072" y="1792224"/>
            <a:ext cx="137160" cy="201168"/>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a:t>
            </a:r>
            <a:endParaRPr lang="en-US" sz="1100" dirty="0"/>
          </a:p>
        </p:txBody>
      </p:sp>
      <p:sp>
        <p:nvSpPr>
          <p:cNvPr id="20" name="Shape 16"/>
          <p:cNvSpPr/>
          <p:nvPr/>
        </p:nvSpPr>
        <p:spPr>
          <a:xfrm>
            <a:off x="6400800" y="1188720"/>
            <a:ext cx="1463040" cy="1645920"/>
          </a:xfrm>
          <a:prstGeom prst="rect">
            <a:avLst/>
          </a:prstGeom>
          <a:solidFill>
            <a:srgbClr val="059669"/>
          </a:solidFill>
          <a:ln w="12700">
            <a:solidFill>
              <a:srgbClr val="059669"/>
            </a:solidFill>
            <a:prstDash val="solid"/>
          </a:ln>
        </p:spPr>
      </p:sp>
      <p:pic>
        <p:nvPicPr>
          <p:cNvPr id="21" name="Image 2" descr="preencoded.png"/>
          <p:cNvPicPr>
            <a:picLocks noChangeAspect="1"/>
          </p:cNvPicPr>
          <p:nvPr/>
        </p:nvPicPr>
        <p:blipFill>
          <a:blip r:embed="rId5"/>
          <a:stretch>
            <a:fillRect/>
          </a:stretch>
        </p:blipFill>
        <p:spPr>
          <a:xfrm>
            <a:off x="6949440" y="1298448"/>
            <a:ext cx="384048" cy="384048"/>
          </a:xfrm>
          <a:prstGeom prst="rect">
            <a:avLst/>
          </a:prstGeom>
        </p:spPr>
      </p:pic>
      <p:sp>
        <p:nvSpPr>
          <p:cNvPr id="22" name="Text 17"/>
          <p:cNvSpPr/>
          <p:nvPr/>
        </p:nvSpPr>
        <p:spPr>
          <a:xfrm>
            <a:off x="6400800" y="1719072"/>
            <a:ext cx="1463040" cy="32004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後端 API</a:t>
            </a:r>
            <a:endParaRPr lang="en-US" sz="1400" dirty="0"/>
          </a:p>
        </p:txBody>
      </p:sp>
      <p:sp>
        <p:nvSpPr>
          <p:cNvPr id="23" name="Text 18"/>
          <p:cNvSpPr/>
          <p:nvPr/>
        </p:nvSpPr>
        <p:spPr>
          <a:xfrm>
            <a:off x="6400800" y="2057400"/>
            <a:ext cx="1463040" cy="658368"/>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驗證、解析</a:t>
            </a:r>
            <a:endParaRPr lang="en-US" sz="1200" dirty="0"/>
          </a:p>
          <a:p>
            <a:pPr marL="0" indent="0" algn="ctr">
              <a:buNone/>
            </a:pPr>
            <a:r>
              <a:rPr lang="en-US" sz="1200" dirty="0">
                <a:solidFill>
                  <a:srgbClr val="FFFFFF"/>
                </a:solidFill>
                <a:latin typeface="Calibri" pitchFamily="34" charset="0"/>
                <a:ea typeface="Calibri" pitchFamily="34" charset="-122"/>
                <a:cs typeface="Calibri" pitchFamily="34" charset="-120"/>
              </a:rPr>
              <a:t>寫入資料庫</a:t>
            </a:r>
            <a:endParaRPr lang="en-US" sz="1200" dirty="0"/>
          </a:p>
        </p:txBody>
      </p:sp>
      <p:sp>
        <p:nvSpPr>
          <p:cNvPr id="24" name="Text 19"/>
          <p:cNvSpPr/>
          <p:nvPr/>
        </p:nvSpPr>
        <p:spPr>
          <a:xfrm>
            <a:off x="365760" y="2971800"/>
            <a:ext cx="8412480" cy="274320"/>
          </a:xfrm>
          <a:prstGeom prst="rect">
            <a:avLst/>
          </a:prstGeom>
          <a:noFill/>
          <a:ln/>
        </p:spPr>
        <p:txBody>
          <a:bodyPr wrap="square"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大學生感受到的智慧校園</a:t>
            </a:r>
            <a:endParaRPr lang="en-US" sz="1400" dirty="0"/>
          </a:p>
        </p:txBody>
      </p:sp>
      <p:sp>
        <p:nvSpPr>
          <p:cNvPr id="25" name="Shape 20"/>
          <p:cNvSpPr/>
          <p:nvPr/>
        </p:nvSpPr>
        <p:spPr>
          <a:xfrm>
            <a:off x="365760" y="3310128"/>
            <a:ext cx="1828800" cy="1188720"/>
          </a:xfrm>
          <a:prstGeom prst="rect">
            <a:avLst/>
          </a:prstGeom>
          <a:solidFill>
            <a:srgbClr val="0D9488"/>
          </a:solidFill>
          <a:ln w="12700">
            <a:solidFill>
              <a:srgbClr val="0D9488"/>
            </a:solidFill>
            <a:prstDash val="solid"/>
          </a:ln>
        </p:spPr>
      </p:sp>
      <p:sp>
        <p:nvSpPr>
          <p:cNvPr id="26" name="Text 21"/>
          <p:cNvSpPr/>
          <p:nvPr/>
        </p:nvSpPr>
        <p:spPr>
          <a:xfrm>
            <a:off x="365760" y="3456432"/>
            <a:ext cx="182880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智慧洗衣</a:t>
            </a:r>
            <a:endParaRPr lang="en-US" sz="1400" dirty="0"/>
          </a:p>
        </p:txBody>
      </p:sp>
      <p:sp>
        <p:nvSpPr>
          <p:cNvPr id="27" name="Text 22"/>
          <p:cNvSpPr/>
          <p:nvPr/>
        </p:nvSpPr>
        <p:spPr>
          <a:xfrm>
            <a:off x="365760" y="3840480"/>
            <a:ext cx="1828800" cy="32004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手機查空機</a:t>
            </a:r>
            <a:endParaRPr lang="en-US" sz="1200" dirty="0"/>
          </a:p>
        </p:txBody>
      </p:sp>
      <p:sp>
        <p:nvSpPr>
          <p:cNvPr id="28" name="Shape 23"/>
          <p:cNvSpPr/>
          <p:nvPr/>
        </p:nvSpPr>
        <p:spPr>
          <a:xfrm>
            <a:off x="2331720" y="3310128"/>
            <a:ext cx="1828800" cy="1188720"/>
          </a:xfrm>
          <a:prstGeom prst="rect">
            <a:avLst/>
          </a:prstGeom>
          <a:solidFill>
            <a:srgbClr val="059669"/>
          </a:solidFill>
          <a:ln w="12700">
            <a:solidFill>
              <a:srgbClr val="059669"/>
            </a:solidFill>
            <a:prstDash val="solid"/>
          </a:ln>
        </p:spPr>
      </p:sp>
      <p:sp>
        <p:nvSpPr>
          <p:cNvPr id="29" name="Text 24"/>
          <p:cNvSpPr/>
          <p:nvPr/>
        </p:nvSpPr>
        <p:spPr>
          <a:xfrm>
            <a:off x="2331720" y="3456432"/>
            <a:ext cx="182880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環境監測</a:t>
            </a:r>
            <a:endParaRPr lang="en-US" sz="1400" dirty="0"/>
          </a:p>
        </p:txBody>
      </p:sp>
      <p:sp>
        <p:nvSpPr>
          <p:cNvPr id="30" name="Text 25"/>
          <p:cNvSpPr/>
          <p:nvPr/>
        </p:nvSpPr>
        <p:spPr>
          <a:xfrm>
            <a:off x="2331720" y="3840480"/>
            <a:ext cx="1828800" cy="32004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即時空氣品質</a:t>
            </a:r>
            <a:endParaRPr lang="en-US" sz="1200" dirty="0"/>
          </a:p>
        </p:txBody>
      </p:sp>
      <p:sp>
        <p:nvSpPr>
          <p:cNvPr id="31" name="Shape 26"/>
          <p:cNvSpPr/>
          <p:nvPr/>
        </p:nvSpPr>
        <p:spPr>
          <a:xfrm>
            <a:off x="4297680" y="3310128"/>
            <a:ext cx="1828800" cy="1188720"/>
          </a:xfrm>
          <a:prstGeom prst="rect">
            <a:avLst/>
          </a:prstGeom>
          <a:solidFill>
            <a:srgbClr val="D97706"/>
          </a:solidFill>
          <a:ln w="12700">
            <a:solidFill>
              <a:srgbClr val="D97706"/>
            </a:solidFill>
            <a:prstDash val="solid"/>
          </a:ln>
        </p:spPr>
      </p:sp>
      <p:sp>
        <p:nvSpPr>
          <p:cNvPr id="32" name="Text 27"/>
          <p:cNvSpPr/>
          <p:nvPr/>
        </p:nvSpPr>
        <p:spPr>
          <a:xfrm>
            <a:off x="4297680" y="3456432"/>
            <a:ext cx="182880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能源管理</a:t>
            </a:r>
            <a:endParaRPr lang="en-US" sz="1400" dirty="0"/>
          </a:p>
        </p:txBody>
      </p:sp>
      <p:sp>
        <p:nvSpPr>
          <p:cNvPr id="33" name="Text 28"/>
          <p:cNvSpPr/>
          <p:nvPr/>
        </p:nvSpPr>
        <p:spPr>
          <a:xfrm>
            <a:off x="4297680" y="3840480"/>
            <a:ext cx="1828800" cy="32004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用電視覺化</a:t>
            </a:r>
            <a:endParaRPr lang="en-US" sz="1200" dirty="0"/>
          </a:p>
        </p:txBody>
      </p:sp>
      <p:sp>
        <p:nvSpPr>
          <p:cNvPr id="34" name="Shape 29"/>
          <p:cNvSpPr/>
          <p:nvPr/>
        </p:nvSpPr>
        <p:spPr>
          <a:xfrm>
            <a:off x="6263640" y="3310128"/>
            <a:ext cx="1828800" cy="1188720"/>
          </a:xfrm>
          <a:prstGeom prst="rect">
            <a:avLst/>
          </a:prstGeom>
          <a:solidFill>
            <a:srgbClr val="1E3A5F"/>
          </a:solidFill>
          <a:ln w="12700">
            <a:solidFill>
              <a:srgbClr val="1E3A5F"/>
            </a:solidFill>
            <a:prstDash val="solid"/>
          </a:ln>
        </p:spPr>
      </p:sp>
      <p:sp>
        <p:nvSpPr>
          <p:cNvPr id="35" name="Text 30"/>
          <p:cNvSpPr/>
          <p:nvPr/>
        </p:nvSpPr>
        <p:spPr>
          <a:xfrm>
            <a:off x="6263640" y="3456432"/>
            <a:ext cx="182880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智慧門禁</a:t>
            </a:r>
            <a:endParaRPr lang="en-US" sz="1400" dirty="0"/>
          </a:p>
        </p:txBody>
      </p:sp>
      <p:sp>
        <p:nvSpPr>
          <p:cNvPr id="36" name="Text 31"/>
          <p:cNvSpPr/>
          <p:nvPr/>
        </p:nvSpPr>
        <p:spPr>
          <a:xfrm>
            <a:off x="6263640" y="3840480"/>
            <a:ext cx="1828800" cy="32004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感應卡 + 記錄</a:t>
            </a:r>
            <a:endParaRPr lang="en-US" sz="1200" dirty="0"/>
          </a:p>
        </p:txBody>
      </p:sp>
      <p:sp>
        <p:nvSpPr>
          <p:cNvPr id="37" name="Shape 32"/>
          <p:cNvSpPr/>
          <p:nvPr/>
        </p:nvSpPr>
        <p:spPr>
          <a:xfrm>
            <a:off x="0" y="4956048"/>
            <a:ext cx="9144000" cy="182880"/>
          </a:xfrm>
          <a:prstGeom prst="rect">
            <a:avLst/>
          </a:prstGeom>
          <a:solidFill>
            <a:srgbClr val="0F172A"/>
          </a:solidFill>
          <a:ln w="12700">
            <a:solidFill>
              <a:srgbClr val="0F172A"/>
            </a:solidFill>
            <a:prstDash val="solid"/>
          </a:ln>
        </p:spPr>
      </p:sp>
      <p:sp>
        <p:nvSpPr>
          <p:cNvPr id="38" name="Text 33"/>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39" name="Text 34"/>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3 / 16</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0D9488"/>
          </a:solidFill>
          <a:ln w="12700">
            <a:solidFill>
              <a:srgbClr val="0D9488"/>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智慧宿舍：智慧洗衣怎麼運作？</a:t>
            </a:r>
            <a:endParaRPr lang="en-US" sz="2200" dirty="0"/>
          </a:p>
        </p:txBody>
      </p:sp>
      <p:sp>
        <p:nvSpPr>
          <p:cNvPr id="4" name="Text 2"/>
          <p:cNvSpPr/>
          <p:nvPr/>
        </p:nvSpPr>
        <p:spPr>
          <a:xfrm>
            <a:off x="365760" y="749808"/>
            <a:ext cx="8412480" cy="274320"/>
          </a:xfrm>
          <a:prstGeom prst="rect">
            <a:avLst/>
          </a:prstGeom>
          <a:noFill/>
          <a:ln/>
        </p:spPr>
        <p:txBody>
          <a:bodyPr wrap="square" rtlCol="0" anchor="ctr"/>
          <a:lstStyle/>
          <a:p>
            <a:pPr marL="0" indent="0">
              <a:buNone/>
            </a:pPr>
            <a:r>
              <a:rPr lang="en-US" sz="1600" dirty="0">
                <a:solidFill>
                  <a:srgbClr val="0D9488"/>
                </a:solidFill>
                <a:latin typeface="Calibri" pitchFamily="34" charset="0"/>
                <a:ea typeface="Calibri" pitchFamily="34" charset="-122"/>
                <a:cs typeface="Calibri" pitchFamily="34" charset="-120"/>
              </a:rPr>
              <a:t>電流感測器 → IoT 模組 → 後端 API → 你的手機</a:t>
            </a:r>
            <a:endParaRPr lang="en-US" sz="1600" dirty="0"/>
          </a:p>
        </p:txBody>
      </p:sp>
      <p:sp>
        <p:nvSpPr>
          <p:cNvPr id="5" name="Shape 3"/>
          <p:cNvSpPr/>
          <p:nvPr/>
        </p:nvSpPr>
        <p:spPr>
          <a:xfrm>
            <a:off x="320040" y="1143000"/>
            <a:ext cx="8503920" cy="1051560"/>
          </a:xfrm>
          <a:prstGeom prst="rect">
            <a:avLst/>
          </a:prstGeom>
          <a:solidFill>
            <a:srgbClr val="FFFFFF"/>
          </a:solidFill>
          <a:ln w="12700">
            <a:solidFill>
              <a:srgbClr val="E2E8F0"/>
            </a:solidFill>
            <a:prstDash val="solid"/>
          </a:ln>
        </p:spPr>
      </p:sp>
      <p:sp>
        <p:nvSpPr>
          <p:cNvPr id="6" name="Shape 4"/>
          <p:cNvSpPr/>
          <p:nvPr/>
        </p:nvSpPr>
        <p:spPr>
          <a:xfrm>
            <a:off x="320040" y="1143000"/>
            <a:ext cx="502920" cy="1051560"/>
          </a:xfrm>
          <a:prstGeom prst="rect">
            <a:avLst/>
          </a:prstGeom>
          <a:solidFill>
            <a:srgbClr val="0D9488"/>
          </a:solidFill>
          <a:ln w="12700">
            <a:solidFill>
              <a:srgbClr val="0D9488"/>
            </a:solidFill>
            <a:prstDash val="solid"/>
          </a:ln>
        </p:spPr>
      </p:sp>
      <p:sp>
        <p:nvSpPr>
          <p:cNvPr id="7" name="Text 5"/>
          <p:cNvSpPr/>
          <p:nvPr/>
        </p:nvSpPr>
        <p:spPr>
          <a:xfrm>
            <a:off x="320040" y="1143000"/>
            <a:ext cx="50292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01</a:t>
            </a:r>
            <a:endParaRPr lang="en-US" sz="1400" dirty="0"/>
          </a:p>
        </p:txBody>
      </p:sp>
      <p:pic>
        <p:nvPicPr>
          <p:cNvPr id="8" name="Image 0" descr="preencoded.png"/>
          <p:cNvPicPr>
            <a:picLocks noChangeAspect="1"/>
          </p:cNvPicPr>
          <p:nvPr/>
        </p:nvPicPr>
        <p:blipFill>
          <a:blip r:embed="rId3"/>
          <a:stretch>
            <a:fillRect/>
          </a:stretch>
        </p:blipFill>
        <p:spPr>
          <a:xfrm>
            <a:off x="356616" y="1645920"/>
            <a:ext cx="347472" cy="347472"/>
          </a:xfrm>
          <a:prstGeom prst="rect">
            <a:avLst/>
          </a:prstGeom>
        </p:spPr>
      </p:pic>
      <p:sp>
        <p:nvSpPr>
          <p:cNvPr id="9" name="Text 6"/>
          <p:cNvSpPr/>
          <p:nvPr/>
        </p:nvSpPr>
        <p:spPr>
          <a:xfrm>
            <a:off x="960120" y="1216152"/>
            <a:ext cx="7726680" cy="320040"/>
          </a:xfrm>
          <a:prstGeom prst="rect">
            <a:avLst/>
          </a:prstGeom>
          <a:noFill/>
          <a:ln/>
        </p:spPr>
        <p:txBody>
          <a:bodyPr wrap="square" rtlCol="0" anchor="ctr"/>
          <a:lstStyle/>
          <a:p>
            <a:pPr marL="0" indent="0">
              <a:buNone/>
            </a:pPr>
            <a:r>
              <a:rPr lang="en-US" sz="1600" b="1" dirty="0">
                <a:solidFill>
                  <a:srgbClr val="0F172A"/>
                </a:solidFill>
                <a:latin typeface="Calibri" pitchFamily="34" charset="0"/>
                <a:ea typeface="Calibri" pitchFamily="34" charset="-122"/>
                <a:cs typeface="Calibri" pitchFamily="34" charset="-120"/>
              </a:rPr>
              <a:t>硬體層 — 訊號擷取</a:t>
            </a:r>
            <a:endParaRPr lang="en-US" sz="1600" dirty="0"/>
          </a:p>
        </p:txBody>
      </p:sp>
      <p:sp>
        <p:nvSpPr>
          <p:cNvPr id="10" name="Text 7"/>
          <p:cNvSpPr/>
          <p:nvPr/>
        </p:nvSpPr>
        <p:spPr>
          <a:xfrm>
            <a:off x="960120" y="1545336"/>
            <a:ext cx="7726680" cy="594360"/>
          </a:xfrm>
          <a:prstGeom prst="rect">
            <a:avLst/>
          </a:prstGeom>
          <a:noFill/>
          <a:ln/>
        </p:spPr>
        <p:txBody>
          <a:bodyPr wrap="square" rtlCol="0" anchor="ctr"/>
          <a:lstStyle/>
          <a:p>
            <a:pPr marL="0" indent="0">
              <a:buNone/>
            </a:pPr>
            <a:r>
              <a:rPr lang="en-US" sz="1400" dirty="0">
                <a:solidFill>
                  <a:srgbClr val="475569"/>
                </a:solidFill>
                <a:latin typeface="Calibri" pitchFamily="34" charset="0"/>
                <a:ea typeface="Calibri" pitchFamily="34" charset="-122"/>
                <a:cs typeface="Calibri" pitchFamily="34" charset="-120"/>
              </a:rPr>
              <a:t>洗衣機電源線穿過 CT 互感器（電流感測器），不需斷路，直接感應磁場產生電壓訊號，送入 IoT 模組的 ADC（類比轉數位轉換器），換算成電流值，再計算出功率（W）與累積電量（kWh）。</a:t>
            </a:r>
            <a:endParaRPr lang="en-US" sz="1400" dirty="0"/>
          </a:p>
        </p:txBody>
      </p:sp>
      <p:sp>
        <p:nvSpPr>
          <p:cNvPr id="11" name="Shape 8"/>
          <p:cNvSpPr/>
          <p:nvPr/>
        </p:nvSpPr>
        <p:spPr>
          <a:xfrm>
            <a:off x="320040" y="2286000"/>
            <a:ext cx="8503920" cy="1051560"/>
          </a:xfrm>
          <a:prstGeom prst="rect">
            <a:avLst/>
          </a:prstGeom>
          <a:solidFill>
            <a:srgbClr val="FFFFFF"/>
          </a:solidFill>
          <a:ln w="12700">
            <a:solidFill>
              <a:srgbClr val="E2E8F0"/>
            </a:solidFill>
            <a:prstDash val="solid"/>
          </a:ln>
        </p:spPr>
      </p:sp>
      <p:sp>
        <p:nvSpPr>
          <p:cNvPr id="12" name="Shape 9"/>
          <p:cNvSpPr/>
          <p:nvPr/>
        </p:nvSpPr>
        <p:spPr>
          <a:xfrm>
            <a:off x="320040" y="2286000"/>
            <a:ext cx="502920" cy="1051560"/>
          </a:xfrm>
          <a:prstGeom prst="rect">
            <a:avLst/>
          </a:prstGeom>
          <a:solidFill>
            <a:srgbClr val="1E3A5F"/>
          </a:solidFill>
          <a:ln w="12700">
            <a:solidFill>
              <a:srgbClr val="1E3A5F"/>
            </a:solidFill>
            <a:prstDash val="solid"/>
          </a:ln>
        </p:spPr>
      </p:sp>
      <p:sp>
        <p:nvSpPr>
          <p:cNvPr id="13" name="Text 10"/>
          <p:cNvSpPr/>
          <p:nvPr/>
        </p:nvSpPr>
        <p:spPr>
          <a:xfrm>
            <a:off x="320040" y="2286000"/>
            <a:ext cx="50292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02</a:t>
            </a:r>
            <a:endParaRPr lang="en-US" sz="1400" dirty="0"/>
          </a:p>
        </p:txBody>
      </p:sp>
      <p:pic>
        <p:nvPicPr>
          <p:cNvPr id="14" name="Image 1" descr="preencoded.png"/>
          <p:cNvPicPr>
            <a:picLocks noChangeAspect="1"/>
          </p:cNvPicPr>
          <p:nvPr/>
        </p:nvPicPr>
        <p:blipFill>
          <a:blip r:embed="rId4"/>
          <a:stretch>
            <a:fillRect/>
          </a:stretch>
        </p:blipFill>
        <p:spPr>
          <a:xfrm>
            <a:off x="356616" y="2788920"/>
            <a:ext cx="347472" cy="347472"/>
          </a:xfrm>
          <a:prstGeom prst="rect">
            <a:avLst/>
          </a:prstGeom>
        </p:spPr>
      </p:pic>
      <p:sp>
        <p:nvSpPr>
          <p:cNvPr id="15" name="Text 11"/>
          <p:cNvSpPr/>
          <p:nvPr/>
        </p:nvSpPr>
        <p:spPr>
          <a:xfrm>
            <a:off x="960120" y="2359152"/>
            <a:ext cx="7726680" cy="320040"/>
          </a:xfrm>
          <a:prstGeom prst="rect">
            <a:avLst/>
          </a:prstGeom>
          <a:noFill/>
          <a:ln/>
        </p:spPr>
        <p:txBody>
          <a:bodyPr wrap="square" rtlCol="0" anchor="ctr"/>
          <a:lstStyle/>
          <a:p>
            <a:pPr marL="0" indent="0">
              <a:buNone/>
            </a:pPr>
            <a:r>
              <a:rPr lang="en-US" sz="1600" b="1" dirty="0">
                <a:solidFill>
                  <a:srgbClr val="0F172A"/>
                </a:solidFill>
                <a:latin typeface="Calibri" pitchFamily="34" charset="0"/>
                <a:ea typeface="Calibri" pitchFamily="34" charset="-122"/>
                <a:cs typeface="Calibri" pitchFamily="34" charset="-120"/>
              </a:rPr>
              <a:t>傳輸層 — HTTP POST</a:t>
            </a:r>
            <a:endParaRPr lang="en-US" sz="1600" dirty="0"/>
          </a:p>
        </p:txBody>
      </p:sp>
      <p:sp>
        <p:nvSpPr>
          <p:cNvPr id="16" name="Text 12"/>
          <p:cNvSpPr/>
          <p:nvPr/>
        </p:nvSpPr>
        <p:spPr>
          <a:xfrm>
            <a:off x="960120" y="2688336"/>
            <a:ext cx="7726680" cy="594360"/>
          </a:xfrm>
          <a:prstGeom prst="rect">
            <a:avLst/>
          </a:prstGeom>
          <a:noFill/>
          <a:ln/>
        </p:spPr>
        <p:txBody>
          <a:bodyPr wrap="square" rtlCol="0" anchor="ctr"/>
          <a:lstStyle/>
          <a:p>
            <a:pPr marL="0" indent="0">
              <a:buNone/>
            </a:pPr>
            <a:r>
              <a:rPr lang="en-US" sz="1400" dirty="0">
                <a:solidFill>
                  <a:srgbClr val="475569"/>
                </a:solidFill>
                <a:latin typeface="Calibri" pitchFamily="34" charset="0"/>
                <a:ea typeface="Calibri" pitchFamily="34" charset="-122"/>
                <a:cs typeface="Calibri" pitchFamily="34" charset="-120"/>
              </a:rPr>
              <a:t>IoT 模組透過 Wi-Fi 或 4G 發送 HTTP POST 請求至後端 API，包含 Method + URL、Headers（認證 token）、Body（JSON 格式：device_id、timestamp、電流值、功率、kWh）。伺服器回傳 200 OK 才算傳輸成功。</a:t>
            </a:r>
            <a:endParaRPr lang="en-US" sz="1400" dirty="0"/>
          </a:p>
        </p:txBody>
      </p:sp>
      <p:sp>
        <p:nvSpPr>
          <p:cNvPr id="17" name="Shape 13"/>
          <p:cNvSpPr/>
          <p:nvPr/>
        </p:nvSpPr>
        <p:spPr>
          <a:xfrm>
            <a:off x="320040" y="3429000"/>
            <a:ext cx="8503920" cy="1051560"/>
          </a:xfrm>
          <a:prstGeom prst="rect">
            <a:avLst/>
          </a:prstGeom>
          <a:solidFill>
            <a:srgbClr val="FFFFFF"/>
          </a:solidFill>
          <a:ln w="12700">
            <a:solidFill>
              <a:srgbClr val="E2E8F0"/>
            </a:solidFill>
            <a:prstDash val="solid"/>
          </a:ln>
        </p:spPr>
      </p:sp>
      <p:sp>
        <p:nvSpPr>
          <p:cNvPr id="18" name="Shape 14"/>
          <p:cNvSpPr/>
          <p:nvPr/>
        </p:nvSpPr>
        <p:spPr>
          <a:xfrm>
            <a:off x="320040" y="3429000"/>
            <a:ext cx="502920" cy="1051560"/>
          </a:xfrm>
          <a:prstGeom prst="rect">
            <a:avLst/>
          </a:prstGeom>
          <a:solidFill>
            <a:srgbClr val="059669"/>
          </a:solidFill>
          <a:ln w="12700">
            <a:solidFill>
              <a:srgbClr val="059669"/>
            </a:solidFill>
            <a:prstDash val="solid"/>
          </a:ln>
        </p:spPr>
      </p:sp>
      <p:sp>
        <p:nvSpPr>
          <p:cNvPr id="19" name="Text 15"/>
          <p:cNvSpPr/>
          <p:nvPr/>
        </p:nvSpPr>
        <p:spPr>
          <a:xfrm>
            <a:off x="320040" y="3429000"/>
            <a:ext cx="50292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03</a:t>
            </a:r>
            <a:endParaRPr lang="en-US" sz="1400" dirty="0"/>
          </a:p>
        </p:txBody>
      </p:sp>
      <p:pic>
        <p:nvPicPr>
          <p:cNvPr id="20" name="Image 2" descr="preencoded.png"/>
          <p:cNvPicPr>
            <a:picLocks noChangeAspect="1"/>
          </p:cNvPicPr>
          <p:nvPr/>
        </p:nvPicPr>
        <p:blipFill>
          <a:blip r:embed="rId5"/>
          <a:stretch>
            <a:fillRect/>
          </a:stretch>
        </p:blipFill>
        <p:spPr>
          <a:xfrm>
            <a:off x="356616" y="3931920"/>
            <a:ext cx="347472" cy="347472"/>
          </a:xfrm>
          <a:prstGeom prst="rect">
            <a:avLst/>
          </a:prstGeom>
        </p:spPr>
      </p:pic>
      <p:sp>
        <p:nvSpPr>
          <p:cNvPr id="21" name="Text 16"/>
          <p:cNvSpPr/>
          <p:nvPr/>
        </p:nvSpPr>
        <p:spPr>
          <a:xfrm>
            <a:off x="960120" y="3502152"/>
            <a:ext cx="7726680" cy="320040"/>
          </a:xfrm>
          <a:prstGeom prst="rect">
            <a:avLst/>
          </a:prstGeom>
          <a:noFill/>
          <a:ln/>
        </p:spPr>
        <p:txBody>
          <a:bodyPr wrap="square" rtlCol="0" anchor="ctr"/>
          <a:lstStyle/>
          <a:p>
            <a:pPr marL="0" indent="0">
              <a:buNone/>
            </a:pPr>
            <a:r>
              <a:rPr lang="en-US" sz="1600" b="1" dirty="0">
                <a:solidFill>
                  <a:srgbClr val="0F172A"/>
                </a:solidFill>
                <a:latin typeface="Calibri" pitchFamily="34" charset="0"/>
                <a:ea typeface="Calibri" pitchFamily="34" charset="-122"/>
                <a:cs typeface="Calibri" pitchFamily="34" charset="-120"/>
              </a:rPr>
              <a:t>應用層 — 後端處理</a:t>
            </a:r>
            <a:endParaRPr lang="en-US" sz="1600" dirty="0"/>
          </a:p>
        </p:txBody>
      </p:sp>
      <p:sp>
        <p:nvSpPr>
          <p:cNvPr id="22" name="Text 17"/>
          <p:cNvSpPr/>
          <p:nvPr/>
        </p:nvSpPr>
        <p:spPr>
          <a:xfrm>
            <a:off x="960120" y="3831336"/>
            <a:ext cx="7726680" cy="594360"/>
          </a:xfrm>
          <a:prstGeom prst="rect">
            <a:avLst/>
          </a:prstGeom>
          <a:noFill/>
          <a:ln/>
        </p:spPr>
        <p:txBody>
          <a:bodyPr wrap="square" rtlCol="0" anchor="ctr"/>
          <a:lstStyle/>
          <a:p>
            <a:pPr marL="0" indent="0">
              <a:buNone/>
            </a:pPr>
            <a:r>
              <a:rPr lang="en-US" sz="1400" dirty="0">
                <a:solidFill>
                  <a:srgbClr val="475569"/>
                </a:solidFill>
                <a:latin typeface="Calibri" pitchFamily="34" charset="0"/>
                <a:ea typeface="Calibri" pitchFamily="34" charset="-122"/>
                <a:cs typeface="Calibri" pitchFamily="34" charset="-120"/>
              </a:rPr>
              <a:t>API 伺服器驗證 token 後解析 JSON，寫入時序資料庫。每分鐘收到功率資料，用「功率狀態機」比對行程模板，推算目前階段（注水→洗滌→脫水）與剩餘時間，推播至 App 顯示。</a:t>
            </a:r>
            <a:endParaRPr lang="en-US" sz="1400" dirty="0"/>
          </a:p>
        </p:txBody>
      </p:sp>
      <p:sp>
        <p:nvSpPr>
          <p:cNvPr id="23" name="Shape 18"/>
          <p:cNvSpPr/>
          <p:nvPr/>
        </p:nvSpPr>
        <p:spPr>
          <a:xfrm>
            <a:off x="0" y="4956048"/>
            <a:ext cx="9144000" cy="182880"/>
          </a:xfrm>
          <a:prstGeom prst="rect">
            <a:avLst/>
          </a:prstGeom>
          <a:solidFill>
            <a:srgbClr val="0F172A"/>
          </a:solidFill>
          <a:ln w="12700">
            <a:solidFill>
              <a:srgbClr val="0F172A"/>
            </a:solidFill>
            <a:prstDash val="solid"/>
          </a:ln>
        </p:spPr>
      </p:sp>
      <p:sp>
        <p:nvSpPr>
          <p:cNvPr id="24" name="Text 19"/>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25" name="Text 20"/>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4 / 16</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0F172A"/>
          </a:solidFill>
          <a:ln w="12700">
            <a:solidFill>
              <a:srgbClr val="0F172A"/>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功率狀態機：如何判斷洗衣機在哪個階段？</a:t>
            </a:r>
            <a:endParaRPr lang="en-US" sz="2000" dirty="0"/>
          </a:p>
        </p:txBody>
      </p:sp>
      <p:sp>
        <p:nvSpPr>
          <p:cNvPr id="4" name="Text 2"/>
          <p:cNvSpPr/>
          <p:nvPr/>
        </p:nvSpPr>
        <p:spPr>
          <a:xfrm>
            <a:off x="365760" y="749808"/>
            <a:ext cx="8412480" cy="274320"/>
          </a:xfrm>
          <a:prstGeom prst="rect">
            <a:avLst/>
          </a:prstGeom>
          <a:noFill/>
          <a:ln/>
        </p:spPr>
        <p:txBody>
          <a:bodyPr wrap="square" rtlCol="0" anchor="ctr"/>
          <a:lstStyle/>
          <a:p>
            <a:pPr marL="0" indent="0">
              <a:buNone/>
            </a:pPr>
            <a:r>
              <a:rPr lang="en-US" sz="1600" dirty="0">
                <a:solidFill>
                  <a:srgbClr val="475569"/>
                </a:solidFill>
                <a:latin typeface="Calibri" pitchFamily="34" charset="0"/>
                <a:ea typeface="Calibri" pitchFamily="34" charset="-122"/>
                <a:cs typeface="Calibri" pitchFamily="34" charset="-120"/>
              </a:rPr>
              <a:t>後端程式每分鐘分析功率數值，對應洗衣機運轉階段，推估剩餘時間</a:t>
            </a:r>
            <a:endParaRPr lang="en-US" sz="1600" dirty="0"/>
          </a:p>
        </p:txBody>
      </p:sp>
      <p:sp>
        <p:nvSpPr>
          <p:cNvPr id="5" name="Shape 3"/>
          <p:cNvSpPr/>
          <p:nvPr/>
        </p:nvSpPr>
        <p:spPr>
          <a:xfrm>
            <a:off x="365760" y="1143000"/>
            <a:ext cx="1005840" cy="822960"/>
          </a:xfrm>
          <a:prstGeom prst="rect">
            <a:avLst/>
          </a:prstGeom>
          <a:solidFill>
            <a:srgbClr val="94A3B8"/>
          </a:solidFill>
          <a:ln w="12700">
            <a:solidFill>
              <a:srgbClr val="94A3B8"/>
            </a:solidFill>
            <a:prstDash val="solid"/>
          </a:ln>
        </p:spPr>
      </p:sp>
      <p:sp>
        <p:nvSpPr>
          <p:cNvPr id="6" name="Text 4"/>
          <p:cNvSpPr/>
          <p:nvPr/>
        </p:nvSpPr>
        <p:spPr>
          <a:xfrm>
            <a:off x="365760" y="1170432"/>
            <a:ext cx="1005840" cy="411480"/>
          </a:xfrm>
          <a:prstGeom prst="rect">
            <a:avLst/>
          </a:prstGeom>
          <a:noFill/>
          <a:ln/>
        </p:spPr>
        <p:txBody>
          <a:bodyPr wrap="square" rtlCol="0" anchor="b"/>
          <a:lstStyle/>
          <a:p>
            <a:pPr marL="0" indent="0" algn="ctr">
              <a:buNone/>
            </a:pPr>
            <a:r>
              <a:rPr lang="en-US" sz="1300" b="1" dirty="0">
                <a:solidFill>
                  <a:srgbClr val="FFFFFF"/>
                </a:solidFill>
                <a:latin typeface="Calibri" pitchFamily="34" charset="0"/>
                <a:ea typeface="Calibri" pitchFamily="34" charset="-122"/>
                <a:cs typeface="Calibri" pitchFamily="34" charset="-120"/>
              </a:rPr>
              <a:t>待機</a:t>
            </a:r>
            <a:endParaRPr lang="en-US" sz="1300" dirty="0"/>
          </a:p>
        </p:txBody>
      </p:sp>
      <p:sp>
        <p:nvSpPr>
          <p:cNvPr id="7" name="Text 5"/>
          <p:cNvSpPr/>
          <p:nvPr/>
        </p:nvSpPr>
        <p:spPr>
          <a:xfrm>
            <a:off x="365760" y="1591056"/>
            <a:ext cx="1005840" cy="320040"/>
          </a:xfrm>
          <a:prstGeom prst="rect">
            <a:avLst/>
          </a:prstGeom>
          <a:noFill/>
          <a:ln/>
        </p:spPr>
        <p:txBody>
          <a:bodyPr wrap="square"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&lt; 10 W</a:t>
            </a:r>
            <a:endParaRPr lang="en-US" sz="1100" dirty="0"/>
          </a:p>
        </p:txBody>
      </p:sp>
      <p:sp>
        <p:nvSpPr>
          <p:cNvPr id="8" name="Shape 6"/>
          <p:cNvSpPr/>
          <p:nvPr/>
        </p:nvSpPr>
        <p:spPr>
          <a:xfrm>
            <a:off x="1481328" y="1143000"/>
            <a:ext cx="1371600" cy="822960"/>
          </a:xfrm>
          <a:prstGeom prst="rect">
            <a:avLst/>
          </a:prstGeom>
          <a:solidFill>
            <a:srgbClr val="0D9488"/>
          </a:solidFill>
          <a:ln w="12700">
            <a:solidFill>
              <a:srgbClr val="0D9488"/>
            </a:solidFill>
            <a:prstDash val="solid"/>
          </a:ln>
        </p:spPr>
      </p:sp>
      <p:sp>
        <p:nvSpPr>
          <p:cNvPr id="9" name="Text 7"/>
          <p:cNvSpPr/>
          <p:nvPr/>
        </p:nvSpPr>
        <p:spPr>
          <a:xfrm>
            <a:off x="1481328" y="1170432"/>
            <a:ext cx="1371600" cy="411480"/>
          </a:xfrm>
          <a:prstGeom prst="rect">
            <a:avLst/>
          </a:prstGeom>
          <a:noFill/>
          <a:ln/>
        </p:spPr>
        <p:txBody>
          <a:bodyPr wrap="square" rtlCol="0" anchor="b"/>
          <a:lstStyle/>
          <a:p>
            <a:pPr marL="0" indent="0" algn="ctr">
              <a:buNone/>
            </a:pPr>
            <a:r>
              <a:rPr lang="en-US" sz="1300" b="1" dirty="0">
                <a:solidFill>
                  <a:srgbClr val="FFFFFF"/>
                </a:solidFill>
                <a:latin typeface="Calibri" pitchFamily="34" charset="0"/>
                <a:ea typeface="Calibri" pitchFamily="34" charset="-122"/>
                <a:cs typeface="Calibri" pitchFamily="34" charset="-120"/>
              </a:rPr>
              <a:t>注水/排水</a:t>
            </a:r>
            <a:endParaRPr lang="en-US" sz="1300" dirty="0"/>
          </a:p>
        </p:txBody>
      </p:sp>
      <p:sp>
        <p:nvSpPr>
          <p:cNvPr id="10" name="Text 8"/>
          <p:cNvSpPr/>
          <p:nvPr/>
        </p:nvSpPr>
        <p:spPr>
          <a:xfrm>
            <a:off x="1481328" y="1591056"/>
            <a:ext cx="1371600" cy="320040"/>
          </a:xfrm>
          <a:prstGeom prst="rect">
            <a:avLst/>
          </a:prstGeom>
          <a:noFill/>
          <a:ln/>
        </p:spPr>
        <p:txBody>
          <a:bodyPr wrap="square"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50–150 W</a:t>
            </a:r>
            <a:endParaRPr lang="en-US" sz="1100" dirty="0"/>
          </a:p>
        </p:txBody>
      </p:sp>
      <p:sp>
        <p:nvSpPr>
          <p:cNvPr id="11" name="Shape 9"/>
          <p:cNvSpPr/>
          <p:nvPr/>
        </p:nvSpPr>
        <p:spPr>
          <a:xfrm>
            <a:off x="2962656" y="1143000"/>
            <a:ext cx="1371600" cy="822960"/>
          </a:xfrm>
          <a:prstGeom prst="rect">
            <a:avLst/>
          </a:prstGeom>
          <a:solidFill>
            <a:srgbClr val="D97706"/>
          </a:solidFill>
          <a:ln w="12700">
            <a:solidFill>
              <a:srgbClr val="D97706"/>
            </a:solidFill>
            <a:prstDash val="solid"/>
          </a:ln>
        </p:spPr>
      </p:sp>
      <p:sp>
        <p:nvSpPr>
          <p:cNvPr id="12" name="Text 10"/>
          <p:cNvSpPr/>
          <p:nvPr/>
        </p:nvSpPr>
        <p:spPr>
          <a:xfrm>
            <a:off x="2962656" y="1170432"/>
            <a:ext cx="1371600" cy="411480"/>
          </a:xfrm>
          <a:prstGeom prst="rect">
            <a:avLst/>
          </a:prstGeom>
          <a:noFill/>
          <a:ln/>
        </p:spPr>
        <p:txBody>
          <a:bodyPr wrap="square" rtlCol="0" anchor="b"/>
          <a:lstStyle/>
          <a:p>
            <a:pPr marL="0" indent="0" algn="ctr">
              <a:buNone/>
            </a:pPr>
            <a:r>
              <a:rPr lang="en-US" sz="1300" b="1" dirty="0">
                <a:solidFill>
                  <a:srgbClr val="FFFFFF"/>
                </a:solidFill>
                <a:latin typeface="Calibri" pitchFamily="34" charset="0"/>
                <a:ea typeface="Calibri" pitchFamily="34" charset="-122"/>
                <a:cs typeface="Calibri" pitchFamily="34" charset="-120"/>
              </a:rPr>
              <a:t>洗滌攪拌</a:t>
            </a:r>
            <a:endParaRPr lang="en-US" sz="1300" dirty="0"/>
          </a:p>
        </p:txBody>
      </p:sp>
      <p:sp>
        <p:nvSpPr>
          <p:cNvPr id="13" name="Text 11"/>
          <p:cNvSpPr/>
          <p:nvPr/>
        </p:nvSpPr>
        <p:spPr>
          <a:xfrm>
            <a:off x="2962656" y="1591056"/>
            <a:ext cx="1371600" cy="320040"/>
          </a:xfrm>
          <a:prstGeom prst="rect">
            <a:avLst/>
          </a:prstGeom>
          <a:noFill/>
          <a:ln/>
        </p:spPr>
        <p:txBody>
          <a:bodyPr wrap="square"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300–600 W</a:t>
            </a:r>
            <a:endParaRPr lang="en-US" sz="1100" dirty="0"/>
          </a:p>
        </p:txBody>
      </p:sp>
      <p:sp>
        <p:nvSpPr>
          <p:cNvPr id="14" name="Shape 12"/>
          <p:cNvSpPr/>
          <p:nvPr/>
        </p:nvSpPr>
        <p:spPr>
          <a:xfrm>
            <a:off x="4443984" y="1143000"/>
            <a:ext cx="1371600" cy="822960"/>
          </a:xfrm>
          <a:prstGeom prst="rect">
            <a:avLst/>
          </a:prstGeom>
          <a:solidFill>
            <a:srgbClr val="DC2626"/>
          </a:solidFill>
          <a:ln w="12700">
            <a:solidFill>
              <a:srgbClr val="DC2626"/>
            </a:solidFill>
            <a:prstDash val="solid"/>
          </a:ln>
        </p:spPr>
      </p:sp>
      <p:sp>
        <p:nvSpPr>
          <p:cNvPr id="15" name="Text 13"/>
          <p:cNvSpPr/>
          <p:nvPr/>
        </p:nvSpPr>
        <p:spPr>
          <a:xfrm>
            <a:off x="4443984" y="1170432"/>
            <a:ext cx="1371600" cy="411480"/>
          </a:xfrm>
          <a:prstGeom prst="rect">
            <a:avLst/>
          </a:prstGeom>
          <a:noFill/>
          <a:ln/>
        </p:spPr>
        <p:txBody>
          <a:bodyPr wrap="square" rtlCol="0" anchor="b"/>
          <a:lstStyle/>
          <a:p>
            <a:pPr marL="0" indent="0" algn="ctr">
              <a:buNone/>
            </a:pPr>
            <a:r>
              <a:rPr lang="en-US" sz="1300" b="1" dirty="0">
                <a:solidFill>
                  <a:srgbClr val="FFFFFF"/>
                </a:solidFill>
                <a:latin typeface="Calibri" pitchFamily="34" charset="0"/>
                <a:ea typeface="Calibri" pitchFamily="34" charset="-122"/>
                <a:cs typeface="Calibri" pitchFamily="34" charset="-120"/>
              </a:rPr>
              <a:t>脫水高速</a:t>
            </a:r>
            <a:endParaRPr lang="en-US" sz="1300" dirty="0"/>
          </a:p>
        </p:txBody>
      </p:sp>
      <p:sp>
        <p:nvSpPr>
          <p:cNvPr id="16" name="Text 14"/>
          <p:cNvSpPr/>
          <p:nvPr/>
        </p:nvSpPr>
        <p:spPr>
          <a:xfrm>
            <a:off x="4443984" y="1591056"/>
            <a:ext cx="1371600" cy="320040"/>
          </a:xfrm>
          <a:prstGeom prst="rect">
            <a:avLst/>
          </a:prstGeom>
          <a:noFill/>
          <a:ln/>
        </p:spPr>
        <p:txBody>
          <a:bodyPr wrap="square"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&gt; 800 W</a:t>
            </a:r>
            <a:endParaRPr lang="en-US" sz="1100" dirty="0"/>
          </a:p>
        </p:txBody>
      </p:sp>
      <p:sp>
        <p:nvSpPr>
          <p:cNvPr id="17" name="Text 15"/>
          <p:cNvSpPr/>
          <p:nvPr/>
        </p:nvSpPr>
        <p:spPr>
          <a:xfrm>
            <a:off x="365760" y="2121408"/>
            <a:ext cx="8412480" cy="292608"/>
          </a:xfrm>
          <a:prstGeom prst="rect">
            <a:avLst/>
          </a:prstGeom>
          <a:noFill/>
          <a:ln/>
        </p:spPr>
        <p:txBody>
          <a:bodyPr wrap="square"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標準洗程行程模板（功率時序對比）</a:t>
            </a:r>
            <a:endParaRPr lang="en-US" sz="1400" dirty="0"/>
          </a:p>
        </p:txBody>
      </p:sp>
      <p:sp>
        <p:nvSpPr>
          <p:cNvPr id="18" name="Shape 16"/>
          <p:cNvSpPr/>
          <p:nvPr/>
        </p:nvSpPr>
        <p:spPr>
          <a:xfrm>
            <a:off x="365760" y="2487168"/>
            <a:ext cx="1463040" cy="594360"/>
          </a:xfrm>
          <a:prstGeom prst="rect">
            <a:avLst/>
          </a:prstGeom>
          <a:solidFill>
            <a:srgbClr val="0D9488"/>
          </a:solidFill>
          <a:ln w="12700">
            <a:solidFill>
              <a:srgbClr val="0D9488"/>
            </a:solidFill>
            <a:prstDash val="solid"/>
          </a:ln>
        </p:spPr>
      </p:sp>
      <p:sp>
        <p:nvSpPr>
          <p:cNvPr id="19" name="Text 17"/>
          <p:cNvSpPr/>
          <p:nvPr/>
        </p:nvSpPr>
        <p:spPr>
          <a:xfrm>
            <a:off x="365760" y="2505456"/>
            <a:ext cx="1463040" cy="2743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注水</a:t>
            </a:r>
            <a:endParaRPr lang="en-US" sz="1300" dirty="0"/>
          </a:p>
        </p:txBody>
      </p:sp>
      <p:sp>
        <p:nvSpPr>
          <p:cNvPr id="20" name="Text 18"/>
          <p:cNvSpPr/>
          <p:nvPr/>
        </p:nvSpPr>
        <p:spPr>
          <a:xfrm>
            <a:off x="365760" y="2788920"/>
            <a:ext cx="1463040" cy="256032"/>
          </a:xfrm>
          <a:prstGeom prst="rect">
            <a:avLst/>
          </a:prstGeom>
          <a:noFill/>
          <a:ln/>
        </p:spPr>
        <p:txBody>
          <a:bodyPr wrap="square"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5 min</a:t>
            </a:r>
            <a:endParaRPr lang="en-US" sz="1100" dirty="0"/>
          </a:p>
        </p:txBody>
      </p:sp>
      <p:sp>
        <p:nvSpPr>
          <p:cNvPr id="21" name="Shape 19"/>
          <p:cNvSpPr/>
          <p:nvPr/>
        </p:nvSpPr>
        <p:spPr>
          <a:xfrm>
            <a:off x="1883664" y="2487168"/>
            <a:ext cx="2286000" cy="594360"/>
          </a:xfrm>
          <a:prstGeom prst="rect">
            <a:avLst/>
          </a:prstGeom>
          <a:solidFill>
            <a:srgbClr val="D97706"/>
          </a:solidFill>
          <a:ln w="12700">
            <a:solidFill>
              <a:srgbClr val="D97706"/>
            </a:solidFill>
            <a:prstDash val="solid"/>
          </a:ln>
        </p:spPr>
      </p:sp>
      <p:sp>
        <p:nvSpPr>
          <p:cNvPr id="22" name="Text 20"/>
          <p:cNvSpPr/>
          <p:nvPr/>
        </p:nvSpPr>
        <p:spPr>
          <a:xfrm>
            <a:off x="1883664" y="2505456"/>
            <a:ext cx="2286000" cy="2743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洗滌</a:t>
            </a:r>
            <a:endParaRPr lang="en-US" sz="1300" dirty="0"/>
          </a:p>
        </p:txBody>
      </p:sp>
      <p:sp>
        <p:nvSpPr>
          <p:cNvPr id="23" name="Text 21"/>
          <p:cNvSpPr/>
          <p:nvPr/>
        </p:nvSpPr>
        <p:spPr>
          <a:xfrm>
            <a:off x="1883664" y="2788920"/>
            <a:ext cx="2286000" cy="256032"/>
          </a:xfrm>
          <a:prstGeom prst="rect">
            <a:avLst/>
          </a:prstGeom>
          <a:noFill/>
          <a:ln/>
        </p:spPr>
        <p:txBody>
          <a:bodyPr wrap="square"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20 min</a:t>
            </a:r>
            <a:endParaRPr lang="en-US" sz="1100" dirty="0"/>
          </a:p>
        </p:txBody>
      </p:sp>
      <p:sp>
        <p:nvSpPr>
          <p:cNvPr id="24" name="Shape 22"/>
          <p:cNvSpPr/>
          <p:nvPr/>
        </p:nvSpPr>
        <p:spPr>
          <a:xfrm>
            <a:off x="4224528" y="2487168"/>
            <a:ext cx="1463040" cy="594360"/>
          </a:xfrm>
          <a:prstGeom prst="rect">
            <a:avLst/>
          </a:prstGeom>
          <a:solidFill>
            <a:srgbClr val="0D9488"/>
          </a:solidFill>
          <a:ln w="12700">
            <a:solidFill>
              <a:srgbClr val="0D9488"/>
            </a:solidFill>
            <a:prstDash val="solid"/>
          </a:ln>
        </p:spPr>
      </p:sp>
      <p:sp>
        <p:nvSpPr>
          <p:cNvPr id="25" name="Text 23"/>
          <p:cNvSpPr/>
          <p:nvPr/>
        </p:nvSpPr>
        <p:spPr>
          <a:xfrm>
            <a:off x="4224528" y="2505456"/>
            <a:ext cx="1463040" cy="2743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排水</a:t>
            </a:r>
            <a:endParaRPr lang="en-US" sz="1300" dirty="0"/>
          </a:p>
        </p:txBody>
      </p:sp>
      <p:sp>
        <p:nvSpPr>
          <p:cNvPr id="26" name="Text 24"/>
          <p:cNvSpPr/>
          <p:nvPr/>
        </p:nvSpPr>
        <p:spPr>
          <a:xfrm>
            <a:off x="4224528" y="2788920"/>
            <a:ext cx="1463040" cy="256032"/>
          </a:xfrm>
          <a:prstGeom prst="rect">
            <a:avLst/>
          </a:prstGeom>
          <a:noFill/>
          <a:ln/>
        </p:spPr>
        <p:txBody>
          <a:bodyPr wrap="square"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5 min</a:t>
            </a:r>
            <a:endParaRPr lang="en-US" sz="1100" dirty="0"/>
          </a:p>
        </p:txBody>
      </p:sp>
      <p:sp>
        <p:nvSpPr>
          <p:cNvPr id="27" name="Shape 25"/>
          <p:cNvSpPr/>
          <p:nvPr/>
        </p:nvSpPr>
        <p:spPr>
          <a:xfrm>
            <a:off x="5742432" y="2487168"/>
            <a:ext cx="2011680" cy="594360"/>
          </a:xfrm>
          <a:prstGeom prst="rect">
            <a:avLst/>
          </a:prstGeom>
          <a:solidFill>
            <a:srgbClr val="DC2626"/>
          </a:solidFill>
          <a:ln w="12700">
            <a:solidFill>
              <a:srgbClr val="DC2626"/>
            </a:solidFill>
            <a:prstDash val="solid"/>
          </a:ln>
        </p:spPr>
      </p:sp>
      <p:sp>
        <p:nvSpPr>
          <p:cNvPr id="28" name="Text 26"/>
          <p:cNvSpPr/>
          <p:nvPr/>
        </p:nvSpPr>
        <p:spPr>
          <a:xfrm>
            <a:off x="5742432" y="2505456"/>
            <a:ext cx="2011680" cy="2743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脫水</a:t>
            </a:r>
            <a:endParaRPr lang="en-US" sz="1300" dirty="0"/>
          </a:p>
        </p:txBody>
      </p:sp>
      <p:sp>
        <p:nvSpPr>
          <p:cNvPr id="29" name="Text 27"/>
          <p:cNvSpPr/>
          <p:nvPr/>
        </p:nvSpPr>
        <p:spPr>
          <a:xfrm>
            <a:off x="5742432" y="2788920"/>
            <a:ext cx="2011680" cy="256032"/>
          </a:xfrm>
          <a:prstGeom prst="rect">
            <a:avLst/>
          </a:prstGeom>
          <a:noFill/>
          <a:ln/>
        </p:spPr>
        <p:txBody>
          <a:bodyPr wrap="square"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10 min</a:t>
            </a:r>
            <a:endParaRPr lang="en-US" sz="1100" dirty="0"/>
          </a:p>
        </p:txBody>
      </p:sp>
      <p:sp>
        <p:nvSpPr>
          <p:cNvPr id="30" name="Shape 28"/>
          <p:cNvSpPr/>
          <p:nvPr/>
        </p:nvSpPr>
        <p:spPr>
          <a:xfrm>
            <a:off x="365760" y="3246120"/>
            <a:ext cx="8412480" cy="1371600"/>
          </a:xfrm>
          <a:prstGeom prst="rect">
            <a:avLst/>
          </a:prstGeom>
          <a:solidFill>
            <a:srgbClr val="0F172A"/>
          </a:solidFill>
          <a:ln w="12700">
            <a:solidFill>
              <a:srgbClr val="0F172A"/>
            </a:solidFill>
            <a:prstDash val="solid"/>
          </a:ln>
        </p:spPr>
      </p:sp>
      <p:sp>
        <p:nvSpPr>
          <p:cNvPr id="31" name="Text 29"/>
          <p:cNvSpPr/>
          <p:nvPr/>
        </p:nvSpPr>
        <p:spPr>
          <a:xfrm>
            <a:off x="640080" y="3337560"/>
            <a:ext cx="7863840" cy="320040"/>
          </a:xfrm>
          <a:prstGeom prst="rect">
            <a:avLst/>
          </a:prstGeom>
          <a:noFill/>
          <a:ln/>
        </p:spPr>
        <p:txBody>
          <a:bodyPr wrap="square" rtlCol="0" anchor="ctr"/>
          <a:lstStyle/>
          <a:p>
            <a:pPr marL="0" indent="0">
              <a:buNone/>
            </a:pPr>
            <a:r>
              <a:rPr lang="en-US" sz="1400" b="1" dirty="0">
                <a:solidFill>
                  <a:srgbClr val="0D9488"/>
                </a:solidFill>
                <a:latin typeface="Calibri" pitchFamily="34" charset="0"/>
                <a:ea typeface="Calibri" pitchFamily="34" charset="-122"/>
                <a:cs typeface="Calibri" pitchFamily="34" charset="-120"/>
              </a:rPr>
              <a:t>後端邏輯怎麼算？</a:t>
            </a:r>
            <a:endParaRPr lang="en-US" sz="1400" dirty="0"/>
          </a:p>
        </p:txBody>
      </p:sp>
      <p:sp>
        <p:nvSpPr>
          <p:cNvPr id="32" name="Text 30"/>
          <p:cNvSpPr/>
          <p:nvPr/>
        </p:nvSpPr>
        <p:spPr>
          <a:xfrm>
            <a:off x="640080" y="3685032"/>
            <a:ext cx="7863840" cy="822960"/>
          </a:xfrm>
          <a:prstGeom prst="rect">
            <a:avLst/>
          </a:prstGeom>
          <a:noFill/>
          <a:ln/>
        </p:spPr>
        <p:txBody>
          <a:bodyPr wrap="square" rtlCol="0" anchor="ctr"/>
          <a:lstStyle/>
          <a:p>
            <a:pPr marL="0" indent="0">
              <a:spcAft>
                <a:spcPts val="200"/>
              </a:spcAft>
              <a:buNone/>
            </a:pPr>
            <a:r>
              <a:rPr lang="en-US" sz="1400" b="1" dirty="0">
                <a:solidFill>
                  <a:srgbClr val="0D9488"/>
                </a:solidFill>
                <a:latin typeface="Calibri" pitchFamily="34" charset="0"/>
                <a:ea typeface="Calibri" pitchFamily="34" charset="-122"/>
                <a:cs typeface="Calibri" pitchFamily="34" charset="-120"/>
              </a:rPr>
              <a:t>①  </a:t>
            </a:r>
            <a:r>
              <a:rPr lang="en-US" sz="1400" dirty="0">
                <a:solidFill>
                  <a:srgbClr val="FFFFFF"/>
                </a:solidFill>
                <a:latin typeface="Calibri" pitchFamily="34" charset="0"/>
                <a:ea typeface="Calibri" pitchFamily="34" charset="-122"/>
                <a:cs typeface="Calibri" pitchFamily="34" charset="-120"/>
              </a:rPr>
              <a:t>每分鐘收到功率值 W，比對各階段功率範圍，確定目前在哪個階段
</a:t>
            </a:r>
            <a:r>
              <a:rPr lang="en-US" sz="1400" b="1" dirty="0">
                <a:solidFill>
                  <a:srgbClr val="0D9488"/>
                </a:solidFill>
                <a:latin typeface="Calibri" pitchFamily="34" charset="0"/>
                <a:ea typeface="Calibri" pitchFamily="34" charset="-122"/>
                <a:cs typeface="Calibri" pitchFamily="34" charset="-120"/>
              </a:rPr>
              <a:t>②  </a:t>
            </a:r>
            <a:r>
              <a:rPr lang="en-US" sz="1400" dirty="0">
                <a:solidFill>
                  <a:srgbClr val="FFFFFF"/>
                </a:solidFill>
                <a:latin typeface="Calibri" pitchFamily="34" charset="0"/>
                <a:ea typeface="Calibri" pitchFamily="34" charset="-122"/>
                <a:cs typeface="Calibri" pitchFamily="34" charset="-120"/>
              </a:rPr>
              <a:t>連續幾分鐘的功率序列，對照行程模板（注水5分→洗滌20分→排水5分→脫水10分）
</a:t>
            </a:r>
            <a:r>
              <a:rPr lang="en-US" sz="1400" b="1" dirty="0">
                <a:solidFill>
                  <a:srgbClr val="0D9488"/>
                </a:solidFill>
                <a:latin typeface="Calibri" pitchFamily="34" charset="0"/>
                <a:ea typeface="Calibri" pitchFamily="34" charset="-122"/>
                <a:cs typeface="Calibri" pitchFamily="34" charset="-120"/>
              </a:rPr>
              <a:t>③  </a:t>
            </a:r>
            <a:r>
              <a:rPr lang="en-US" sz="1400" dirty="0">
                <a:solidFill>
                  <a:srgbClr val="FFFFFF"/>
                </a:solidFill>
                <a:latin typeface="Calibri" pitchFamily="34" charset="0"/>
                <a:ea typeface="Calibri" pitchFamily="34" charset="-122"/>
                <a:cs typeface="Calibri" pitchFamily="34" charset="-120"/>
              </a:rPr>
              <a:t>算出目前處於第幾分鐘，推播剩餘時間到你的手機 App</a:t>
            </a:r>
            <a:endParaRPr lang="en-US" sz="1400" dirty="0"/>
          </a:p>
        </p:txBody>
      </p:sp>
      <p:sp>
        <p:nvSpPr>
          <p:cNvPr id="33" name="Shape 31"/>
          <p:cNvSpPr/>
          <p:nvPr/>
        </p:nvSpPr>
        <p:spPr>
          <a:xfrm>
            <a:off x="0" y="4956048"/>
            <a:ext cx="9144000" cy="182880"/>
          </a:xfrm>
          <a:prstGeom prst="rect">
            <a:avLst/>
          </a:prstGeom>
          <a:solidFill>
            <a:srgbClr val="0F172A"/>
          </a:solidFill>
          <a:ln w="12700">
            <a:solidFill>
              <a:srgbClr val="0F172A"/>
            </a:solidFill>
            <a:prstDash val="solid"/>
          </a:ln>
        </p:spPr>
      </p:sp>
      <p:sp>
        <p:nvSpPr>
          <p:cNvPr id="34" name="Text 32"/>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35" name="Text 33"/>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5 / 16</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E3A5F"/>
          </a:solidFill>
          <a:ln w="12700">
            <a:solidFill>
              <a:srgbClr val="1E3A5F"/>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HTTP POST 傳輸協定：IoT 設備如何說話？</a:t>
            </a:r>
            <a:endParaRPr lang="en-US" sz="2000" dirty="0"/>
          </a:p>
        </p:txBody>
      </p:sp>
      <p:sp>
        <p:nvSpPr>
          <p:cNvPr id="4" name="Text 2"/>
          <p:cNvSpPr/>
          <p:nvPr/>
        </p:nvSpPr>
        <p:spPr>
          <a:xfrm>
            <a:off x="365760" y="749808"/>
            <a:ext cx="8412480" cy="274320"/>
          </a:xfrm>
          <a:prstGeom prst="rect">
            <a:avLst/>
          </a:prstGeom>
          <a:noFill/>
          <a:ln/>
        </p:spPr>
        <p:txBody>
          <a:bodyPr wrap="square" rtlCol="0" anchor="ctr"/>
          <a:lstStyle/>
          <a:p>
            <a:pPr marL="0" indent="0">
              <a:buNone/>
            </a:pPr>
            <a:r>
              <a:rPr lang="en-US" sz="1600" dirty="0">
                <a:solidFill>
                  <a:srgbClr val="475569"/>
                </a:solidFill>
                <a:latin typeface="Calibri" pitchFamily="34" charset="0"/>
                <a:ea typeface="Calibri" pitchFamily="34" charset="-122"/>
                <a:cs typeface="Calibri" pitchFamily="34" charset="-120"/>
              </a:rPr>
              <a:t>IoT 設備與後端 API 的一次完整對話，就像寄一封格式嚴謹的掛號信</a:t>
            </a:r>
            <a:endParaRPr lang="en-US" sz="1600" dirty="0"/>
          </a:p>
        </p:txBody>
      </p:sp>
      <p:sp>
        <p:nvSpPr>
          <p:cNvPr id="5" name="Shape 3"/>
          <p:cNvSpPr/>
          <p:nvPr/>
        </p:nvSpPr>
        <p:spPr>
          <a:xfrm>
            <a:off x="320040" y="1097280"/>
            <a:ext cx="5120640" cy="3474720"/>
          </a:xfrm>
          <a:prstGeom prst="rect">
            <a:avLst/>
          </a:prstGeom>
          <a:solidFill>
            <a:srgbClr val="0F172A"/>
          </a:solidFill>
          <a:ln w="12700">
            <a:solidFill>
              <a:srgbClr val="0F172A"/>
            </a:solidFill>
            <a:prstDash val="solid"/>
          </a:ln>
        </p:spPr>
      </p:sp>
      <p:sp>
        <p:nvSpPr>
          <p:cNvPr id="6" name="Text 4"/>
          <p:cNvSpPr/>
          <p:nvPr/>
        </p:nvSpPr>
        <p:spPr>
          <a:xfrm>
            <a:off x="502920" y="1188720"/>
            <a:ext cx="4754880" cy="292608"/>
          </a:xfrm>
          <a:prstGeom prst="rect">
            <a:avLst/>
          </a:prstGeom>
          <a:noFill/>
          <a:ln/>
        </p:spPr>
        <p:txBody>
          <a:bodyPr wrap="square" rtlCol="0" anchor="ctr"/>
          <a:lstStyle/>
          <a:p>
            <a:pPr marL="0" indent="0">
              <a:buNone/>
            </a:pPr>
            <a:r>
              <a:rPr lang="en-US" sz="1200" b="1" dirty="0">
                <a:solidFill>
                  <a:srgbClr val="0D9488"/>
                </a:solidFill>
                <a:latin typeface="Calibri" pitchFamily="34" charset="0"/>
                <a:ea typeface="Calibri" pitchFamily="34" charset="-122"/>
                <a:cs typeface="Calibri" pitchFamily="34" charset="-120"/>
              </a:rPr>
              <a:t>HTTP POST 請求結構</a:t>
            </a:r>
            <a:endParaRPr lang="en-US" sz="1200" dirty="0"/>
          </a:p>
        </p:txBody>
      </p:sp>
      <p:sp>
        <p:nvSpPr>
          <p:cNvPr id="7" name="Shape 5"/>
          <p:cNvSpPr/>
          <p:nvPr/>
        </p:nvSpPr>
        <p:spPr>
          <a:xfrm>
            <a:off x="411480" y="1554480"/>
            <a:ext cx="73152" cy="640080"/>
          </a:xfrm>
          <a:prstGeom prst="rect">
            <a:avLst/>
          </a:prstGeom>
          <a:solidFill>
            <a:srgbClr val="0D9488"/>
          </a:solidFill>
          <a:ln w="12700">
            <a:solidFill>
              <a:srgbClr val="0D9488"/>
            </a:solidFill>
            <a:prstDash val="solid"/>
          </a:ln>
        </p:spPr>
      </p:sp>
      <p:sp>
        <p:nvSpPr>
          <p:cNvPr id="8" name="Text 6"/>
          <p:cNvSpPr/>
          <p:nvPr/>
        </p:nvSpPr>
        <p:spPr>
          <a:xfrm>
            <a:off x="566928" y="1554480"/>
            <a:ext cx="4663440" cy="228600"/>
          </a:xfrm>
          <a:prstGeom prst="rect">
            <a:avLst/>
          </a:prstGeom>
          <a:noFill/>
          <a:ln/>
        </p:spPr>
        <p:txBody>
          <a:bodyPr wrap="square" rtlCol="0" anchor="ctr"/>
          <a:lstStyle/>
          <a:p>
            <a:pPr marL="0" indent="0">
              <a:buNone/>
            </a:pPr>
            <a:r>
              <a:rPr lang="en-US" sz="1000" b="1" dirty="0">
                <a:solidFill>
                  <a:srgbClr val="0D9488"/>
                </a:solidFill>
                <a:latin typeface="Calibri" pitchFamily="34" charset="0"/>
                <a:ea typeface="Calibri" pitchFamily="34" charset="-122"/>
                <a:cs typeface="Calibri" pitchFamily="34" charset="-120"/>
              </a:rPr>
              <a:t>Method + URL</a:t>
            </a:r>
            <a:endParaRPr lang="en-US" sz="1000" dirty="0"/>
          </a:p>
        </p:txBody>
      </p:sp>
      <p:sp>
        <p:nvSpPr>
          <p:cNvPr id="9" name="Text 7"/>
          <p:cNvSpPr/>
          <p:nvPr/>
        </p:nvSpPr>
        <p:spPr>
          <a:xfrm>
            <a:off x="566928" y="1783080"/>
            <a:ext cx="4663440" cy="411480"/>
          </a:xfrm>
          <a:prstGeom prst="rect">
            <a:avLst/>
          </a:prstGeom>
          <a:noFill/>
          <a:ln/>
        </p:spPr>
        <p:txBody>
          <a:bodyPr wrap="square" rtlCol="0" anchor="ctr"/>
          <a:lstStyle/>
          <a:p>
            <a:pPr marL="0" indent="0">
              <a:buNone/>
            </a:pPr>
            <a:r>
              <a:rPr lang="en-US" sz="950" dirty="0">
                <a:solidFill>
                  <a:srgbClr val="9CA3AF"/>
                </a:solidFill>
                <a:latin typeface="Consolas" pitchFamily="34" charset="0"/>
                <a:ea typeface="Consolas" pitchFamily="34" charset="-122"/>
                <a:cs typeface="Consolas" pitchFamily="34" charset="-120"/>
              </a:rPr>
              <a:t>POST https://api.example.com/v1/devices/power</a:t>
            </a:r>
            <a:endParaRPr lang="en-US" sz="950" dirty="0"/>
          </a:p>
        </p:txBody>
      </p:sp>
      <p:sp>
        <p:nvSpPr>
          <p:cNvPr id="10" name="Shape 8"/>
          <p:cNvSpPr/>
          <p:nvPr/>
        </p:nvSpPr>
        <p:spPr>
          <a:xfrm>
            <a:off x="411480" y="2395728"/>
            <a:ext cx="73152" cy="640080"/>
          </a:xfrm>
          <a:prstGeom prst="rect">
            <a:avLst/>
          </a:prstGeom>
          <a:solidFill>
            <a:srgbClr val="D97706"/>
          </a:solidFill>
          <a:ln w="12700">
            <a:solidFill>
              <a:srgbClr val="D97706"/>
            </a:solidFill>
            <a:prstDash val="solid"/>
          </a:ln>
        </p:spPr>
      </p:sp>
      <p:sp>
        <p:nvSpPr>
          <p:cNvPr id="11" name="Text 9"/>
          <p:cNvSpPr/>
          <p:nvPr/>
        </p:nvSpPr>
        <p:spPr>
          <a:xfrm>
            <a:off x="566928" y="2395728"/>
            <a:ext cx="4663440" cy="228600"/>
          </a:xfrm>
          <a:prstGeom prst="rect">
            <a:avLst/>
          </a:prstGeom>
          <a:noFill/>
          <a:ln/>
        </p:spPr>
        <p:txBody>
          <a:bodyPr wrap="square" rtlCol="0" anchor="ctr"/>
          <a:lstStyle/>
          <a:p>
            <a:pPr marL="0" indent="0">
              <a:buNone/>
            </a:pPr>
            <a:r>
              <a:rPr lang="en-US" sz="1000" b="1" dirty="0">
                <a:solidFill>
                  <a:srgbClr val="D97706"/>
                </a:solidFill>
                <a:latin typeface="Calibri" pitchFamily="34" charset="0"/>
                <a:ea typeface="Calibri" pitchFamily="34" charset="-122"/>
                <a:cs typeface="Calibri" pitchFamily="34" charset="-120"/>
              </a:rPr>
              <a:t>Header — 身份驗證</a:t>
            </a:r>
            <a:endParaRPr lang="en-US" sz="1000" dirty="0"/>
          </a:p>
        </p:txBody>
      </p:sp>
      <p:sp>
        <p:nvSpPr>
          <p:cNvPr id="12" name="Text 10"/>
          <p:cNvSpPr/>
          <p:nvPr/>
        </p:nvSpPr>
        <p:spPr>
          <a:xfrm>
            <a:off x="566928" y="2624328"/>
            <a:ext cx="4663440" cy="411480"/>
          </a:xfrm>
          <a:prstGeom prst="rect">
            <a:avLst/>
          </a:prstGeom>
          <a:noFill/>
          <a:ln/>
        </p:spPr>
        <p:txBody>
          <a:bodyPr wrap="square" rtlCol="0" anchor="ctr"/>
          <a:lstStyle/>
          <a:p>
            <a:pPr marL="0" indent="0">
              <a:buNone/>
            </a:pPr>
            <a:r>
              <a:rPr lang="en-US" sz="950" dirty="0">
                <a:solidFill>
                  <a:srgbClr val="9CA3AF"/>
                </a:solidFill>
                <a:latin typeface="Consolas" pitchFamily="34" charset="0"/>
                <a:ea typeface="Consolas" pitchFamily="34" charset="-122"/>
                <a:cs typeface="Consolas" pitchFamily="34" charset="-120"/>
              </a:rPr>
              <a:t>Authorization: Bearer &lt;token&gt;</a:t>
            </a:r>
            <a:endParaRPr lang="en-US" sz="950" dirty="0"/>
          </a:p>
          <a:p>
            <a:pPr marL="0" indent="0">
              <a:buNone/>
            </a:pPr>
            <a:r>
              <a:rPr lang="en-US" sz="950" dirty="0">
                <a:solidFill>
                  <a:srgbClr val="9CA3AF"/>
                </a:solidFill>
                <a:latin typeface="Consolas" pitchFamily="34" charset="0"/>
                <a:ea typeface="Consolas" pitchFamily="34" charset="-122"/>
                <a:cs typeface="Consolas" pitchFamily="34" charset="-120"/>
              </a:rPr>
              <a:t>Content-Type: application/json</a:t>
            </a:r>
            <a:endParaRPr lang="en-US" sz="950" dirty="0"/>
          </a:p>
        </p:txBody>
      </p:sp>
      <p:sp>
        <p:nvSpPr>
          <p:cNvPr id="13" name="Shape 11"/>
          <p:cNvSpPr/>
          <p:nvPr/>
        </p:nvSpPr>
        <p:spPr>
          <a:xfrm>
            <a:off x="411480" y="3236976"/>
            <a:ext cx="73152" cy="640080"/>
          </a:xfrm>
          <a:prstGeom prst="rect">
            <a:avLst/>
          </a:prstGeom>
          <a:solidFill>
            <a:srgbClr val="059669"/>
          </a:solidFill>
          <a:ln w="12700">
            <a:solidFill>
              <a:srgbClr val="059669"/>
            </a:solidFill>
            <a:prstDash val="solid"/>
          </a:ln>
        </p:spPr>
      </p:sp>
      <p:sp>
        <p:nvSpPr>
          <p:cNvPr id="14" name="Text 12"/>
          <p:cNvSpPr/>
          <p:nvPr/>
        </p:nvSpPr>
        <p:spPr>
          <a:xfrm>
            <a:off x="566928" y="3236976"/>
            <a:ext cx="4663440" cy="228600"/>
          </a:xfrm>
          <a:prstGeom prst="rect">
            <a:avLst/>
          </a:prstGeom>
          <a:noFill/>
          <a:ln/>
        </p:spPr>
        <p:txBody>
          <a:bodyPr wrap="square" rtlCol="0" anchor="ctr"/>
          <a:lstStyle/>
          <a:p>
            <a:pPr marL="0" indent="0">
              <a:buNone/>
            </a:pPr>
            <a:r>
              <a:rPr lang="en-US" sz="1000" b="1" dirty="0">
                <a:solidFill>
                  <a:srgbClr val="059669"/>
                </a:solidFill>
                <a:latin typeface="Calibri" pitchFamily="34" charset="0"/>
                <a:ea typeface="Calibri" pitchFamily="34" charset="-122"/>
                <a:cs typeface="Calibri" pitchFamily="34" charset="-120"/>
              </a:rPr>
              <a:t>Body — JSON 資料</a:t>
            </a:r>
            <a:endParaRPr lang="en-US" sz="1000" dirty="0"/>
          </a:p>
        </p:txBody>
      </p:sp>
      <p:sp>
        <p:nvSpPr>
          <p:cNvPr id="15" name="Text 13"/>
          <p:cNvSpPr/>
          <p:nvPr/>
        </p:nvSpPr>
        <p:spPr>
          <a:xfrm>
            <a:off x="566928" y="3465576"/>
            <a:ext cx="4663440" cy="411480"/>
          </a:xfrm>
          <a:prstGeom prst="rect">
            <a:avLst/>
          </a:prstGeom>
          <a:noFill/>
          <a:ln/>
        </p:spPr>
        <p:txBody>
          <a:bodyPr wrap="square" rtlCol="0" anchor="ctr"/>
          <a:lstStyle/>
          <a:p>
            <a:pPr marL="0" indent="0">
              <a:buNone/>
            </a:pPr>
            <a:r>
              <a:rPr lang="en-US" sz="950" dirty="0">
                <a:solidFill>
                  <a:srgbClr val="9CA3AF"/>
                </a:solidFill>
                <a:latin typeface="Consolas" pitchFamily="34" charset="0"/>
                <a:ea typeface="Consolas" pitchFamily="34" charset="-122"/>
                <a:cs typeface="Consolas" pitchFamily="34" charset="-120"/>
              </a:rPr>
              <a:t>{</a:t>
            </a:r>
            <a:endParaRPr lang="en-US" sz="950" dirty="0"/>
          </a:p>
          <a:p>
            <a:pPr marL="0" indent="0">
              <a:buNone/>
            </a:pPr>
            <a:r>
              <a:rPr lang="en-US" sz="950" dirty="0">
                <a:solidFill>
                  <a:srgbClr val="9CA3AF"/>
                </a:solidFill>
                <a:latin typeface="Consolas" pitchFamily="34" charset="0"/>
                <a:ea typeface="Consolas" pitchFamily="34" charset="-122"/>
                <a:cs typeface="Consolas" pitchFamily="34" charset="-120"/>
              </a:rPr>
              <a:t>  "device_id": "washer_b201",</a:t>
            </a:r>
            <a:endParaRPr lang="en-US" sz="950" dirty="0"/>
          </a:p>
          <a:p>
            <a:pPr marL="0" indent="0">
              <a:buNone/>
            </a:pPr>
            <a:r>
              <a:rPr lang="en-US" sz="950" dirty="0">
                <a:solidFill>
                  <a:srgbClr val="9CA3AF"/>
                </a:solidFill>
                <a:latin typeface="Consolas" pitchFamily="34" charset="0"/>
                <a:ea typeface="Consolas" pitchFamily="34" charset="-122"/>
                <a:cs typeface="Consolas" pitchFamily="34" charset="-120"/>
              </a:rPr>
              <a:t>  "timestamp": "2025-06-01T08:30:00",</a:t>
            </a:r>
            <a:endParaRPr lang="en-US" sz="950" dirty="0"/>
          </a:p>
          <a:p>
            <a:pPr marL="0" indent="0">
              <a:buNone/>
            </a:pPr>
            <a:r>
              <a:rPr lang="en-US" sz="950" dirty="0">
                <a:solidFill>
                  <a:srgbClr val="9CA3AF"/>
                </a:solidFill>
                <a:latin typeface="Consolas" pitchFamily="34" charset="0"/>
                <a:ea typeface="Consolas" pitchFamily="34" charset="-122"/>
                <a:cs typeface="Consolas" pitchFamily="34" charset="-120"/>
              </a:rPr>
              <a:t>  "current_A": 4.2,</a:t>
            </a:r>
            <a:endParaRPr lang="en-US" sz="950" dirty="0"/>
          </a:p>
          <a:p>
            <a:pPr marL="0" indent="0">
              <a:buNone/>
            </a:pPr>
            <a:r>
              <a:rPr lang="en-US" sz="950" dirty="0">
                <a:solidFill>
                  <a:srgbClr val="9CA3AF"/>
                </a:solidFill>
                <a:latin typeface="Consolas" pitchFamily="34" charset="0"/>
                <a:ea typeface="Consolas" pitchFamily="34" charset="-122"/>
                <a:cs typeface="Consolas" pitchFamily="34" charset="-120"/>
              </a:rPr>
              <a:t>  "power_W": 462,</a:t>
            </a:r>
            <a:endParaRPr lang="en-US" sz="950" dirty="0"/>
          </a:p>
          <a:p>
            <a:pPr marL="0" indent="0">
              <a:buNone/>
            </a:pPr>
            <a:r>
              <a:rPr lang="en-US" sz="950" dirty="0">
                <a:solidFill>
                  <a:srgbClr val="9CA3AF"/>
                </a:solidFill>
                <a:latin typeface="Consolas" pitchFamily="34" charset="0"/>
                <a:ea typeface="Consolas" pitchFamily="34" charset="-122"/>
                <a:cs typeface="Consolas" pitchFamily="34" charset="-120"/>
              </a:rPr>
              <a:t>  "energy_kWh": 0.127</a:t>
            </a:r>
            <a:endParaRPr lang="en-US" sz="950" dirty="0"/>
          </a:p>
          <a:p>
            <a:pPr marL="0" indent="0">
              <a:buNone/>
            </a:pPr>
            <a:r>
              <a:rPr lang="en-US" sz="950" dirty="0">
                <a:solidFill>
                  <a:srgbClr val="9CA3AF"/>
                </a:solidFill>
                <a:latin typeface="Consolas" pitchFamily="34" charset="0"/>
                <a:ea typeface="Consolas" pitchFamily="34" charset="-122"/>
                <a:cs typeface="Consolas" pitchFamily="34" charset="-120"/>
              </a:rPr>
              <a:t>}</a:t>
            </a:r>
            <a:endParaRPr lang="en-US" sz="950" dirty="0"/>
          </a:p>
        </p:txBody>
      </p:sp>
      <p:sp>
        <p:nvSpPr>
          <p:cNvPr id="16" name="Shape 14"/>
          <p:cNvSpPr/>
          <p:nvPr/>
        </p:nvSpPr>
        <p:spPr>
          <a:xfrm>
            <a:off x="5577840" y="1097280"/>
            <a:ext cx="3246120" cy="1005840"/>
          </a:xfrm>
          <a:prstGeom prst="rect">
            <a:avLst/>
          </a:prstGeom>
          <a:solidFill>
            <a:srgbClr val="16A34A"/>
          </a:solidFill>
          <a:ln w="12700">
            <a:solidFill>
              <a:srgbClr val="16A34A"/>
            </a:solidFill>
            <a:prstDash val="solid"/>
          </a:ln>
        </p:spPr>
      </p:sp>
      <p:sp>
        <p:nvSpPr>
          <p:cNvPr id="17" name="Text 15"/>
          <p:cNvSpPr/>
          <p:nvPr/>
        </p:nvSpPr>
        <p:spPr>
          <a:xfrm>
            <a:off x="5760720" y="1170432"/>
            <a:ext cx="2926080" cy="2743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伺服器回應</a:t>
            </a:r>
            <a:endParaRPr lang="en-US" sz="1400" dirty="0"/>
          </a:p>
        </p:txBody>
      </p:sp>
      <p:sp>
        <p:nvSpPr>
          <p:cNvPr id="18" name="Text 16"/>
          <p:cNvSpPr/>
          <p:nvPr/>
        </p:nvSpPr>
        <p:spPr>
          <a:xfrm>
            <a:off x="5760720" y="1463040"/>
            <a:ext cx="2926080" cy="50292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HTTP 200 OK</a:t>
            </a:r>
            <a:endParaRPr lang="en-US" sz="1400" dirty="0"/>
          </a:p>
          <a:p>
            <a:pPr marL="0" indent="0">
              <a:buNone/>
            </a:pPr>
            <a:r>
              <a:rPr lang="en-US" sz="1400" dirty="0">
                <a:solidFill>
                  <a:srgbClr val="FFFFFF"/>
                </a:solidFill>
                <a:latin typeface="Calibri" pitchFamily="34" charset="0"/>
                <a:ea typeface="Calibri" pitchFamily="34" charset="-122"/>
                <a:cs typeface="Calibri" pitchFamily="34" charset="-120"/>
              </a:rPr>
              <a:t>→ IoT 設備確認傳輸成功</a:t>
            </a:r>
            <a:endParaRPr lang="en-US" sz="1400" dirty="0"/>
          </a:p>
        </p:txBody>
      </p:sp>
      <p:sp>
        <p:nvSpPr>
          <p:cNvPr id="19" name="Shape 17"/>
          <p:cNvSpPr/>
          <p:nvPr/>
        </p:nvSpPr>
        <p:spPr>
          <a:xfrm>
            <a:off x="5577840" y="2194560"/>
            <a:ext cx="3246120" cy="777240"/>
          </a:xfrm>
          <a:prstGeom prst="rect">
            <a:avLst/>
          </a:prstGeom>
          <a:solidFill>
            <a:srgbClr val="FFFFFF"/>
          </a:solidFill>
          <a:ln w="12700">
            <a:solidFill>
              <a:srgbClr val="E2E8F0"/>
            </a:solidFill>
            <a:prstDash val="solid"/>
          </a:ln>
        </p:spPr>
      </p:sp>
      <p:sp>
        <p:nvSpPr>
          <p:cNvPr id="20" name="Text 18"/>
          <p:cNvSpPr/>
          <p:nvPr/>
        </p:nvSpPr>
        <p:spPr>
          <a:xfrm>
            <a:off x="5715000" y="2249424"/>
            <a:ext cx="2926080" cy="256032"/>
          </a:xfrm>
          <a:prstGeom prst="rect">
            <a:avLst/>
          </a:prstGeom>
          <a:noFill/>
          <a:ln/>
        </p:spPr>
        <p:txBody>
          <a:bodyPr wrap="square" rtlCol="0" anchor="ctr"/>
          <a:lstStyle/>
          <a:p>
            <a:pPr marL="0" indent="0">
              <a:buNone/>
            </a:pPr>
            <a:r>
              <a:rPr lang="en-US" sz="1600" b="1" dirty="0">
                <a:solidFill>
                  <a:srgbClr val="0F172A"/>
                </a:solidFill>
                <a:latin typeface="Calibri" pitchFamily="34" charset="0"/>
                <a:ea typeface="Calibri" pitchFamily="34" charset="-122"/>
                <a:cs typeface="Calibri" pitchFamily="34" charset="-120"/>
              </a:rPr>
              <a:t>Token 認證</a:t>
            </a:r>
            <a:endParaRPr lang="en-US" sz="1600" dirty="0"/>
          </a:p>
        </p:txBody>
      </p:sp>
      <p:sp>
        <p:nvSpPr>
          <p:cNvPr id="21" name="Text 19"/>
          <p:cNvSpPr/>
          <p:nvPr/>
        </p:nvSpPr>
        <p:spPr>
          <a:xfrm>
            <a:off x="5715000" y="2523744"/>
            <a:ext cx="2926080" cy="384048"/>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每台 IoT 設備有唯一的 Bearer token，API 收到後驗證是否合法設備，防止假資料混入系統。</a:t>
            </a:r>
            <a:endParaRPr lang="en-US" sz="1100" dirty="0"/>
          </a:p>
        </p:txBody>
      </p:sp>
      <p:sp>
        <p:nvSpPr>
          <p:cNvPr id="22" name="Shape 20"/>
          <p:cNvSpPr/>
          <p:nvPr/>
        </p:nvSpPr>
        <p:spPr>
          <a:xfrm>
            <a:off x="5577840" y="3063240"/>
            <a:ext cx="3246120" cy="777240"/>
          </a:xfrm>
          <a:prstGeom prst="rect">
            <a:avLst/>
          </a:prstGeom>
          <a:solidFill>
            <a:srgbClr val="FFFFFF"/>
          </a:solidFill>
          <a:ln w="12700">
            <a:solidFill>
              <a:srgbClr val="E2E8F0"/>
            </a:solidFill>
            <a:prstDash val="solid"/>
          </a:ln>
        </p:spPr>
      </p:sp>
      <p:sp>
        <p:nvSpPr>
          <p:cNvPr id="23" name="Text 21"/>
          <p:cNvSpPr/>
          <p:nvPr/>
        </p:nvSpPr>
        <p:spPr>
          <a:xfrm>
            <a:off x="5715000" y="3118104"/>
            <a:ext cx="2926080" cy="256032"/>
          </a:xfrm>
          <a:prstGeom prst="rect">
            <a:avLst/>
          </a:prstGeom>
          <a:noFill/>
          <a:ln/>
        </p:spPr>
        <p:txBody>
          <a:bodyPr wrap="square" rtlCol="0" anchor="ctr"/>
          <a:lstStyle/>
          <a:p>
            <a:pPr marL="0" indent="0">
              <a:buNone/>
            </a:pPr>
            <a:r>
              <a:rPr lang="en-US" sz="1600" b="1" dirty="0">
                <a:solidFill>
                  <a:srgbClr val="0F172A"/>
                </a:solidFill>
                <a:latin typeface="Calibri" pitchFamily="34" charset="0"/>
                <a:ea typeface="Calibri" pitchFamily="34" charset="-122"/>
                <a:cs typeface="Calibri" pitchFamily="34" charset="-120"/>
              </a:rPr>
              <a:t>JSON 格式</a:t>
            </a:r>
            <a:endParaRPr lang="en-US" sz="1600" dirty="0"/>
          </a:p>
        </p:txBody>
      </p:sp>
      <p:sp>
        <p:nvSpPr>
          <p:cNvPr id="24" name="Text 22"/>
          <p:cNvSpPr/>
          <p:nvPr/>
        </p:nvSpPr>
        <p:spPr>
          <a:xfrm>
            <a:off x="5715000" y="3392424"/>
            <a:ext cx="2926080" cy="384048"/>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輕量的資料交換格式，鍵值對結構，人可讀、機器易解析，是 IoT 與 Web 服務的通用語言。</a:t>
            </a:r>
            <a:endParaRPr lang="en-US" sz="1100" dirty="0"/>
          </a:p>
        </p:txBody>
      </p:sp>
      <p:sp>
        <p:nvSpPr>
          <p:cNvPr id="25" name="Shape 23"/>
          <p:cNvSpPr/>
          <p:nvPr/>
        </p:nvSpPr>
        <p:spPr>
          <a:xfrm>
            <a:off x="5577840" y="3931920"/>
            <a:ext cx="3246120" cy="777240"/>
          </a:xfrm>
          <a:prstGeom prst="rect">
            <a:avLst/>
          </a:prstGeom>
          <a:solidFill>
            <a:srgbClr val="FFFFFF"/>
          </a:solidFill>
          <a:ln w="12700">
            <a:solidFill>
              <a:srgbClr val="E2E8F0"/>
            </a:solidFill>
            <a:prstDash val="solid"/>
          </a:ln>
        </p:spPr>
      </p:sp>
      <p:sp>
        <p:nvSpPr>
          <p:cNvPr id="26" name="Text 24"/>
          <p:cNvSpPr/>
          <p:nvPr/>
        </p:nvSpPr>
        <p:spPr>
          <a:xfrm>
            <a:off x="5715000" y="3986784"/>
            <a:ext cx="2926080" cy="256032"/>
          </a:xfrm>
          <a:prstGeom prst="rect">
            <a:avLst/>
          </a:prstGeom>
          <a:noFill/>
          <a:ln/>
        </p:spPr>
        <p:txBody>
          <a:bodyPr wrap="square" rtlCol="0" anchor="ctr"/>
          <a:lstStyle/>
          <a:p>
            <a:pPr marL="0" indent="0">
              <a:buNone/>
            </a:pPr>
            <a:r>
              <a:rPr lang="en-US" sz="1600" b="1" dirty="0">
                <a:solidFill>
                  <a:srgbClr val="0F172A"/>
                </a:solidFill>
                <a:latin typeface="Calibri" pitchFamily="34" charset="0"/>
                <a:ea typeface="Calibri" pitchFamily="34" charset="-122"/>
                <a:cs typeface="Calibri" pitchFamily="34" charset="-120"/>
              </a:rPr>
              <a:t>時序資料庫</a:t>
            </a:r>
            <a:endParaRPr lang="en-US" sz="1600" dirty="0"/>
          </a:p>
        </p:txBody>
      </p:sp>
      <p:sp>
        <p:nvSpPr>
          <p:cNvPr id="27" name="Text 25"/>
          <p:cNvSpPr/>
          <p:nvPr/>
        </p:nvSpPr>
        <p:spPr>
          <a:xfrm>
            <a:off x="5715000" y="4261104"/>
            <a:ext cx="2926080" cy="384048"/>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專門儲存「時間戳 + 數值」的資料庫，適合高頻寫入的感測器資料，查詢特定時間段的趨勢極快。</a:t>
            </a:r>
            <a:endParaRPr lang="en-US" sz="1100" dirty="0"/>
          </a:p>
        </p:txBody>
      </p:sp>
      <p:sp>
        <p:nvSpPr>
          <p:cNvPr id="28" name="Shape 26"/>
          <p:cNvSpPr/>
          <p:nvPr/>
        </p:nvSpPr>
        <p:spPr>
          <a:xfrm>
            <a:off x="0" y="4956048"/>
            <a:ext cx="9144000" cy="182880"/>
          </a:xfrm>
          <a:prstGeom prst="rect">
            <a:avLst/>
          </a:prstGeom>
          <a:solidFill>
            <a:srgbClr val="0F172A"/>
          </a:solidFill>
          <a:ln w="12700">
            <a:solidFill>
              <a:srgbClr val="0F172A"/>
            </a:solidFill>
            <a:prstDash val="solid"/>
          </a:ln>
        </p:spPr>
      </p:sp>
      <p:sp>
        <p:nvSpPr>
          <p:cNvPr id="29" name="Text 27"/>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30" name="Text 28"/>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6 / 16</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059669"/>
          </a:solidFill>
          <a:ln w="12700">
            <a:solidFill>
              <a:srgbClr val="059669"/>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校園能源管理：用電資料怎麼收集？</a:t>
            </a:r>
            <a:endParaRPr lang="en-US" sz="2200" dirty="0"/>
          </a:p>
        </p:txBody>
      </p:sp>
      <p:sp>
        <p:nvSpPr>
          <p:cNvPr id="4" name="Text 2"/>
          <p:cNvSpPr/>
          <p:nvPr/>
        </p:nvSpPr>
        <p:spPr>
          <a:xfrm>
            <a:off x="365760" y="749808"/>
            <a:ext cx="8412480" cy="274320"/>
          </a:xfrm>
          <a:prstGeom prst="rect">
            <a:avLst/>
          </a:prstGeom>
          <a:noFill/>
          <a:ln/>
        </p:spPr>
        <p:txBody>
          <a:bodyPr wrap="square" rtlCol="0" anchor="ctr"/>
          <a:lstStyle/>
          <a:p>
            <a:pPr marL="0" indent="0">
              <a:buNone/>
            </a:pPr>
            <a:r>
              <a:rPr lang="en-US" sz="1600" b="1" dirty="0">
                <a:solidFill>
                  <a:srgbClr val="059669"/>
                </a:solidFill>
                <a:latin typeface="Calibri" pitchFamily="34" charset="0"/>
                <a:ea typeface="Calibri" pitchFamily="34" charset="-122"/>
                <a:cs typeface="Calibri" pitchFamily="34" charset="-120"/>
              </a:rPr>
              <a:t>兩條資料來源管道：網頁爬蟲 + iEN 系統 API</a:t>
            </a:r>
            <a:endParaRPr lang="en-US" sz="1600" dirty="0"/>
          </a:p>
        </p:txBody>
      </p:sp>
      <p:sp>
        <p:nvSpPr>
          <p:cNvPr id="5" name="Shape 3"/>
          <p:cNvSpPr/>
          <p:nvPr/>
        </p:nvSpPr>
        <p:spPr>
          <a:xfrm>
            <a:off x="320040" y="1097280"/>
            <a:ext cx="4206240" cy="3611880"/>
          </a:xfrm>
          <a:prstGeom prst="rect">
            <a:avLst/>
          </a:prstGeom>
          <a:solidFill>
            <a:srgbClr val="F8FAFC"/>
          </a:solidFill>
          <a:ln w="12700">
            <a:solidFill>
              <a:srgbClr val="E2E8F0"/>
            </a:solidFill>
            <a:prstDash val="solid"/>
          </a:ln>
        </p:spPr>
      </p:sp>
      <p:sp>
        <p:nvSpPr>
          <p:cNvPr id="6" name="Shape 4"/>
          <p:cNvSpPr/>
          <p:nvPr/>
        </p:nvSpPr>
        <p:spPr>
          <a:xfrm>
            <a:off x="320040" y="1097280"/>
            <a:ext cx="4206240" cy="640080"/>
          </a:xfrm>
          <a:prstGeom prst="rect">
            <a:avLst/>
          </a:prstGeom>
          <a:solidFill>
            <a:srgbClr val="1E3A5F"/>
          </a:solidFill>
          <a:ln w="12700">
            <a:solidFill>
              <a:srgbClr val="1E3A5F"/>
            </a:solidFill>
            <a:prstDash val="solid"/>
          </a:ln>
        </p:spPr>
      </p:sp>
      <p:sp>
        <p:nvSpPr>
          <p:cNvPr id="7" name="Shape 5"/>
          <p:cNvSpPr/>
          <p:nvPr/>
        </p:nvSpPr>
        <p:spPr>
          <a:xfrm>
            <a:off x="429768" y="1188720"/>
            <a:ext cx="457200" cy="457200"/>
          </a:xfrm>
          <a:prstGeom prst="ellipse">
            <a:avLst/>
          </a:prstGeom>
          <a:solidFill>
            <a:srgbClr val="FFFFFF"/>
          </a:solidFill>
          <a:ln w="12700">
            <a:solidFill>
              <a:srgbClr val="FFFFFF"/>
            </a:solidFill>
            <a:prstDash val="solid"/>
          </a:ln>
        </p:spPr>
      </p:sp>
      <p:sp>
        <p:nvSpPr>
          <p:cNvPr id="8" name="Text 6"/>
          <p:cNvSpPr/>
          <p:nvPr/>
        </p:nvSpPr>
        <p:spPr>
          <a:xfrm>
            <a:off x="429768" y="1179576"/>
            <a:ext cx="457200" cy="457200"/>
          </a:xfrm>
          <a:prstGeom prst="rect">
            <a:avLst/>
          </a:prstGeom>
          <a:noFill/>
          <a:ln/>
        </p:spPr>
        <p:txBody>
          <a:bodyPr wrap="square" lIns="0" tIns="0" rIns="0" bIns="0" rtlCol="0" anchor="ctr"/>
          <a:lstStyle/>
          <a:p>
            <a:pPr marL="0" indent="0" algn="ctr">
              <a:buNone/>
            </a:pPr>
            <a:r>
              <a:rPr lang="en-US" sz="1400" b="1" dirty="0">
                <a:solidFill>
                  <a:srgbClr val="1E3A5F"/>
                </a:solidFill>
                <a:latin typeface="Calibri" pitchFamily="34" charset="0"/>
                <a:ea typeface="Calibri" pitchFamily="34" charset="-122"/>
                <a:cs typeface="Calibri" pitchFamily="34" charset="-120"/>
              </a:rPr>
              <a:t>01</a:t>
            </a:r>
            <a:endParaRPr lang="en-US" sz="1400" dirty="0"/>
          </a:p>
        </p:txBody>
      </p:sp>
      <p:sp>
        <p:nvSpPr>
          <p:cNvPr id="9" name="Text 7"/>
          <p:cNvSpPr/>
          <p:nvPr/>
        </p:nvSpPr>
        <p:spPr>
          <a:xfrm>
            <a:off x="1014984" y="1152144"/>
            <a:ext cx="3383280" cy="292608"/>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網頁爬蟲擷取用電資料</a:t>
            </a:r>
            <a:endParaRPr lang="en-US" sz="1400" dirty="0"/>
          </a:p>
        </p:txBody>
      </p:sp>
      <p:sp>
        <p:nvSpPr>
          <p:cNvPr id="10" name="Text 8"/>
          <p:cNvSpPr/>
          <p:nvPr/>
        </p:nvSpPr>
        <p:spPr>
          <a:xfrm>
            <a:off x="1014984" y="1444752"/>
            <a:ext cx="3383280" cy="219456"/>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全校即時用電監控</a:t>
            </a:r>
            <a:endParaRPr lang="en-US" sz="1050" dirty="0"/>
          </a:p>
        </p:txBody>
      </p:sp>
      <p:sp>
        <p:nvSpPr>
          <p:cNvPr id="11" name="Shape 9"/>
          <p:cNvSpPr/>
          <p:nvPr/>
        </p:nvSpPr>
        <p:spPr>
          <a:xfrm>
            <a:off x="521208" y="1965960"/>
            <a:ext cx="91440" cy="91440"/>
          </a:xfrm>
          <a:prstGeom prst="ellipse">
            <a:avLst/>
          </a:prstGeom>
          <a:solidFill>
            <a:srgbClr val="1E3A5F"/>
          </a:solidFill>
          <a:ln w="12700">
            <a:solidFill>
              <a:srgbClr val="1E3A5F"/>
            </a:solidFill>
            <a:prstDash val="solid"/>
          </a:ln>
        </p:spPr>
      </p:sp>
      <p:sp>
        <p:nvSpPr>
          <p:cNvPr id="12" name="Text 10"/>
          <p:cNvSpPr/>
          <p:nvPr/>
        </p:nvSpPr>
        <p:spPr>
          <a:xfrm>
            <a:off x="685800" y="1874520"/>
            <a:ext cx="3657600" cy="347472"/>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模擬瀏覽器定時訪問校園能源監控頁面</a:t>
            </a:r>
            <a:endParaRPr lang="en-US" sz="1400" dirty="0"/>
          </a:p>
        </p:txBody>
      </p:sp>
      <p:sp>
        <p:nvSpPr>
          <p:cNvPr id="13" name="Shape 11"/>
          <p:cNvSpPr/>
          <p:nvPr/>
        </p:nvSpPr>
        <p:spPr>
          <a:xfrm>
            <a:off x="521208" y="2624328"/>
            <a:ext cx="91440" cy="91440"/>
          </a:xfrm>
          <a:prstGeom prst="ellipse">
            <a:avLst/>
          </a:prstGeom>
          <a:solidFill>
            <a:srgbClr val="1E3A5F"/>
          </a:solidFill>
          <a:ln w="12700">
            <a:solidFill>
              <a:srgbClr val="1E3A5F"/>
            </a:solidFill>
            <a:prstDash val="solid"/>
          </a:ln>
        </p:spPr>
      </p:sp>
      <p:sp>
        <p:nvSpPr>
          <p:cNvPr id="14" name="Text 12"/>
          <p:cNvSpPr/>
          <p:nvPr/>
        </p:nvSpPr>
        <p:spPr>
          <a:xfrm>
            <a:off x="685800" y="2532888"/>
            <a:ext cx="3657600" cy="347472"/>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解析 HTML 取出各棟建築的即時用電數值（kW）</a:t>
            </a:r>
            <a:endParaRPr lang="en-US" sz="1400" dirty="0"/>
          </a:p>
        </p:txBody>
      </p:sp>
      <p:sp>
        <p:nvSpPr>
          <p:cNvPr id="15" name="Shape 13"/>
          <p:cNvSpPr/>
          <p:nvPr/>
        </p:nvSpPr>
        <p:spPr>
          <a:xfrm>
            <a:off x="521208" y="3282696"/>
            <a:ext cx="91440" cy="91440"/>
          </a:xfrm>
          <a:prstGeom prst="ellipse">
            <a:avLst/>
          </a:prstGeom>
          <a:solidFill>
            <a:srgbClr val="1E3A5F"/>
          </a:solidFill>
          <a:ln w="12700">
            <a:solidFill>
              <a:srgbClr val="1E3A5F"/>
            </a:solidFill>
            <a:prstDash val="solid"/>
          </a:ln>
        </p:spPr>
      </p:sp>
      <p:sp>
        <p:nvSpPr>
          <p:cNvPr id="16" name="Text 14"/>
          <p:cNvSpPr/>
          <p:nvPr/>
        </p:nvSpPr>
        <p:spPr>
          <a:xfrm>
            <a:off x="685800" y="3191256"/>
            <a:ext cx="3657600" cy="347472"/>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寫入時序資料庫，每 5 分鐘更新一次</a:t>
            </a:r>
            <a:endParaRPr lang="en-US" sz="1400" dirty="0"/>
          </a:p>
        </p:txBody>
      </p:sp>
      <p:sp>
        <p:nvSpPr>
          <p:cNvPr id="17" name="Shape 15"/>
          <p:cNvSpPr/>
          <p:nvPr/>
        </p:nvSpPr>
        <p:spPr>
          <a:xfrm>
            <a:off x="521208" y="3941064"/>
            <a:ext cx="91440" cy="91440"/>
          </a:xfrm>
          <a:prstGeom prst="ellipse">
            <a:avLst/>
          </a:prstGeom>
          <a:solidFill>
            <a:srgbClr val="1E3A5F"/>
          </a:solidFill>
          <a:ln w="12700">
            <a:solidFill>
              <a:srgbClr val="1E3A5F"/>
            </a:solidFill>
            <a:prstDash val="solid"/>
          </a:ln>
        </p:spPr>
      </p:sp>
      <p:sp>
        <p:nvSpPr>
          <p:cNvPr id="18" name="Text 16"/>
          <p:cNvSpPr/>
          <p:nvPr/>
        </p:nvSpPr>
        <p:spPr>
          <a:xfrm>
            <a:off x="685800" y="3849624"/>
            <a:ext cx="3657600" cy="347472"/>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視覺化儀表板呈現全校用電趨勢與異常警報</a:t>
            </a:r>
            <a:endParaRPr lang="en-US" sz="1400" dirty="0"/>
          </a:p>
        </p:txBody>
      </p:sp>
      <p:sp>
        <p:nvSpPr>
          <p:cNvPr id="19" name="Shape 17"/>
          <p:cNvSpPr/>
          <p:nvPr/>
        </p:nvSpPr>
        <p:spPr>
          <a:xfrm>
            <a:off x="4846320" y="1097280"/>
            <a:ext cx="4206240" cy="3611880"/>
          </a:xfrm>
          <a:prstGeom prst="rect">
            <a:avLst/>
          </a:prstGeom>
          <a:solidFill>
            <a:srgbClr val="F8FAFC"/>
          </a:solidFill>
          <a:ln w="12700">
            <a:solidFill>
              <a:srgbClr val="E2E8F0"/>
            </a:solidFill>
            <a:prstDash val="solid"/>
          </a:ln>
        </p:spPr>
      </p:sp>
      <p:sp>
        <p:nvSpPr>
          <p:cNvPr id="20" name="Shape 18"/>
          <p:cNvSpPr/>
          <p:nvPr/>
        </p:nvSpPr>
        <p:spPr>
          <a:xfrm>
            <a:off x="4846320" y="1097280"/>
            <a:ext cx="4206240" cy="640080"/>
          </a:xfrm>
          <a:prstGeom prst="rect">
            <a:avLst/>
          </a:prstGeom>
          <a:solidFill>
            <a:srgbClr val="059669"/>
          </a:solidFill>
          <a:ln w="12700">
            <a:solidFill>
              <a:srgbClr val="059669"/>
            </a:solidFill>
            <a:prstDash val="solid"/>
          </a:ln>
        </p:spPr>
        <p:txBody>
          <a:bodyPr/>
          <a:lstStyle/>
          <a:p>
            <a:endParaRPr lang="zh-TW" altLang="en-US" dirty="0"/>
          </a:p>
        </p:txBody>
      </p:sp>
      <p:sp>
        <p:nvSpPr>
          <p:cNvPr id="21" name="Shape 19"/>
          <p:cNvSpPr/>
          <p:nvPr/>
        </p:nvSpPr>
        <p:spPr>
          <a:xfrm>
            <a:off x="4956048" y="1188720"/>
            <a:ext cx="457200" cy="457200"/>
          </a:xfrm>
          <a:prstGeom prst="ellipse">
            <a:avLst/>
          </a:prstGeom>
          <a:solidFill>
            <a:srgbClr val="FFFFFF"/>
          </a:solidFill>
          <a:ln w="12700">
            <a:solidFill>
              <a:srgbClr val="FFFFFF"/>
            </a:solidFill>
            <a:prstDash val="solid"/>
          </a:ln>
        </p:spPr>
      </p:sp>
      <p:sp>
        <p:nvSpPr>
          <p:cNvPr id="22" name="Text 20"/>
          <p:cNvSpPr/>
          <p:nvPr/>
        </p:nvSpPr>
        <p:spPr>
          <a:xfrm>
            <a:off x="4956048" y="1179576"/>
            <a:ext cx="457200" cy="457200"/>
          </a:xfrm>
          <a:prstGeom prst="rect">
            <a:avLst/>
          </a:prstGeom>
          <a:noFill/>
          <a:ln/>
        </p:spPr>
        <p:txBody>
          <a:bodyPr wrap="square" lIns="0" tIns="0" rIns="0" bIns="0" rtlCol="0" anchor="ctr"/>
          <a:lstStyle/>
          <a:p>
            <a:pPr marL="0" indent="0" algn="ctr">
              <a:buNone/>
            </a:pPr>
            <a:r>
              <a:rPr lang="en-US" sz="1400" b="1" dirty="0">
                <a:solidFill>
                  <a:srgbClr val="059669"/>
                </a:solidFill>
                <a:latin typeface="Calibri" pitchFamily="34" charset="0"/>
                <a:ea typeface="Calibri" pitchFamily="34" charset="-122"/>
                <a:cs typeface="Calibri" pitchFamily="34" charset="-120"/>
              </a:rPr>
              <a:t>02</a:t>
            </a:r>
            <a:endParaRPr lang="en-US" sz="1400" dirty="0"/>
          </a:p>
        </p:txBody>
      </p:sp>
      <p:sp>
        <p:nvSpPr>
          <p:cNvPr id="23" name="Text 21"/>
          <p:cNvSpPr/>
          <p:nvPr/>
        </p:nvSpPr>
        <p:spPr>
          <a:xfrm>
            <a:off x="5541264" y="1152144"/>
            <a:ext cx="3383280" cy="292608"/>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串接 iEN 系統 API</a:t>
            </a:r>
            <a:endParaRPr lang="en-US" sz="1400" dirty="0"/>
          </a:p>
        </p:txBody>
      </p:sp>
      <p:sp>
        <p:nvSpPr>
          <p:cNvPr id="24" name="Text 22"/>
          <p:cNvSpPr/>
          <p:nvPr/>
        </p:nvSpPr>
        <p:spPr>
          <a:xfrm>
            <a:off x="5541264" y="1444752"/>
            <a:ext cx="3383280" cy="219456"/>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太陽能（綠電）即時資料</a:t>
            </a:r>
            <a:endParaRPr lang="en-US" sz="1200" dirty="0"/>
          </a:p>
        </p:txBody>
      </p:sp>
      <p:sp>
        <p:nvSpPr>
          <p:cNvPr id="25" name="Shape 23"/>
          <p:cNvSpPr/>
          <p:nvPr/>
        </p:nvSpPr>
        <p:spPr>
          <a:xfrm>
            <a:off x="5047488" y="1965960"/>
            <a:ext cx="91440" cy="91440"/>
          </a:xfrm>
          <a:prstGeom prst="ellipse">
            <a:avLst/>
          </a:prstGeom>
          <a:solidFill>
            <a:srgbClr val="059669"/>
          </a:solidFill>
          <a:ln w="12700">
            <a:solidFill>
              <a:srgbClr val="059669"/>
            </a:solidFill>
            <a:prstDash val="solid"/>
          </a:ln>
        </p:spPr>
      </p:sp>
      <p:sp>
        <p:nvSpPr>
          <p:cNvPr id="26" name="Text 24"/>
          <p:cNvSpPr/>
          <p:nvPr/>
        </p:nvSpPr>
        <p:spPr>
          <a:xfrm>
            <a:off x="5212080" y="1874520"/>
            <a:ext cx="3657600" cy="347472"/>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iEN 是台灣工業技術研究院的能源管理平台</a:t>
            </a:r>
            <a:endParaRPr lang="en-US" sz="1400" dirty="0"/>
          </a:p>
        </p:txBody>
      </p:sp>
      <p:sp>
        <p:nvSpPr>
          <p:cNvPr id="27" name="Shape 25"/>
          <p:cNvSpPr/>
          <p:nvPr/>
        </p:nvSpPr>
        <p:spPr>
          <a:xfrm>
            <a:off x="5047488" y="2624328"/>
            <a:ext cx="91440" cy="91440"/>
          </a:xfrm>
          <a:prstGeom prst="ellipse">
            <a:avLst/>
          </a:prstGeom>
          <a:solidFill>
            <a:srgbClr val="059669"/>
          </a:solidFill>
          <a:ln w="12700">
            <a:solidFill>
              <a:srgbClr val="059669"/>
            </a:solidFill>
            <a:prstDash val="solid"/>
          </a:ln>
        </p:spPr>
      </p:sp>
      <p:sp>
        <p:nvSpPr>
          <p:cNvPr id="28" name="Text 26"/>
          <p:cNvSpPr/>
          <p:nvPr/>
        </p:nvSpPr>
        <p:spPr>
          <a:xfrm>
            <a:off x="5212080" y="2532888"/>
            <a:ext cx="3657600" cy="347472"/>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透過 API 取得太陽能板的即時發電量（kW）</a:t>
            </a:r>
            <a:endParaRPr lang="en-US" sz="1400" dirty="0"/>
          </a:p>
        </p:txBody>
      </p:sp>
      <p:sp>
        <p:nvSpPr>
          <p:cNvPr id="29" name="Shape 27"/>
          <p:cNvSpPr/>
          <p:nvPr/>
        </p:nvSpPr>
        <p:spPr>
          <a:xfrm>
            <a:off x="5047488" y="3282696"/>
            <a:ext cx="91440" cy="91440"/>
          </a:xfrm>
          <a:prstGeom prst="ellipse">
            <a:avLst/>
          </a:prstGeom>
          <a:solidFill>
            <a:srgbClr val="059669"/>
          </a:solidFill>
          <a:ln w="12700">
            <a:solidFill>
              <a:srgbClr val="059669"/>
            </a:solidFill>
            <a:prstDash val="solid"/>
          </a:ln>
        </p:spPr>
      </p:sp>
      <p:sp>
        <p:nvSpPr>
          <p:cNvPr id="30" name="Text 28"/>
          <p:cNvSpPr/>
          <p:nvPr/>
        </p:nvSpPr>
        <p:spPr>
          <a:xfrm>
            <a:off x="5212080" y="3191256"/>
            <a:ext cx="3657600" cy="347472"/>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計算「綠電自給率」= 太陽能發電 ÷ 總用電</a:t>
            </a:r>
            <a:endParaRPr lang="en-US" sz="1400" dirty="0"/>
          </a:p>
        </p:txBody>
      </p:sp>
      <p:sp>
        <p:nvSpPr>
          <p:cNvPr id="31" name="Shape 29"/>
          <p:cNvSpPr/>
          <p:nvPr/>
        </p:nvSpPr>
        <p:spPr>
          <a:xfrm>
            <a:off x="5047488" y="3941064"/>
            <a:ext cx="91440" cy="91440"/>
          </a:xfrm>
          <a:prstGeom prst="ellipse">
            <a:avLst/>
          </a:prstGeom>
          <a:solidFill>
            <a:srgbClr val="059669"/>
          </a:solidFill>
          <a:ln w="12700">
            <a:solidFill>
              <a:srgbClr val="059669"/>
            </a:solidFill>
            <a:prstDash val="solid"/>
          </a:ln>
        </p:spPr>
      </p:sp>
      <p:sp>
        <p:nvSpPr>
          <p:cNvPr id="32" name="Text 30"/>
          <p:cNvSpPr/>
          <p:nvPr/>
        </p:nvSpPr>
        <p:spPr>
          <a:xfrm>
            <a:off x="5212080" y="3849624"/>
            <a:ext cx="3657600" cy="347472"/>
          </a:xfrm>
          <a:prstGeom prst="rect">
            <a:avLst/>
          </a:prstGeom>
          <a:noFill/>
          <a:ln/>
        </p:spPr>
        <p:txBody>
          <a:bodyPr wrap="square" rtlCol="0" anchor="ctr"/>
          <a:lstStyle/>
          <a:p>
            <a:pPr marL="0" indent="0">
              <a:buNone/>
            </a:pPr>
            <a:r>
              <a:rPr lang="en-US" sz="1400" dirty="0">
                <a:solidFill>
                  <a:srgbClr val="0F172A"/>
                </a:solidFill>
                <a:latin typeface="Calibri" pitchFamily="34" charset="0"/>
                <a:ea typeface="Calibri" pitchFamily="34" charset="-122"/>
                <a:cs typeface="Calibri" pitchFamily="34" charset="-120"/>
              </a:rPr>
              <a:t>與用電資料整合，呈現「目前有幾成電來自太陽能」</a:t>
            </a:r>
            <a:endParaRPr lang="en-US" sz="1400" dirty="0"/>
          </a:p>
        </p:txBody>
      </p:sp>
      <p:sp>
        <p:nvSpPr>
          <p:cNvPr id="33" name="Shape 31"/>
          <p:cNvSpPr/>
          <p:nvPr/>
        </p:nvSpPr>
        <p:spPr>
          <a:xfrm>
            <a:off x="0" y="4956048"/>
            <a:ext cx="9144000" cy="182880"/>
          </a:xfrm>
          <a:prstGeom prst="rect">
            <a:avLst/>
          </a:prstGeom>
          <a:solidFill>
            <a:srgbClr val="0F172A"/>
          </a:solidFill>
          <a:ln w="12700">
            <a:solidFill>
              <a:srgbClr val="0F172A"/>
            </a:solidFill>
            <a:prstDash val="solid"/>
          </a:ln>
        </p:spPr>
      </p:sp>
      <p:sp>
        <p:nvSpPr>
          <p:cNvPr id="34" name="Text 32"/>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35" name="Text 33"/>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7 / 16</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0F172A"/>
          </a:solidFill>
          <a:ln w="12700">
            <a:solidFill>
              <a:srgbClr val="0F172A"/>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能源資料呈現與 AI 應用展望</a:t>
            </a:r>
            <a:endParaRPr lang="en-US" sz="2200" dirty="0"/>
          </a:p>
        </p:txBody>
      </p:sp>
      <p:sp>
        <p:nvSpPr>
          <p:cNvPr id="4" name="Text 2"/>
          <p:cNvSpPr/>
          <p:nvPr/>
        </p:nvSpPr>
        <p:spPr>
          <a:xfrm>
            <a:off x="365760" y="749808"/>
            <a:ext cx="8412480" cy="274320"/>
          </a:xfrm>
          <a:prstGeom prst="rect">
            <a:avLst/>
          </a:prstGeom>
          <a:noFill/>
          <a:ln/>
        </p:spPr>
        <p:txBody>
          <a:bodyPr wrap="square" rtlCol="0" anchor="ctr"/>
          <a:lstStyle/>
          <a:p>
            <a:pPr marL="0" indent="0">
              <a:buNone/>
            </a:pPr>
            <a:r>
              <a:rPr lang="en-US" sz="1600" dirty="0">
                <a:solidFill>
                  <a:srgbClr val="475569"/>
                </a:solidFill>
                <a:latin typeface="Calibri" pitchFamily="34" charset="0"/>
                <a:ea typeface="Calibri" pitchFamily="34" charset="-122"/>
                <a:cs typeface="Calibri" pitchFamily="34" charset="-120"/>
              </a:rPr>
              <a:t>現在的校園已經在做 → 未來 AI 可以做到的</a:t>
            </a:r>
            <a:endParaRPr lang="en-US" sz="1600" dirty="0"/>
          </a:p>
        </p:txBody>
      </p:sp>
      <p:sp>
        <p:nvSpPr>
          <p:cNvPr id="5" name="Shape 3"/>
          <p:cNvSpPr/>
          <p:nvPr/>
        </p:nvSpPr>
        <p:spPr>
          <a:xfrm>
            <a:off x="320040" y="1097280"/>
            <a:ext cx="3840480" cy="3566160"/>
          </a:xfrm>
          <a:prstGeom prst="rect">
            <a:avLst/>
          </a:prstGeom>
          <a:solidFill>
            <a:srgbClr val="FFFFFF"/>
          </a:solidFill>
          <a:ln w="12700">
            <a:solidFill>
              <a:srgbClr val="E2E8F0"/>
            </a:solidFill>
            <a:prstDash val="solid"/>
          </a:ln>
        </p:spPr>
      </p:sp>
      <p:sp>
        <p:nvSpPr>
          <p:cNvPr id="6" name="Shape 4"/>
          <p:cNvSpPr/>
          <p:nvPr/>
        </p:nvSpPr>
        <p:spPr>
          <a:xfrm>
            <a:off x="320040" y="1097280"/>
            <a:ext cx="3840480" cy="457200"/>
          </a:xfrm>
          <a:prstGeom prst="rect">
            <a:avLst/>
          </a:prstGeom>
          <a:solidFill>
            <a:srgbClr val="0D9488"/>
          </a:solidFill>
          <a:ln w="12700">
            <a:solidFill>
              <a:srgbClr val="0D9488"/>
            </a:solidFill>
            <a:prstDash val="solid"/>
          </a:ln>
        </p:spPr>
      </p:sp>
      <p:sp>
        <p:nvSpPr>
          <p:cNvPr id="7" name="Text 5"/>
          <p:cNvSpPr/>
          <p:nvPr/>
        </p:nvSpPr>
        <p:spPr>
          <a:xfrm>
            <a:off x="502920" y="1133856"/>
            <a:ext cx="3474720" cy="347472"/>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  現在已實現</a:t>
            </a:r>
            <a:endParaRPr lang="en-US" sz="1400" dirty="0"/>
          </a:p>
        </p:txBody>
      </p:sp>
      <p:pic>
        <p:nvPicPr>
          <p:cNvPr id="8" name="Image 0" descr="preencoded.png"/>
          <p:cNvPicPr>
            <a:picLocks noChangeAspect="1"/>
          </p:cNvPicPr>
          <p:nvPr/>
        </p:nvPicPr>
        <p:blipFill>
          <a:blip r:embed="rId3"/>
          <a:stretch>
            <a:fillRect/>
          </a:stretch>
        </p:blipFill>
        <p:spPr>
          <a:xfrm>
            <a:off x="438912" y="1700784"/>
            <a:ext cx="201168" cy="201168"/>
          </a:xfrm>
          <a:prstGeom prst="rect">
            <a:avLst/>
          </a:prstGeom>
        </p:spPr>
      </p:pic>
      <p:sp>
        <p:nvSpPr>
          <p:cNvPr id="9" name="Text 6"/>
          <p:cNvSpPr/>
          <p:nvPr/>
        </p:nvSpPr>
        <p:spPr>
          <a:xfrm>
            <a:off x="713232" y="1664208"/>
            <a:ext cx="3291840" cy="292608"/>
          </a:xfrm>
          <a:prstGeom prst="rect">
            <a:avLst/>
          </a:prstGeom>
          <a:noFill/>
          <a:ln/>
        </p:spPr>
        <p:txBody>
          <a:bodyPr wrap="square" rtlCol="0" anchor="ctr"/>
          <a:lstStyle/>
          <a:p>
            <a:pPr marL="0" indent="0">
              <a:buNone/>
            </a:pPr>
            <a:r>
              <a:rPr lang="en-US" sz="1200" dirty="0">
                <a:solidFill>
                  <a:srgbClr val="0F172A"/>
                </a:solidFill>
                <a:latin typeface="Calibri" pitchFamily="34" charset="0"/>
                <a:ea typeface="Calibri" pitchFamily="34" charset="-122"/>
                <a:cs typeface="Calibri" pitchFamily="34" charset="-120"/>
              </a:rPr>
              <a:t>全校即時用電儀表板（各棟建築分開顯示）</a:t>
            </a:r>
            <a:endParaRPr lang="en-US" sz="1200" dirty="0"/>
          </a:p>
        </p:txBody>
      </p:sp>
      <p:pic>
        <p:nvPicPr>
          <p:cNvPr id="10" name="Image 1" descr="preencoded.png"/>
          <p:cNvPicPr>
            <a:picLocks noChangeAspect="1"/>
          </p:cNvPicPr>
          <p:nvPr/>
        </p:nvPicPr>
        <p:blipFill>
          <a:blip r:embed="rId3"/>
          <a:stretch>
            <a:fillRect/>
          </a:stretch>
        </p:blipFill>
        <p:spPr>
          <a:xfrm>
            <a:off x="438912" y="2249424"/>
            <a:ext cx="201168" cy="201168"/>
          </a:xfrm>
          <a:prstGeom prst="rect">
            <a:avLst/>
          </a:prstGeom>
        </p:spPr>
      </p:pic>
      <p:sp>
        <p:nvSpPr>
          <p:cNvPr id="11" name="Text 7"/>
          <p:cNvSpPr/>
          <p:nvPr/>
        </p:nvSpPr>
        <p:spPr>
          <a:xfrm>
            <a:off x="713232" y="2212848"/>
            <a:ext cx="3291840" cy="292608"/>
          </a:xfrm>
          <a:prstGeom prst="rect">
            <a:avLst/>
          </a:prstGeom>
          <a:noFill/>
          <a:ln/>
        </p:spPr>
        <p:txBody>
          <a:bodyPr wrap="square" rtlCol="0" anchor="ctr"/>
          <a:lstStyle/>
          <a:p>
            <a:pPr marL="0" indent="0">
              <a:buNone/>
            </a:pPr>
            <a:r>
              <a:rPr lang="en-US" sz="1200" dirty="0">
                <a:solidFill>
                  <a:srgbClr val="0F172A"/>
                </a:solidFill>
                <a:latin typeface="Calibri" pitchFamily="34" charset="0"/>
                <a:ea typeface="Calibri" pitchFamily="34" charset="-122"/>
                <a:cs typeface="Calibri" pitchFamily="34" charset="-120"/>
              </a:rPr>
              <a:t>太陽能發電量與綠電自給率即時呈現</a:t>
            </a:r>
            <a:endParaRPr lang="en-US" sz="1200" dirty="0"/>
          </a:p>
        </p:txBody>
      </p:sp>
      <p:pic>
        <p:nvPicPr>
          <p:cNvPr id="12" name="Image 2" descr="preencoded.png"/>
          <p:cNvPicPr>
            <a:picLocks noChangeAspect="1"/>
          </p:cNvPicPr>
          <p:nvPr/>
        </p:nvPicPr>
        <p:blipFill>
          <a:blip r:embed="rId3"/>
          <a:stretch>
            <a:fillRect/>
          </a:stretch>
        </p:blipFill>
        <p:spPr>
          <a:xfrm>
            <a:off x="438912" y="2798064"/>
            <a:ext cx="201168" cy="201168"/>
          </a:xfrm>
          <a:prstGeom prst="rect">
            <a:avLst/>
          </a:prstGeom>
        </p:spPr>
      </p:pic>
      <p:sp>
        <p:nvSpPr>
          <p:cNvPr id="13" name="Text 8"/>
          <p:cNvSpPr/>
          <p:nvPr/>
        </p:nvSpPr>
        <p:spPr>
          <a:xfrm>
            <a:off x="713232" y="2761488"/>
            <a:ext cx="3291840" cy="292608"/>
          </a:xfrm>
          <a:prstGeom prst="rect">
            <a:avLst/>
          </a:prstGeom>
          <a:noFill/>
          <a:ln/>
        </p:spPr>
        <p:txBody>
          <a:bodyPr wrap="square" rtlCol="0" anchor="ctr"/>
          <a:lstStyle/>
          <a:p>
            <a:pPr marL="0" indent="0">
              <a:buNone/>
            </a:pPr>
            <a:r>
              <a:rPr lang="en-US" sz="1200" dirty="0">
                <a:solidFill>
                  <a:srgbClr val="0F172A"/>
                </a:solidFill>
                <a:latin typeface="Calibri" pitchFamily="34" charset="0"/>
                <a:ea typeface="Calibri" pitchFamily="34" charset="-122"/>
                <a:cs typeface="Calibri" pitchFamily="34" charset="-120"/>
              </a:rPr>
              <a:t>用電異常自動警報（超過設定閾值通報）</a:t>
            </a:r>
            <a:endParaRPr lang="en-US" sz="1200" dirty="0"/>
          </a:p>
        </p:txBody>
      </p:sp>
      <p:pic>
        <p:nvPicPr>
          <p:cNvPr id="14" name="Image 3" descr="preencoded.png"/>
          <p:cNvPicPr>
            <a:picLocks noChangeAspect="1"/>
          </p:cNvPicPr>
          <p:nvPr/>
        </p:nvPicPr>
        <p:blipFill>
          <a:blip r:embed="rId3"/>
          <a:stretch>
            <a:fillRect/>
          </a:stretch>
        </p:blipFill>
        <p:spPr>
          <a:xfrm>
            <a:off x="438912" y="3346704"/>
            <a:ext cx="201168" cy="201168"/>
          </a:xfrm>
          <a:prstGeom prst="rect">
            <a:avLst/>
          </a:prstGeom>
        </p:spPr>
      </p:pic>
      <p:sp>
        <p:nvSpPr>
          <p:cNvPr id="15" name="Text 9"/>
          <p:cNvSpPr/>
          <p:nvPr/>
        </p:nvSpPr>
        <p:spPr>
          <a:xfrm>
            <a:off x="713232" y="3310128"/>
            <a:ext cx="3291840" cy="292608"/>
          </a:xfrm>
          <a:prstGeom prst="rect">
            <a:avLst/>
          </a:prstGeom>
          <a:noFill/>
          <a:ln/>
        </p:spPr>
        <p:txBody>
          <a:bodyPr wrap="square" rtlCol="0" anchor="ctr"/>
          <a:lstStyle/>
          <a:p>
            <a:pPr marL="0" indent="0">
              <a:buNone/>
            </a:pPr>
            <a:r>
              <a:rPr lang="en-US" sz="1200" dirty="0">
                <a:solidFill>
                  <a:srgbClr val="0F172A"/>
                </a:solidFill>
                <a:latin typeface="Calibri" pitchFamily="34" charset="0"/>
                <a:ea typeface="Calibri" pitchFamily="34" charset="-122"/>
                <a:cs typeface="Calibri" pitchFamily="34" charset="-120"/>
              </a:rPr>
              <a:t>歷史用電趨勢圖（日 / 週 / 月比較）</a:t>
            </a:r>
            <a:endParaRPr lang="en-US" sz="1200" dirty="0"/>
          </a:p>
        </p:txBody>
      </p:sp>
      <p:pic>
        <p:nvPicPr>
          <p:cNvPr id="16" name="Image 4" descr="preencoded.png"/>
          <p:cNvPicPr>
            <a:picLocks noChangeAspect="1"/>
          </p:cNvPicPr>
          <p:nvPr/>
        </p:nvPicPr>
        <p:blipFill>
          <a:blip r:embed="rId3"/>
          <a:stretch>
            <a:fillRect/>
          </a:stretch>
        </p:blipFill>
        <p:spPr>
          <a:xfrm>
            <a:off x="438912" y="3895344"/>
            <a:ext cx="201168" cy="201168"/>
          </a:xfrm>
          <a:prstGeom prst="rect">
            <a:avLst/>
          </a:prstGeom>
        </p:spPr>
      </p:pic>
      <p:sp>
        <p:nvSpPr>
          <p:cNvPr id="17" name="Text 10"/>
          <p:cNvSpPr/>
          <p:nvPr/>
        </p:nvSpPr>
        <p:spPr>
          <a:xfrm>
            <a:off x="713232" y="3858768"/>
            <a:ext cx="3291840" cy="292608"/>
          </a:xfrm>
          <a:prstGeom prst="rect">
            <a:avLst/>
          </a:prstGeom>
          <a:noFill/>
          <a:ln/>
        </p:spPr>
        <p:txBody>
          <a:bodyPr wrap="square" rtlCol="0" anchor="ctr"/>
          <a:lstStyle/>
          <a:p>
            <a:pPr marL="0" indent="0">
              <a:buNone/>
            </a:pPr>
            <a:r>
              <a:rPr lang="en-US" sz="1200" dirty="0">
                <a:solidFill>
                  <a:srgbClr val="0F172A"/>
                </a:solidFill>
                <a:latin typeface="Calibri" pitchFamily="34" charset="0"/>
                <a:ea typeface="Calibri" pitchFamily="34" charset="-122"/>
                <a:cs typeface="Calibri" pitchFamily="34" charset="-120"/>
              </a:rPr>
              <a:t>洗衣機剩餘時間 App 推播通知</a:t>
            </a:r>
            <a:endParaRPr lang="en-US" sz="1200" dirty="0"/>
          </a:p>
        </p:txBody>
      </p:sp>
      <p:sp>
        <p:nvSpPr>
          <p:cNvPr id="18" name="Shape 11"/>
          <p:cNvSpPr/>
          <p:nvPr/>
        </p:nvSpPr>
        <p:spPr>
          <a:xfrm>
            <a:off x="4892040" y="1097280"/>
            <a:ext cx="3931920" cy="3566160"/>
          </a:xfrm>
          <a:prstGeom prst="rect">
            <a:avLst/>
          </a:prstGeom>
          <a:solidFill>
            <a:srgbClr val="0F172A"/>
          </a:solidFill>
          <a:ln w="12700">
            <a:solidFill>
              <a:srgbClr val="0F172A"/>
            </a:solidFill>
            <a:prstDash val="solid"/>
          </a:ln>
        </p:spPr>
      </p:sp>
      <p:sp>
        <p:nvSpPr>
          <p:cNvPr id="19" name="Shape 12"/>
          <p:cNvSpPr/>
          <p:nvPr/>
        </p:nvSpPr>
        <p:spPr>
          <a:xfrm>
            <a:off x="4892040" y="1097280"/>
            <a:ext cx="3931920" cy="457200"/>
          </a:xfrm>
          <a:prstGeom prst="rect">
            <a:avLst/>
          </a:prstGeom>
          <a:solidFill>
            <a:srgbClr val="D97706"/>
          </a:solidFill>
          <a:ln w="12700">
            <a:solidFill>
              <a:srgbClr val="D97706"/>
            </a:solidFill>
            <a:prstDash val="solid"/>
          </a:ln>
        </p:spPr>
      </p:sp>
      <p:sp>
        <p:nvSpPr>
          <p:cNvPr id="20" name="Text 13"/>
          <p:cNvSpPr/>
          <p:nvPr/>
        </p:nvSpPr>
        <p:spPr>
          <a:xfrm>
            <a:off x="5074920" y="1133856"/>
            <a:ext cx="3566160" cy="347472"/>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  AI 的未來應用</a:t>
            </a:r>
            <a:endParaRPr lang="en-US" sz="1400" dirty="0"/>
          </a:p>
        </p:txBody>
      </p:sp>
      <p:sp>
        <p:nvSpPr>
          <p:cNvPr id="21" name="Shape 14"/>
          <p:cNvSpPr/>
          <p:nvPr/>
        </p:nvSpPr>
        <p:spPr>
          <a:xfrm>
            <a:off x="5010912" y="1737360"/>
            <a:ext cx="146304" cy="146304"/>
          </a:xfrm>
          <a:prstGeom prst="ellipse">
            <a:avLst/>
          </a:prstGeom>
          <a:solidFill>
            <a:srgbClr val="D97706"/>
          </a:solidFill>
          <a:ln w="12700">
            <a:solidFill>
              <a:srgbClr val="D97706"/>
            </a:solidFill>
            <a:prstDash val="solid"/>
          </a:ln>
        </p:spPr>
      </p:sp>
      <p:sp>
        <p:nvSpPr>
          <p:cNvPr id="22" name="Text 15"/>
          <p:cNvSpPr/>
          <p:nvPr/>
        </p:nvSpPr>
        <p:spPr>
          <a:xfrm>
            <a:off x="5248656" y="1664208"/>
            <a:ext cx="3383280" cy="256032"/>
          </a:xfrm>
          <a:prstGeom prst="rect">
            <a:avLst/>
          </a:prstGeom>
          <a:noFill/>
          <a:ln/>
        </p:spPr>
        <p:txBody>
          <a:bodyPr wrap="square" rtlCol="0" anchor="ctr"/>
          <a:lstStyle/>
          <a:p>
            <a:pPr marL="0" indent="0">
              <a:buNone/>
            </a:pPr>
            <a:r>
              <a:rPr lang="en-US" sz="1400" b="1" dirty="0">
                <a:solidFill>
                  <a:srgbClr val="D97706"/>
                </a:solidFill>
                <a:latin typeface="Calibri" pitchFamily="34" charset="0"/>
                <a:ea typeface="Calibri" pitchFamily="34" charset="-122"/>
                <a:cs typeface="Calibri" pitchFamily="34" charset="-120"/>
              </a:rPr>
              <a:t>用電量預測</a:t>
            </a:r>
            <a:endParaRPr lang="en-US" sz="1400" dirty="0"/>
          </a:p>
        </p:txBody>
      </p:sp>
      <p:sp>
        <p:nvSpPr>
          <p:cNvPr id="23" name="Text 16"/>
          <p:cNvSpPr/>
          <p:nvPr/>
        </p:nvSpPr>
        <p:spPr>
          <a:xfrm>
            <a:off x="5248656" y="1938528"/>
            <a:ext cx="3383280" cy="274320"/>
          </a:xfrm>
          <a:prstGeom prst="rect">
            <a:avLst/>
          </a:prstGeom>
          <a:noFill/>
          <a:ln/>
        </p:spPr>
        <p:txBody>
          <a:bodyPr wrap="square" rtlCol="0" anchor="ctr"/>
          <a:lstStyle/>
          <a:p>
            <a:pPr marL="0" indent="0">
              <a:buNone/>
            </a:pPr>
            <a:r>
              <a:rPr lang="en-US" sz="1100" dirty="0">
                <a:solidFill>
                  <a:srgbClr val="CBD5E1"/>
                </a:solidFill>
                <a:latin typeface="Calibri" pitchFamily="34" charset="0"/>
                <a:ea typeface="Calibri" pitchFamily="34" charset="-122"/>
                <a:cs typeface="Calibri" pitchFamily="34" charset="-120"/>
              </a:rPr>
              <a:t>根據天氣、課程表預測明天的用電需求，提前調配電力資源</a:t>
            </a:r>
            <a:endParaRPr lang="en-US" sz="1100" dirty="0"/>
          </a:p>
        </p:txBody>
      </p:sp>
      <p:sp>
        <p:nvSpPr>
          <p:cNvPr id="24" name="Shape 17"/>
          <p:cNvSpPr/>
          <p:nvPr/>
        </p:nvSpPr>
        <p:spPr>
          <a:xfrm>
            <a:off x="5010912" y="2505456"/>
            <a:ext cx="146304" cy="146304"/>
          </a:xfrm>
          <a:prstGeom prst="ellipse">
            <a:avLst/>
          </a:prstGeom>
          <a:solidFill>
            <a:srgbClr val="D97706"/>
          </a:solidFill>
          <a:ln w="12700">
            <a:solidFill>
              <a:srgbClr val="D97706"/>
            </a:solidFill>
            <a:prstDash val="solid"/>
          </a:ln>
        </p:spPr>
      </p:sp>
      <p:sp>
        <p:nvSpPr>
          <p:cNvPr id="25" name="Text 18"/>
          <p:cNvSpPr/>
          <p:nvPr/>
        </p:nvSpPr>
        <p:spPr>
          <a:xfrm>
            <a:off x="5248656" y="2432304"/>
            <a:ext cx="3383280" cy="256032"/>
          </a:xfrm>
          <a:prstGeom prst="rect">
            <a:avLst/>
          </a:prstGeom>
          <a:noFill/>
          <a:ln/>
        </p:spPr>
        <p:txBody>
          <a:bodyPr wrap="square" rtlCol="0" anchor="ctr"/>
          <a:lstStyle/>
          <a:p>
            <a:pPr marL="0" indent="0">
              <a:buNone/>
            </a:pPr>
            <a:r>
              <a:rPr lang="en-US" sz="1400" b="1" dirty="0">
                <a:solidFill>
                  <a:srgbClr val="D97706"/>
                </a:solidFill>
                <a:latin typeface="Calibri" pitchFamily="34" charset="0"/>
                <a:ea typeface="Calibri" pitchFamily="34" charset="-122"/>
                <a:cs typeface="Calibri" pitchFamily="34" charset="-120"/>
              </a:rPr>
              <a:t>異常偵測</a:t>
            </a:r>
            <a:endParaRPr lang="en-US" sz="1400" dirty="0"/>
          </a:p>
        </p:txBody>
      </p:sp>
      <p:sp>
        <p:nvSpPr>
          <p:cNvPr id="26" name="Text 19"/>
          <p:cNvSpPr/>
          <p:nvPr/>
        </p:nvSpPr>
        <p:spPr>
          <a:xfrm>
            <a:off x="5248656" y="2706624"/>
            <a:ext cx="3383280" cy="274320"/>
          </a:xfrm>
          <a:prstGeom prst="rect">
            <a:avLst/>
          </a:prstGeom>
          <a:noFill/>
          <a:ln/>
        </p:spPr>
        <p:txBody>
          <a:bodyPr wrap="square" rtlCol="0" anchor="ctr"/>
          <a:lstStyle/>
          <a:p>
            <a:pPr marL="0" indent="0">
              <a:buNone/>
            </a:pPr>
            <a:r>
              <a:rPr lang="en-US" sz="1100" dirty="0">
                <a:solidFill>
                  <a:srgbClr val="CBD5E1"/>
                </a:solidFill>
                <a:latin typeface="Calibri" pitchFamily="34" charset="0"/>
                <a:ea typeface="Calibri" pitchFamily="34" charset="-122"/>
                <a:cs typeface="Calibri" pitchFamily="34" charset="-120"/>
              </a:rPr>
              <a:t>AI 學習正常用電模式，自動偵測設備老化或異常耗電，預防故障</a:t>
            </a:r>
            <a:endParaRPr lang="en-US" sz="1100" dirty="0"/>
          </a:p>
        </p:txBody>
      </p:sp>
      <p:sp>
        <p:nvSpPr>
          <p:cNvPr id="27" name="Shape 20"/>
          <p:cNvSpPr/>
          <p:nvPr/>
        </p:nvSpPr>
        <p:spPr>
          <a:xfrm>
            <a:off x="5010912" y="3273552"/>
            <a:ext cx="146304" cy="146304"/>
          </a:xfrm>
          <a:prstGeom prst="ellipse">
            <a:avLst/>
          </a:prstGeom>
          <a:solidFill>
            <a:srgbClr val="D97706"/>
          </a:solidFill>
          <a:ln w="12700">
            <a:solidFill>
              <a:srgbClr val="D97706"/>
            </a:solidFill>
            <a:prstDash val="solid"/>
          </a:ln>
        </p:spPr>
      </p:sp>
      <p:sp>
        <p:nvSpPr>
          <p:cNvPr id="28" name="Text 21"/>
          <p:cNvSpPr/>
          <p:nvPr/>
        </p:nvSpPr>
        <p:spPr>
          <a:xfrm>
            <a:off x="5248656" y="3200400"/>
            <a:ext cx="3383280" cy="256032"/>
          </a:xfrm>
          <a:prstGeom prst="rect">
            <a:avLst/>
          </a:prstGeom>
          <a:noFill/>
          <a:ln/>
        </p:spPr>
        <p:txBody>
          <a:bodyPr wrap="square" rtlCol="0" anchor="ctr"/>
          <a:lstStyle/>
          <a:p>
            <a:pPr marL="0" indent="0">
              <a:buNone/>
            </a:pPr>
            <a:r>
              <a:rPr lang="en-US" sz="1400" b="1" dirty="0">
                <a:solidFill>
                  <a:srgbClr val="D97706"/>
                </a:solidFill>
                <a:latin typeface="Calibri" pitchFamily="34" charset="0"/>
                <a:ea typeface="Calibri" pitchFamily="34" charset="-122"/>
                <a:cs typeface="Calibri" pitchFamily="34" charset="-120"/>
              </a:rPr>
              <a:t>最佳排程</a:t>
            </a:r>
            <a:endParaRPr lang="en-US" sz="1400" dirty="0"/>
          </a:p>
        </p:txBody>
      </p:sp>
      <p:sp>
        <p:nvSpPr>
          <p:cNvPr id="29" name="Text 22"/>
          <p:cNvSpPr/>
          <p:nvPr/>
        </p:nvSpPr>
        <p:spPr>
          <a:xfrm>
            <a:off x="5248656" y="3474720"/>
            <a:ext cx="3383280" cy="274320"/>
          </a:xfrm>
          <a:prstGeom prst="rect">
            <a:avLst/>
          </a:prstGeom>
          <a:noFill/>
          <a:ln/>
        </p:spPr>
        <p:txBody>
          <a:bodyPr wrap="square" rtlCol="0" anchor="ctr"/>
          <a:lstStyle/>
          <a:p>
            <a:pPr marL="0" indent="0">
              <a:buNone/>
            </a:pPr>
            <a:r>
              <a:rPr lang="en-US" sz="1100" dirty="0">
                <a:solidFill>
                  <a:srgbClr val="CBD5E1"/>
                </a:solidFill>
                <a:latin typeface="Calibri" pitchFamily="34" charset="0"/>
                <a:ea typeface="Calibri" pitchFamily="34" charset="-122"/>
                <a:cs typeface="Calibri" pitchFamily="34" charset="-120"/>
              </a:rPr>
              <a:t>建議在太陽能發電高峰時段（中午）安排高耗能作業，最大化綠電使用</a:t>
            </a:r>
            <a:endParaRPr lang="en-US" sz="1100" dirty="0"/>
          </a:p>
        </p:txBody>
      </p:sp>
      <p:sp>
        <p:nvSpPr>
          <p:cNvPr id="30" name="Shape 23"/>
          <p:cNvSpPr/>
          <p:nvPr/>
        </p:nvSpPr>
        <p:spPr>
          <a:xfrm>
            <a:off x="5010912" y="4041648"/>
            <a:ext cx="146304" cy="146304"/>
          </a:xfrm>
          <a:prstGeom prst="ellipse">
            <a:avLst/>
          </a:prstGeom>
          <a:solidFill>
            <a:srgbClr val="D97706"/>
          </a:solidFill>
          <a:ln w="12700">
            <a:solidFill>
              <a:srgbClr val="D97706"/>
            </a:solidFill>
            <a:prstDash val="solid"/>
          </a:ln>
        </p:spPr>
      </p:sp>
      <p:sp>
        <p:nvSpPr>
          <p:cNvPr id="31" name="Text 24"/>
          <p:cNvSpPr/>
          <p:nvPr/>
        </p:nvSpPr>
        <p:spPr>
          <a:xfrm>
            <a:off x="5248656" y="3968496"/>
            <a:ext cx="3383280" cy="256032"/>
          </a:xfrm>
          <a:prstGeom prst="rect">
            <a:avLst/>
          </a:prstGeom>
          <a:noFill/>
          <a:ln/>
        </p:spPr>
        <p:txBody>
          <a:bodyPr wrap="square" rtlCol="0" anchor="ctr"/>
          <a:lstStyle/>
          <a:p>
            <a:pPr marL="0" indent="0">
              <a:buNone/>
            </a:pPr>
            <a:r>
              <a:rPr lang="en-US" sz="1400" b="1" dirty="0">
                <a:solidFill>
                  <a:srgbClr val="D97706"/>
                </a:solidFill>
                <a:latin typeface="Calibri" pitchFamily="34" charset="0"/>
                <a:ea typeface="Calibri" pitchFamily="34" charset="-122"/>
                <a:cs typeface="Calibri" pitchFamily="34" charset="-120"/>
              </a:rPr>
              <a:t>碳排計算</a:t>
            </a:r>
            <a:endParaRPr lang="en-US" sz="1400" dirty="0"/>
          </a:p>
        </p:txBody>
      </p:sp>
      <p:sp>
        <p:nvSpPr>
          <p:cNvPr id="32" name="Text 25"/>
          <p:cNvSpPr/>
          <p:nvPr/>
        </p:nvSpPr>
        <p:spPr>
          <a:xfrm>
            <a:off x="5248656" y="4242816"/>
            <a:ext cx="3383280" cy="274320"/>
          </a:xfrm>
          <a:prstGeom prst="rect">
            <a:avLst/>
          </a:prstGeom>
          <a:noFill/>
          <a:ln/>
        </p:spPr>
        <p:txBody>
          <a:bodyPr wrap="square" rtlCol="0" anchor="ctr"/>
          <a:lstStyle/>
          <a:p>
            <a:pPr marL="0" indent="0">
              <a:buNone/>
            </a:pPr>
            <a:r>
              <a:rPr lang="en-US" sz="1100" dirty="0">
                <a:solidFill>
                  <a:srgbClr val="CBD5E1"/>
                </a:solidFill>
                <a:latin typeface="Calibri" pitchFamily="34" charset="0"/>
                <a:ea typeface="Calibri" pitchFamily="34" charset="-122"/>
                <a:cs typeface="Calibri" pitchFamily="34" charset="-120"/>
              </a:rPr>
              <a:t>自動計算每棟建築的碳足跡，生成 ESG 報告，協助校方達成淨零目標</a:t>
            </a:r>
            <a:endParaRPr lang="en-US" sz="1100" dirty="0"/>
          </a:p>
        </p:txBody>
      </p:sp>
      <p:sp>
        <p:nvSpPr>
          <p:cNvPr id="33" name="Shape 26"/>
          <p:cNvSpPr/>
          <p:nvPr/>
        </p:nvSpPr>
        <p:spPr>
          <a:xfrm>
            <a:off x="0" y="4956048"/>
            <a:ext cx="9144000" cy="182880"/>
          </a:xfrm>
          <a:prstGeom prst="rect">
            <a:avLst/>
          </a:prstGeom>
          <a:solidFill>
            <a:srgbClr val="0F172A"/>
          </a:solidFill>
          <a:ln w="12700">
            <a:solidFill>
              <a:srgbClr val="0F172A"/>
            </a:solidFill>
            <a:prstDash val="solid"/>
          </a:ln>
        </p:spPr>
      </p:sp>
      <p:sp>
        <p:nvSpPr>
          <p:cNvPr id="34" name="Text 27"/>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35" name="Text 28"/>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8 / 16</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0F172A"/>
          </a:solidFill>
          <a:ln w="12700">
            <a:solidFill>
              <a:srgbClr val="0F172A"/>
            </a:solidFill>
            <a:prstDash val="solid"/>
          </a:ln>
        </p:spPr>
      </p:sp>
      <p:sp>
        <p:nvSpPr>
          <p:cNvPr id="3" name="Text 1"/>
          <p:cNvSpPr/>
          <p:nvPr/>
        </p:nvSpPr>
        <p:spPr>
          <a:xfrm>
            <a:off x="365760" y="0"/>
            <a:ext cx="8229600" cy="640080"/>
          </a:xfrm>
          <a:prstGeom prst="rect">
            <a:avLst/>
          </a:prstGeom>
          <a:noFill/>
          <a:ln/>
        </p:spPr>
        <p:txBody>
          <a:bodyPr wrap="square"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智慧校園帶來的四大價值</a:t>
            </a:r>
            <a:endParaRPr lang="en-US" sz="2200" dirty="0"/>
          </a:p>
        </p:txBody>
      </p:sp>
      <p:sp>
        <p:nvSpPr>
          <p:cNvPr id="4" name="Text 2"/>
          <p:cNvSpPr/>
          <p:nvPr/>
        </p:nvSpPr>
        <p:spPr>
          <a:xfrm>
            <a:off x="365760" y="749808"/>
            <a:ext cx="8412480" cy="274320"/>
          </a:xfrm>
          <a:prstGeom prst="rect">
            <a:avLst/>
          </a:prstGeom>
          <a:noFill/>
          <a:ln/>
        </p:spPr>
        <p:txBody>
          <a:bodyPr wrap="square" rtlCol="0" anchor="ctr"/>
          <a:lstStyle/>
          <a:p>
            <a:pPr marL="0" indent="0">
              <a:buNone/>
            </a:pPr>
            <a:r>
              <a:rPr lang="en-US" sz="1600" dirty="0">
                <a:solidFill>
                  <a:srgbClr val="475569"/>
                </a:solidFill>
                <a:latin typeface="Calibri" pitchFamily="34" charset="0"/>
                <a:ea typeface="Calibri" pitchFamily="34" charset="-122"/>
                <a:cs typeface="Calibri" pitchFamily="34" charset="-120"/>
              </a:rPr>
              <a:t>科技讓校園更好用——前提是我們清楚它能做什麼</a:t>
            </a:r>
            <a:endParaRPr lang="en-US" sz="1600" dirty="0"/>
          </a:p>
        </p:txBody>
      </p:sp>
      <p:sp>
        <p:nvSpPr>
          <p:cNvPr id="5" name="Shape 3"/>
          <p:cNvSpPr/>
          <p:nvPr/>
        </p:nvSpPr>
        <p:spPr>
          <a:xfrm>
            <a:off x="320040" y="1097280"/>
            <a:ext cx="2011680" cy="3611880"/>
          </a:xfrm>
          <a:prstGeom prst="rect">
            <a:avLst/>
          </a:prstGeom>
          <a:solidFill>
            <a:srgbClr val="F8FAFC"/>
          </a:solidFill>
          <a:ln w="12700">
            <a:solidFill>
              <a:srgbClr val="E2E8F0"/>
            </a:solidFill>
            <a:prstDash val="solid"/>
          </a:ln>
        </p:spPr>
      </p:sp>
      <p:sp>
        <p:nvSpPr>
          <p:cNvPr id="6" name="Shape 4"/>
          <p:cNvSpPr/>
          <p:nvPr/>
        </p:nvSpPr>
        <p:spPr>
          <a:xfrm>
            <a:off x="320040" y="1097280"/>
            <a:ext cx="2011680" cy="640080"/>
          </a:xfrm>
          <a:prstGeom prst="rect">
            <a:avLst/>
          </a:prstGeom>
          <a:solidFill>
            <a:srgbClr val="0D9488"/>
          </a:solidFill>
          <a:ln w="12700">
            <a:solidFill>
              <a:srgbClr val="0D9488"/>
            </a:solidFill>
            <a:prstDash val="solid"/>
          </a:ln>
        </p:spPr>
      </p:sp>
      <p:sp>
        <p:nvSpPr>
          <p:cNvPr id="7" name="Shape 5"/>
          <p:cNvSpPr/>
          <p:nvPr/>
        </p:nvSpPr>
        <p:spPr>
          <a:xfrm>
            <a:off x="1069848" y="1161288"/>
            <a:ext cx="502920" cy="502920"/>
          </a:xfrm>
          <a:prstGeom prst="ellipse">
            <a:avLst/>
          </a:prstGeom>
          <a:solidFill>
            <a:srgbClr val="FFFFFF"/>
          </a:solidFill>
          <a:ln w="12700">
            <a:solidFill>
              <a:srgbClr val="FFFFFF"/>
            </a:solidFill>
            <a:prstDash val="solid"/>
          </a:ln>
        </p:spPr>
      </p:sp>
      <p:pic>
        <p:nvPicPr>
          <p:cNvPr id="8" name="Image 0" descr="preencoded.png"/>
          <p:cNvPicPr>
            <a:picLocks noChangeAspect="1"/>
          </p:cNvPicPr>
          <p:nvPr/>
        </p:nvPicPr>
        <p:blipFill>
          <a:blip r:embed="rId3"/>
          <a:stretch>
            <a:fillRect/>
          </a:stretch>
        </p:blipFill>
        <p:spPr>
          <a:xfrm>
            <a:off x="1115568" y="1207008"/>
            <a:ext cx="411480" cy="411480"/>
          </a:xfrm>
          <a:prstGeom prst="rect">
            <a:avLst/>
          </a:prstGeom>
        </p:spPr>
      </p:pic>
      <p:sp>
        <p:nvSpPr>
          <p:cNvPr id="9" name="Text 6"/>
          <p:cNvSpPr/>
          <p:nvPr/>
        </p:nvSpPr>
        <p:spPr>
          <a:xfrm>
            <a:off x="320040" y="1755648"/>
            <a:ext cx="2011680" cy="320040"/>
          </a:xfrm>
          <a:prstGeom prst="rect">
            <a:avLst/>
          </a:prstGeom>
          <a:noFill/>
          <a:ln/>
        </p:spPr>
        <p:txBody>
          <a:bodyPr wrap="square" rtlCol="0" anchor="ctr"/>
          <a:lstStyle/>
          <a:p>
            <a:pPr marL="0" indent="0" algn="ctr">
              <a:buNone/>
            </a:pPr>
            <a:r>
              <a:rPr lang="en-US" sz="1500" b="1" dirty="0">
                <a:solidFill>
                  <a:srgbClr val="0D9488"/>
                </a:solidFill>
                <a:latin typeface="Calibri" pitchFamily="34" charset="0"/>
                <a:ea typeface="Calibri" pitchFamily="34" charset="-122"/>
                <a:cs typeface="Calibri" pitchFamily="34" charset="-120"/>
              </a:rPr>
              <a:t>便利</a:t>
            </a:r>
            <a:endParaRPr lang="en-US" sz="1500" dirty="0"/>
          </a:p>
        </p:txBody>
      </p:sp>
      <p:sp>
        <p:nvSpPr>
          <p:cNvPr id="10" name="Text 7"/>
          <p:cNvSpPr/>
          <p:nvPr/>
        </p:nvSpPr>
        <p:spPr>
          <a:xfrm>
            <a:off x="429768" y="2121408"/>
            <a:ext cx="1783080" cy="457200"/>
          </a:xfrm>
          <a:prstGeom prst="rect">
            <a:avLst/>
          </a:prstGeom>
          <a:noFill/>
          <a:ln/>
        </p:spPr>
        <p:txBody>
          <a:bodyPr wrap="square" rtlCol="0" anchor="ctr"/>
          <a:lstStyle/>
          <a:p>
            <a:pPr marL="0" indent="0">
              <a:buNone/>
            </a:pPr>
            <a:r>
              <a:rPr lang="en-US" sz="1200" b="1" dirty="0">
                <a:solidFill>
                  <a:srgbClr val="0F172A"/>
                </a:solidFill>
                <a:latin typeface="Calibri" pitchFamily="34" charset="0"/>
                <a:ea typeface="Calibri" pitchFamily="34" charset="-122"/>
                <a:cs typeface="Calibri" pitchFamily="34" charset="-120"/>
              </a:rPr>
              <a:t>智慧洗衣 — 不用跑去看有沒有空機</a:t>
            </a:r>
            <a:endParaRPr lang="en-US" sz="1200" dirty="0"/>
          </a:p>
        </p:txBody>
      </p:sp>
      <p:sp>
        <p:nvSpPr>
          <p:cNvPr id="11" name="Shape 8"/>
          <p:cNvSpPr/>
          <p:nvPr/>
        </p:nvSpPr>
        <p:spPr>
          <a:xfrm>
            <a:off x="448056" y="2724912"/>
            <a:ext cx="91440" cy="91440"/>
          </a:xfrm>
          <a:prstGeom prst="ellipse">
            <a:avLst/>
          </a:prstGeom>
          <a:solidFill>
            <a:srgbClr val="0D9488"/>
          </a:solidFill>
          <a:ln w="12700">
            <a:solidFill>
              <a:srgbClr val="0D9488"/>
            </a:solidFill>
            <a:prstDash val="solid"/>
          </a:ln>
        </p:spPr>
      </p:sp>
      <p:sp>
        <p:nvSpPr>
          <p:cNvPr id="12" name="Text 9"/>
          <p:cNvSpPr/>
          <p:nvPr/>
        </p:nvSpPr>
        <p:spPr>
          <a:xfrm>
            <a:off x="594360" y="2633472"/>
            <a:ext cx="1645920" cy="347472"/>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手機 App 即時查詢洗衣機狀態</a:t>
            </a:r>
            <a:endParaRPr lang="en-US" sz="1100" dirty="0"/>
          </a:p>
        </p:txBody>
      </p:sp>
      <p:sp>
        <p:nvSpPr>
          <p:cNvPr id="13" name="Shape 10"/>
          <p:cNvSpPr/>
          <p:nvPr/>
        </p:nvSpPr>
        <p:spPr>
          <a:xfrm>
            <a:off x="448056" y="3227832"/>
            <a:ext cx="91440" cy="91440"/>
          </a:xfrm>
          <a:prstGeom prst="ellipse">
            <a:avLst/>
          </a:prstGeom>
          <a:solidFill>
            <a:srgbClr val="0D9488"/>
          </a:solidFill>
          <a:ln w="12700">
            <a:solidFill>
              <a:srgbClr val="0D9488"/>
            </a:solidFill>
            <a:prstDash val="solid"/>
          </a:ln>
        </p:spPr>
      </p:sp>
      <p:sp>
        <p:nvSpPr>
          <p:cNvPr id="14" name="Text 11"/>
          <p:cNvSpPr/>
          <p:nvPr/>
        </p:nvSpPr>
        <p:spPr>
          <a:xfrm>
            <a:off x="594360" y="3136392"/>
            <a:ext cx="1645920" cy="347472"/>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剩餘時間推播通知，不用原地等</a:t>
            </a:r>
            <a:endParaRPr lang="en-US" sz="1100" dirty="0"/>
          </a:p>
        </p:txBody>
      </p:sp>
      <p:sp>
        <p:nvSpPr>
          <p:cNvPr id="15" name="Shape 12"/>
          <p:cNvSpPr/>
          <p:nvPr/>
        </p:nvSpPr>
        <p:spPr>
          <a:xfrm>
            <a:off x="448056" y="3730752"/>
            <a:ext cx="91440" cy="91440"/>
          </a:xfrm>
          <a:prstGeom prst="ellipse">
            <a:avLst/>
          </a:prstGeom>
          <a:solidFill>
            <a:srgbClr val="0D9488"/>
          </a:solidFill>
          <a:ln w="12700">
            <a:solidFill>
              <a:srgbClr val="0D9488"/>
            </a:solidFill>
            <a:prstDash val="solid"/>
          </a:ln>
        </p:spPr>
      </p:sp>
      <p:sp>
        <p:nvSpPr>
          <p:cNvPr id="16" name="Text 13"/>
          <p:cNvSpPr/>
          <p:nvPr/>
        </p:nvSpPr>
        <p:spPr>
          <a:xfrm>
            <a:off x="594360" y="3639312"/>
            <a:ext cx="1645920" cy="347472"/>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免去宿舍樓梯上上下下的時間</a:t>
            </a:r>
            <a:endParaRPr lang="en-US" sz="1100" dirty="0"/>
          </a:p>
        </p:txBody>
      </p:sp>
      <p:sp>
        <p:nvSpPr>
          <p:cNvPr id="17" name="Shape 14"/>
          <p:cNvSpPr/>
          <p:nvPr/>
        </p:nvSpPr>
        <p:spPr>
          <a:xfrm>
            <a:off x="2468880" y="1097280"/>
            <a:ext cx="2011680" cy="3611880"/>
          </a:xfrm>
          <a:prstGeom prst="rect">
            <a:avLst/>
          </a:prstGeom>
          <a:solidFill>
            <a:srgbClr val="F8FAFC"/>
          </a:solidFill>
          <a:ln w="12700">
            <a:solidFill>
              <a:srgbClr val="E2E8F0"/>
            </a:solidFill>
            <a:prstDash val="solid"/>
          </a:ln>
        </p:spPr>
      </p:sp>
      <p:sp>
        <p:nvSpPr>
          <p:cNvPr id="18" name="Shape 15"/>
          <p:cNvSpPr/>
          <p:nvPr/>
        </p:nvSpPr>
        <p:spPr>
          <a:xfrm>
            <a:off x="2468880" y="1097280"/>
            <a:ext cx="2011680" cy="640080"/>
          </a:xfrm>
          <a:prstGeom prst="rect">
            <a:avLst/>
          </a:prstGeom>
          <a:solidFill>
            <a:srgbClr val="1E3A5F"/>
          </a:solidFill>
          <a:ln w="12700">
            <a:solidFill>
              <a:srgbClr val="1E3A5F"/>
            </a:solidFill>
            <a:prstDash val="solid"/>
          </a:ln>
        </p:spPr>
      </p:sp>
      <p:sp>
        <p:nvSpPr>
          <p:cNvPr id="19" name="Shape 16"/>
          <p:cNvSpPr/>
          <p:nvPr/>
        </p:nvSpPr>
        <p:spPr>
          <a:xfrm>
            <a:off x="3218688" y="1161288"/>
            <a:ext cx="502920" cy="502920"/>
          </a:xfrm>
          <a:prstGeom prst="ellipse">
            <a:avLst/>
          </a:prstGeom>
          <a:solidFill>
            <a:srgbClr val="FFFFFF"/>
          </a:solidFill>
          <a:ln w="12700">
            <a:solidFill>
              <a:srgbClr val="FFFFFF"/>
            </a:solidFill>
            <a:prstDash val="solid"/>
          </a:ln>
        </p:spPr>
      </p:sp>
      <p:pic>
        <p:nvPicPr>
          <p:cNvPr id="20" name="Image 1" descr="preencoded.png"/>
          <p:cNvPicPr>
            <a:picLocks noChangeAspect="1"/>
          </p:cNvPicPr>
          <p:nvPr/>
        </p:nvPicPr>
        <p:blipFill>
          <a:blip r:embed="rId4"/>
          <a:stretch>
            <a:fillRect/>
          </a:stretch>
        </p:blipFill>
        <p:spPr>
          <a:xfrm>
            <a:off x="3264408" y="1207008"/>
            <a:ext cx="411480" cy="411480"/>
          </a:xfrm>
          <a:prstGeom prst="rect">
            <a:avLst/>
          </a:prstGeom>
        </p:spPr>
      </p:pic>
      <p:sp>
        <p:nvSpPr>
          <p:cNvPr id="21" name="Text 17"/>
          <p:cNvSpPr/>
          <p:nvPr/>
        </p:nvSpPr>
        <p:spPr>
          <a:xfrm>
            <a:off x="2468880" y="1755648"/>
            <a:ext cx="2011680" cy="320040"/>
          </a:xfrm>
          <a:prstGeom prst="rect">
            <a:avLst/>
          </a:prstGeom>
          <a:noFill/>
          <a:ln/>
        </p:spPr>
        <p:txBody>
          <a:bodyPr wrap="square" rtlCol="0" anchor="ctr"/>
          <a:lstStyle/>
          <a:p>
            <a:pPr marL="0" indent="0" algn="ctr">
              <a:buNone/>
            </a:pPr>
            <a:r>
              <a:rPr lang="en-US" sz="1500" b="1" dirty="0">
                <a:solidFill>
                  <a:srgbClr val="1E3A5F"/>
                </a:solidFill>
                <a:latin typeface="Calibri" pitchFamily="34" charset="0"/>
                <a:ea typeface="Calibri" pitchFamily="34" charset="-122"/>
                <a:cs typeface="Calibri" pitchFamily="34" charset="-120"/>
              </a:rPr>
              <a:t>即時</a:t>
            </a:r>
            <a:endParaRPr lang="en-US" sz="1500" dirty="0"/>
          </a:p>
        </p:txBody>
      </p:sp>
      <p:sp>
        <p:nvSpPr>
          <p:cNvPr id="22" name="Text 18"/>
          <p:cNvSpPr/>
          <p:nvPr/>
        </p:nvSpPr>
        <p:spPr>
          <a:xfrm>
            <a:off x="2578608" y="2121408"/>
            <a:ext cx="1783080" cy="457200"/>
          </a:xfrm>
          <a:prstGeom prst="rect">
            <a:avLst/>
          </a:prstGeom>
          <a:noFill/>
          <a:ln/>
        </p:spPr>
        <p:txBody>
          <a:bodyPr wrap="square" rtlCol="0" anchor="ctr"/>
          <a:lstStyle/>
          <a:p>
            <a:pPr marL="0" indent="0">
              <a:buNone/>
            </a:pPr>
            <a:r>
              <a:rPr lang="en-US" sz="1200" b="1" dirty="0">
                <a:solidFill>
                  <a:srgbClr val="0F172A"/>
                </a:solidFill>
                <a:latin typeface="Calibri" pitchFamily="34" charset="0"/>
                <a:ea typeface="Calibri" pitchFamily="34" charset="-122"/>
                <a:cs typeface="Calibri" pitchFamily="34" charset="-120"/>
              </a:rPr>
              <a:t>環境監測 — 空氣品質即時掌握</a:t>
            </a:r>
            <a:endParaRPr lang="en-US" sz="1200" dirty="0"/>
          </a:p>
        </p:txBody>
      </p:sp>
      <p:sp>
        <p:nvSpPr>
          <p:cNvPr id="23" name="Shape 19"/>
          <p:cNvSpPr/>
          <p:nvPr/>
        </p:nvSpPr>
        <p:spPr>
          <a:xfrm>
            <a:off x="2596896" y="2724912"/>
            <a:ext cx="91440" cy="91440"/>
          </a:xfrm>
          <a:prstGeom prst="ellipse">
            <a:avLst/>
          </a:prstGeom>
          <a:solidFill>
            <a:srgbClr val="1E3A5F"/>
          </a:solidFill>
          <a:ln w="12700">
            <a:solidFill>
              <a:srgbClr val="1E3A5F"/>
            </a:solidFill>
            <a:prstDash val="solid"/>
          </a:ln>
        </p:spPr>
      </p:sp>
      <p:sp>
        <p:nvSpPr>
          <p:cNvPr id="24" name="Text 20"/>
          <p:cNvSpPr/>
          <p:nvPr/>
        </p:nvSpPr>
        <p:spPr>
          <a:xfrm>
            <a:off x="2743200" y="2633472"/>
            <a:ext cx="1645920" cy="347472"/>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IoT 感測器持續回報溫度與濕度</a:t>
            </a:r>
            <a:endParaRPr lang="en-US" sz="1100" dirty="0"/>
          </a:p>
        </p:txBody>
      </p:sp>
      <p:sp>
        <p:nvSpPr>
          <p:cNvPr id="25" name="Shape 21"/>
          <p:cNvSpPr/>
          <p:nvPr/>
        </p:nvSpPr>
        <p:spPr>
          <a:xfrm>
            <a:off x="2596896" y="3227832"/>
            <a:ext cx="91440" cy="91440"/>
          </a:xfrm>
          <a:prstGeom prst="ellipse">
            <a:avLst/>
          </a:prstGeom>
          <a:solidFill>
            <a:srgbClr val="1E3A5F"/>
          </a:solidFill>
          <a:ln w="12700">
            <a:solidFill>
              <a:srgbClr val="1E3A5F"/>
            </a:solidFill>
            <a:prstDash val="solid"/>
          </a:ln>
        </p:spPr>
      </p:sp>
      <p:sp>
        <p:nvSpPr>
          <p:cNvPr id="26" name="Text 22"/>
          <p:cNvSpPr/>
          <p:nvPr/>
        </p:nvSpPr>
        <p:spPr>
          <a:xfrm>
            <a:off x="2743200" y="3136392"/>
            <a:ext cx="1645920" cy="347472"/>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PM2.5、CO₂ 等指標公開顯示</a:t>
            </a:r>
            <a:endParaRPr lang="en-US" sz="1100" dirty="0"/>
          </a:p>
        </p:txBody>
      </p:sp>
      <p:sp>
        <p:nvSpPr>
          <p:cNvPr id="27" name="Shape 23"/>
          <p:cNvSpPr/>
          <p:nvPr/>
        </p:nvSpPr>
        <p:spPr>
          <a:xfrm>
            <a:off x="2596896" y="3730752"/>
            <a:ext cx="91440" cy="91440"/>
          </a:xfrm>
          <a:prstGeom prst="ellipse">
            <a:avLst/>
          </a:prstGeom>
          <a:solidFill>
            <a:srgbClr val="1E3A5F"/>
          </a:solidFill>
          <a:ln w="12700">
            <a:solidFill>
              <a:srgbClr val="1E3A5F"/>
            </a:solidFill>
            <a:prstDash val="solid"/>
          </a:ln>
        </p:spPr>
      </p:sp>
      <p:sp>
        <p:nvSpPr>
          <p:cNvPr id="28" name="Text 24"/>
          <p:cNvSpPr/>
          <p:nvPr/>
        </p:nvSpPr>
        <p:spPr>
          <a:xfrm>
            <a:off x="2743200" y="3639312"/>
            <a:ext cx="1645920" cy="347472"/>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異常自動通報，保障師生健康</a:t>
            </a:r>
            <a:endParaRPr lang="en-US" sz="1100" dirty="0"/>
          </a:p>
        </p:txBody>
      </p:sp>
      <p:sp>
        <p:nvSpPr>
          <p:cNvPr id="29" name="Shape 25"/>
          <p:cNvSpPr/>
          <p:nvPr/>
        </p:nvSpPr>
        <p:spPr>
          <a:xfrm>
            <a:off x="4617720" y="1097280"/>
            <a:ext cx="2011680" cy="3611880"/>
          </a:xfrm>
          <a:prstGeom prst="rect">
            <a:avLst/>
          </a:prstGeom>
          <a:solidFill>
            <a:srgbClr val="F8FAFC"/>
          </a:solidFill>
          <a:ln w="12700">
            <a:solidFill>
              <a:srgbClr val="E2E8F0"/>
            </a:solidFill>
            <a:prstDash val="solid"/>
          </a:ln>
        </p:spPr>
      </p:sp>
      <p:sp>
        <p:nvSpPr>
          <p:cNvPr id="30" name="Shape 26"/>
          <p:cNvSpPr/>
          <p:nvPr/>
        </p:nvSpPr>
        <p:spPr>
          <a:xfrm>
            <a:off x="4617720" y="1097280"/>
            <a:ext cx="2011680" cy="640080"/>
          </a:xfrm>
          <a:prstGeom prst="rect">
            <a:avLst/>
          </a:prstGeom>
          <a:solidFill>
            <a:srgbClr val="059669"/>
          </a:solidFill>
          <a:ln w="12700">
            <a:solidFill>
              <a:srgbClr val="059669"/>
            </a:solidFill>
            <a:prstDash val="solid"/>
          </a:ln>
        </p:spPr>
      </p:sp>
      <p:sp>
        <p:nvSpPr>
          <p:cNvPr id="31" name="Shape 27"/>
          <p:cNvSpPr/>
          <p:nvPr/>
        </p:nvSpPr>
        <p:spPr>
          <a:xfrm>
            <a:off x="5367528" y="1161288"/>
            <a:ext cx="502920" cy="502920"/>
          </a:xfrm>
          <a:prstGeom prst="ellipse">
            <a:avLst/>
          </a:prstGeom>
          <a:solidFill>
            <a:srgbClr val="FFFFFF"/>
          </a:solidFill>
          <a:ln w="12700">
            <a:solidFill>
              <a:srgbClr val="FFFFFF"/>
            </a:solidFill>
            <a:prstDash val="solid"/>
          </a:ln>
        </p:spPr>
      </p:sp>
      <p:pic>
        <p:nvPicPr>
          <p:cNvPr id="32" name="Image 2" descr="preencoded.png"/>
          <p:cNvPicPr>
            <a:picLocks noChangeAspect="1"/>
          </p:cNvPicPr>
          <p:nvPr/>
        </p:nvPicPr>
        <p:blipFill>
          <a:blip r:embed="rId5"/>
          <a:stretch>
            <a:fillRect/>
          </a:stretch>
        </p:blipFill>
        <p:spPr>
          <a:xfrm>
            <a:off x="5413248" y="1207008"/>
            <a:ext cx="411480" cy="411480"/>
          </a:xfrm>
          <a:prstGeom prst="rect">
            <a:avLst/>
          </a:prstGeom>
        </p:spPr>
      </p:pic>
      <p:sp>
        <p:nvSpPr>
          <p:cNvPr id="33" name="Text 28"/>
          <p:cNvSpPr/>
          <p:nvPr/>
        </p:nvSpPr>
        <p:spPr>
          <a:xfrm>
            <a:off x="4617720" y="1755648"/>
            <a:ext cx="2011680" cy="320040"/>
          </a:xfrm>
          <a:prstGeom prst="rect">
            <a:avLst/>
          </a:prstGeom>
          <a:noFill/>
          <a:ln/>
        </p:spPr>
        <p:txBody>
          <a:bodyPr wrap="square" rtlCol="0" anchor="ctr"/>
          <a:lstStyle/>
          <a:p>
            <a:pPr marL="0" indent="0" algn="ctr">
              <a:buNone/>
            </a:pPr>
            <a:r>
              <a:rPr lang="en-US" sz="1500" b="1" dirty="0">
                <a:solidFill>
                  <a:srgbClr val="059669"/>
                </a:solidFill>
                <a:latin typeface="Calibri" pitchFamily="34" charset="0"/>
                <a:ea typeface="Calibri" pitchFamily="34" charset="-122"/>
                <a:cs typeface="Calibri" pitchFamily="34" charset="-120"/>
              </a:rPr>
              <a:t>效率</a:t>
            </a:r>
            <a:endParaRPr lang="en-US" sz="1500" dirty="0"/>
          </a:p>
        </p:txBody>
      </p:sp>
      <p:sp>
        <p:nvSpPr>
          <p:cNvPr id="34" name="Text 29"/>
          <p:cNvSpPr/>
          <p:nvPr/>
        </p:nvSpPr>
        <p:spPr>
          <a:xfrm>
            <a:off x="4727448" y="2121408"/>
            <a:ext cx="1783080" cy="457200"/>
          </a:xfrm>
          <a:prstGeom prst="rect">
            <a:avLst/>
          </a:prstGeom>
          <a:noFill/>
          <a:ln/>
        </p:spPr>
        <p:txBody>
          <a:bodyPr wrap="square" rtlCol="0" anchor="ctr"/>
          <a:lstStyle/>
          <a:p>
            <a:pPr marL="0" indent="0">
              <a:buNone/>
            </a:pPr>
            <a:r>
              <a:rPr lang="en-US" sz="1200" b="1" dirty="0">
                <a:solidFill>
                  <a:srgbClr val="0F172A"/>
                </a:solidFill>
                <a:latin typeface="Calibri" pitchFamily="34" charset="0"/>
                <a:ea typeface="Calibri" pitchFamily="34" charset="-122"/>
                <a:cs typeface="Calibri" pitchFamily="34" charset="-120"/>
              </a:rPr>
              <a:t>能源管理 — 減少浪費、降低電費</a:t>
            </a:r>
            <a:endParaRPr lang="en-US" sz="1200" dirty="0"/>
          </a:p>
        </p:txBody>
      </p:sp>
      <p:sp>
        <p:nvSpPr>
          <p:cNvPr id="35" name="Shape 30"/>
          <p:cNvSpPr/>
          <p:nvPr/>
        </p:nvSpPr>
        <p:spPr>
          <a:xfrm>
            <a:off x="4745736" y="2724912"/>
            <a:ext cx="91440" cy="91440"/>
          </a:xfrm>
          <a:prstGeom prst="ellipse">
            <a:avLst/>
          </a:prstGeom>
          <a:solidFill>
            <a:srgbClr val="059669"/>
          </a:solidFill>
          <a:ln w="12700">
            <a:solidFill>
              <a:srgbClr val="059669"/>
            </a:solidFill>
            <a:prstDash val="solid"/>
          </a:ln>
        </p:spPr>
      </p:sp>
      <p:sp>
        <p:nvSpPr>
          <p:cNvPr id="36" name="Text 31"/>
          <p:cNvSpPr/>
          <p:nvPr/>
        </p:nvSpPr>
        <p:spPr>
          <a:xfrm>
            <a:off x="4892040" y="2633472"/>
            <a:ext cx="1645920" cy="347472"/>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智慧電表找出耗電大戶與尖峰時段</a:t>
            </a:r>
            <a:endParaRPr lang="en-US" sz="1100" dirty="0"/>
          </a:p>
        </p:txBody>
      </p:sp>
      <p:sp>
        <p:nvSpPr>
          <p:cNvPr id="37" name="Shape 32"/>
          <p:cNvSpPr/>
          <p:nvPr/>
        </p:nvSpPr>
        <p:spPr>
          <a:xfrm>
            <a:off x="4745736" y="3227832"/>
            <a:ext cx="91440" cy="91440"/>
          </a:xfrm>
          <a:prstGeom prst="ellipse">
            <a:avLst/>
          </a:prstGeom>
          <a:solidFill>
            <a:srgbClr val="059669"/>
          </a:solidFill>
          <a:ln w="12700">
            <a:solidFill>
              <a:srgbClr val="059669"/>
            </a:solidFill>
            <a:prstDash val="solid"/>
          </a:ln>
        </p:spPr>
      </p:sp>
      <p:sp>
        <p:nvSpPr>
          <p:cNvPr id="38" name="Text 33"/>
          <p:cNvSpPr/>
          <p:nvPr/>
        </p:nvSpPr>
        <p:spPr>
          <a:xfrm>
            <a:off x="4892040" y="3136392"/>
            <a:ext cx="1645920" cy="347472"/>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搭配太陽能預測，優化用電排程</a:t>
            </a:r>
            <a:endParaRPr lang="en-US" sz="1100" dirty="0"/>
          </a:p>
        </p:txBody>
      </p:sp>
      <p:sp>
        <p:nvSpPr>
          <p:cNvPr id="39" name="Shape 34"/>
          <p:cNvSpPr/>
          <p:nvPr/>
        </p:nvSpPr>
        <p:spPr>
          <a:xfrm>
            <a:off x="4745736" y="3730752"/>
            <a:ext cx="91440" cy="91440"/>
          </a:xfrm>
          <a:prstGeom prst="ellipse">
            <a:avLst/>
          </a:prstGeom>
          <a:solidFill>
            <a:srgbClr val="059669"/>
          </a:solidFill>
          <a:ln w="12700">
            <a:solidFill>
              <a:srgbClr val="059669"/>
            </a:solidFill>
            <a:prstDash val="solid"/>
          </a:ln>
        </p:spPr>
      </p:sp>
      <p:sp>
        <p:nvSpPr>
          <p:cNvPr id="40" name="Text 35"/>
          <p:cNvSpPr/>
          <p:nvPr/>
        </p:nvSpPr>
        <p:spPr>
          <a:xfrm>
            <a:off x="4892040" y="3639312"/>
            <a:ext cx="1645920" cy="347472"/>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校方每年節省數百萬電費成本</a:t>
            </a:r>
            <a:endParaRPr lang="en-US" sz="1100" dirty="0"/>
          </a:p>
        </p:txBody>
      </p:sp>
      <p:sp>
        <p:nvSpPr>
          <p:cNvPr id="41" name="Shape 36"/>
          <p:cNvSpPr/>
          <p:nvPr/>
        </p:nvSpPr>
        <p:spPr>
          <a:xfrm>
            <a:off x="6766560" y="1097280"/>
            <a:ext cx="2011680" cy="3611880"/>
          </a:xfrm>
          <a:prstGeom prst="rect">
            <a:avLst/>
          </a:prstGeom>
          <a:solidFill>
            <a:srgbClr val="F8FAFC"/>
          </a:solidFill>
          <a:ln w="12700">
            <a:solidFill>
              <a:srgbClr val="E2E8F0"/>
            </a:solidFill>
            <a:prstDash val="solid"/>
          </a:ln>
        </p:spPr>
      </p:sp>
      <p:sp>
        <p:nvSpPr>
          <p:cNvPr id="42" name="Shape 37"/>
          <p:cNvSpPr/>
          <p:nvPr/>
        </p:nvSpPr>
        <p:spPr>
          <a:xfrm>
            <a:off x="6766560" y="1097280"/>
            <a:ext cx="2011680" cy="640080"/>
          </a:xfrm>
          <a:prstGeom prst="rect">
            <a:avLst/>
          </a:prstGeom>
          <a:solidFill>
            <a:srgbClr val="D97706"/>
          </a:solidFill>
          <a:ln w="12700">
            <a:solidFill>
              <a:srgbClr val="D97706"/>
            </a:solidFill>
            <a:prstDash val="solid"/>
          </a:ln>
        </p:spPr>
      </p:sp>
      <p:sp>
        <p:nvSpPr>
          <p:cNvPr id="43" name="Shape 38"/>
          <p:cNvSpPr/>
          <p:nvPr/>
        </p:nvSpPr>
        <p:spPr>
          <a:xfrm>
            <a:off x="7516368" y="1161288"/>
            <a:ext cx="502920" cy="502920"/>
          </a:xfrm>
          <a:prstGeom prst="ellipse">
            <a:avLst/>
          </a:prstGeom>
          <a:solidFill>
            <a:srgbClr val="FFFFFF"/>
          </a:solidFill>
          <a:ln w="12700">
            <a:solidFill>
              <a:srgbClr val="FFFFFF"/>
            </a:solidFill>
            <a:prstDash val="solid"/>
          </a:ln>
        </p:spPr>
      </p:sp>
      <p:pic>
        <p:nvPicPr>
          <p:cNvPr id="44" name="Image 3" descr="preencoded.png"/>
          <p:cNvPicPr>
            <a:picLocks noChangeAspect="1"/>
          </p:cNvPicPr>
          <p:nvPr/>
        </p:nvPicPr>
        <p:blipFill>
          <a:blip r:embed="rId6"/>
          <a:stretch>
            <a:fillRect/>
          </a:stretch>
        </p:blipFill>
        <p:spPr>
          <a:xfrm>
            <a:off x="7562088" y="1207008"/>
            <a:ext cx="411480" cy="411480"/>
          </a:xfrm>
          <a:prstGeom prst="rect">
            <a:avLst/>
          </a:prstGeom>
        </p:spPr>
      </p:pic>
      <p:sp>
        <p:nvSpPr>
          <p:cNvPr id="45" name="Text 39"/>
          <p:cNvSpPr/>
          <p:nvPr/>
        </p:nvSpPr>
        <p:spPr>
          <a:xfrm>
            <a:off x="6766560" y="1755648"/>
            <a:ext cx="2011680" cy="320040"/>
          </a:xfrm>
          <a:prstGeom prst="rect">
            <a:avLst/>
          </a:prstGeom>
          <a:noFill/>
          <a:ln/>
        </p:spPr>
        <p:txBody>
          <a:bodyPr wrap="square" rtlCol="0" anchor="ctr"/>
          <a:lstStyle/>
          <a:p>
            <a:pPr marL="0" indent="0" algn="ctr">
              <a:buNone/>
            </a:pPr>
            <a:r>
              <a:rPr lang="en-US" sz="1500" b="1" dirty="0">
                <a:solidFill>
                  <a:srgbClr val="D97706"/>
                </a:solidFill>
                <a:latin typeface="Calibri" pitchFamily="34" charset="0"/>
                <a:ea typeface="Calibri" pitchFamily="34" charset="-122"/>
                <a:cs typeface="Calibri" pitchFamily="34" charset="-120"/>
              </a:rPr>
              <a:t>管理優化</a:t>
            </a:r>
            <a:endParaRPr lang="en-US" sz="1500" dirty="0"/>
          </a:p>
        </p:txBody>
      </p:sp>
      <p:sp>
        <p:nvSpPr>
          <p:cNvPr id="46" name="Text 40"/>
          <p:cNvSpPr/>
          <p:nvPr/>
        </p:nvSpPr>
        <p:spPr>
          <a:xfrm>
            <a:off x="6876288" y="2121408"/>
            <a:ext cx="1783080" cy="457200"/>
          </a:xfrm>
          <a:prstGeom prst="rect">
            <a:avLst/>
          </a:prstGeom>
          <a:noFill/>
          <a:ln/>
        </p:spPr>
        <p:txBody>
          <a:bodyPr wrap="square" rtlCol="0" anchor="ctr"/>
          <a:lstStyle/>
          <a:p>
            <a:pPr marL="0" indent="0">
              <a:buNone/>
            </a:pPr>
            <a:r>
              <a:rPr lang="en-US" sz="1200" b="1" dirty="0">
                <a:solidFill>
                  <a:srgbClr val="0F172A"/>
                </a:solidFill>
                <a:latin typeface="Calibri" pitchFamily="34" charset="0"/>
                <a:ea typeface="Calibri" pitchFamily="34" charset="-122"/>
                <a:cs typeface="Calibri" pitchFamily="34" charset="-120"/>
              </a:rPr>
              <a:t>數據整合 — 決策有依據，維護更主動</a:t>
            </a:r>
            <a:endParaRPr lang="en-US" sz="1200" dirty="0"/>
          </a:p>
        </p:txBody>
      </p:sp>
      <p:sp>
        <p:nvSpPr>
          <p:cNvPr id="47" name="Shape 41"/>
          <p:cNvSpPr/>
          <p:nvPr/>
        </p:nvSpPr>
        <p:spPr>
          <a:xfrm>
            <a:off x="6894576" y="2724912"/>
            <a:ext cx="91440" cy="91440"/>
          </a:xfrm>
          <a:prstGeom prst="ellipse">
            <a:avLst/>
          </a:prstGeom>
          <a:solidFill>
            <a:srgbClr val="D97706"/>
          </a:solidFill>
          <a:ln w="12700">
            <a:solidFill>
              <a:srgbClr val="D97706"/>
            </a:solidFill>
            <a:prstDash val="solid"/>
          </a:ln>
        </p:spPr>
      </p:sp>
      <p:sp>
        <p:nvSpPr>
          <p:cNvPr id="48" name="Text 42"/>
          <p:cNvSpPr/>
          <p:nvPr/>
        </p:nvSpPr>
        <p:spPr>
          <a:xfrm>
            <a:off x="7040880" y="2633472"/>
            <a:ext cx="1645920" cy="347472"/>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設備狀態集中監控，提前預測故障</a:t>
            </a:r>
            <a:endParaRPr lang="en-US" sz="1100" dirty="0"/>
          </a:p>
        </p:txBody>
      </p:sp>
      <p:sp>
        <p:nvSpPr>
          <p:cNvPr id="49" name="Shape 43"/>
          <p:cNvSpPr/>
          <p:nvPr/>
        </p:nvSpPr>
        <p:spPr>
          <a:xfrm>
            <a:off x="6894576" y="3227832"/>
            <a:ext cx="91440" cy="91440"/>
          </a:xfrm>
          <a:prstGeom prst="ellipse">
            <a:avLst/>
          </a:prstGeom>
          <a:solidFill>
            <a:srgbClr val="D97706"/>
          </a:solidFill>
          <a:ln w="12700">
            <a:solidFill>
              <a:srgbClr val="D97706"/>
            </a:solidFill>
            <a:prstDash val="solid"/>
          </a:ln>
        </p:spPr>
      </p:sp>
      <p:sp>
        <p:nvSpPr>
          <p:cNvPr id="50" name="Text 44"/>
          <p:cNvSpPr/>
          <p:nvPr/>
        </p:nvSpPr>
        <p:spPr>
          <a:xfrm>
            <a:off x="7040880" y="3136392"/>
            <a:ext cx="1645920" cy="347472"/>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減少臨時報修與突發停機損失</a:t>
            </a:r>
            <a:endParaRPr lang="en-US" sz="1100" dirty="0"/>
          </a:p>
        </p:txBody>
      </p:sp>
      <p:sp>
        <p:nvSpPr>
          <p:cNvPr id="51" name="Shape 45"/>
          <p:cNvSpPr/>
          <p:nvPr/>
        </p:nvSpPr>
        <p:spPr>
          <a:xfrm>
            <a:off x="6894576" y="3730752"/>
            <a:ext cx="91440" cy="91440"/>
          </a:xfrm>
          <a:prstGeom prst="ellipse">
            <a:avLst/>
          </a:prstGeom>
          <a:solidFill>
            <a:srgbClr val="D97706"/>
          </a:solidFill>
          <a:ln w="12700">
            <a:solidFill>
              <a:srgbClr val="D97706"/>
            </a:solidFill>
            <a:prstDash val="solid"/>
          </a:ln>
        </p:spPr>
      </p:sp>
      <p:sp>
        <p:nvSpPr>
          <p:cNvPr id="52" name="Text 46"/>
          <p:cNvSpPr/>
          <p:nvPr/>
        </p:nvSpPr>
        <p:spPr>
          <a:xfrm>
            <a:off x="7040880" y="3639312"/>
            <a:ext cx="1645920" cy="347472"/>
          </a:xfrm>
          <a:prstGeom prst="rect">
            <a:avLst/>
          </a:prstGeom>
          <a:noFill/>
          <a:ln/>
        </p:spPr>
        <p:txBody>
          <a:bodyPr wrap="square" rtlCol="0" anchor="ctr"/>
          <a:lstStyle/>
          <a:p>
            <a:pPr marL="0" indent="0">
              <a:buNone/>
            </a:pPr>
            <a:r>
              <a:rPr lang="en-US" sz="1100" dirty="0">
                <a:solidFill>
                  <a:srgbClr val="475569"/>
                </a:solidFill>
                <a:latin typeface="Calibri" pitchFamily="34" charset="0"/>
                <a:ea typeface="Calibri" pitchFamily="34" charset="-122"/>
                <a:cs typeface="Calibri" pitchFamily="34" charset="-120"/>
              </a:rPr>
              <a:t>各單位用電透明，促進節能競爭</a:t>
            </a:r>
            <a:endParaRPr lang="en-US" sz="1100" dirty="0"/>
          </a:p>
        </p:txBody>
      </p:sp>
      <p:sp>
        <p:nvSpPr>
          <p:cNvPr id="53" name="Shape 47"/>
          <p:cNvSpPr/>
          <p:nvPr/>
        </p:nvSpPr>
        <p:spPr>
          <a:xfrm>
            <a:off x="0" y="4956048"/>
            <a:ext cx="9144000" cy="182880"/>
          </a:xfrm>
          <a:prstGeom prst="rect">
            <a:avLst/>
          </a:prstGeom>
          <a:solidFill>
            <a:srgbClr val="0F172A"/>
          </a:solidFill>
          <a:ln w="12700">
            <a:solidFill>
              <a:srgbClr val="0F172A"/>
            </a:solidFill>
            <a:prstDash val="solid"/>
          </a:ln>
        </p:spPr>
      </p:sp>
      <p:sp>
        <p:nvSpPr>
          <p:cNvPr id="54" name="Text 48"/>
          <p:cNvSpPr/>
          <p:nvPr/>
        </p:nvSpPr>
        <p:spPr>
          <a:xfrm>
            <a:off x="365760" y="4965192"/>
            <a:ext cx="6400800" cy="164592"/>
          </a:xfrm>
          <a:prstGeom prst="rect">
            <a:avLst/>
          </a:prstGeom>
          <a:noFill/>
          <a:ln/>
        </p:spPr>
        <p:txBody>
          <a:bodyPr wrap="square" rtlCol="0" anchor="ctr"/>
          <a:lstStyle/>
          <a:p>
            <a:pPr marL="0" indent="0">
              <a:buNone/>
            </a:pPr>
            <a:r>
              <a:rPr lang="en-US" sz="800" dirty="0">
                <a:solidFill>
                  <a:srgbClr val="94A3B8"/>
                </a:solidFill>
                <a:latin typeface="Calibri" pitchFamily="34" charset="0"/>
                <a:ea typeface="Calibri" pitchFamily="34" charset="-122"/>
                <a:cs typeface="Calibri" pitchFamily="34" charset="-120"/>
              </a:rPr>
              <a:t>智慧校園：從智慧宿舍到校園能源管理</a:t>
            </a:r>
            <a:endParaRPr lang="en-US" sz="800" dirty="0"/>
          </a:p>
        </p:txBody>
      </p:sp>
      <p:sp>
        <p:nvSpPr>
          <p:cNvPr id="55" name="Text 49"/>
          <p:cNvSpPr/>
          <p:nvPr/>
        </p:nvSpPr>
        <p:spPr>
          <a:xfrm>
            <a:off x="8321040" y="4965192"/>
            <a:ext cx="640080" cy="164592"/>
          </a:xfrm>
          <a:prstGeom prst="rect">
            <a:avLst/>
          </a:prstGeom>
          <a:noFill/>
          <a:ln/>
        </p:spPr>
        <p:txBody>
          <a:bodyPr wrap="square" rtlCol="0" anchor="ctr"/>
          <a:lstStyle/>
          <a:p>
            <a:pPr marL="0" indent="0" algn="r">
              <a:buNone/>
            </a:pPr>
            <a:r>
              <a:rPr lang="en-US" sz="800" dirty="0">
                <a:solidFill>
                  <a:srgbClr val="94A3B8"/>
                </a:solidFill>
                <a:latin typeface="Calibri" pitchFamily="34" charset="0"/>
                <a:ea typeface="Calibri" pitchFamily="34" charset="-122"/>
                <a:cs typeface="Calibri" pitchFamily="34" charset="-120"/>
              </a:rPr>
              <a:t>9 / 16</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TotalTime>
  <Words>5067</Words>
  <Application>Microsoft Office PowerPoint</Application>
  <PresentationFormat>如螢幕大小 (16:9)</PresentationFormat>
  <Paragraphs>469</Paragraphs>
  <Slides>17</Slides>
  <Notes>17</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17</vt:i4>
      </vt:variant>
    </vt:vector>
  </HeadingPairs>
  <TitlesOfParts>
    <vt:vector size="22" baseType="lpstr">
      <vt:lpstr>Aptos</vt:lpstr>
      <vt:lpstr>Arial</vt:lpstr>
      <vt:lpstr>Calibri</vt:lpstr>
      <vt:lpstr>Consolas</vt: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智慧校園：從智慧宿舍到校園能源管理</dc:title>
  <dc:subject>PptxGenJS Presentation</dc:subject>
  <dc:creator>PptxGenJS</dc:creator>
  <cp:lastModifiedBy>林俊淵</cp:lastModifiedBy>
  <cp:revision>3</cp:revision>
  <dcterms:created xsi:type="dcterms:W3CDTF">2026-06-02T03:32:20Z</dcterms:created>
  <dcterms:modified xsi:type="dcterms:W3CDTF">2026-06-11T06:26:18Z</dcterms:modified>
</cp:coreProperties>
</file>