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4046" autoAdjust="0"/>
  </p:normalViewPr>
  <p:slideViewPr>
    <p:cSldViewPr snapToGrid="0" snapToObjects="1">
      <p:cViewPr varScale="1">
        <p:scale>
          <a:sx n="70" d="100"/>
          <a:sy n="70" d="100"/>
        </p:scale>
        <p:origin x="12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6/11/2026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大家好，今天這個單元要看一個非常貼近你宿舍生活的真實案例：學生宿舍的智慧洗衣平台。</a:t>
            </a:r>
          </a:p>
          <a:p>
            <a:endParaRPr dirty="0"/>
          </a:p>
          <a:p>
            <a:r>
              <a:rPr lang="zh-TW" dirty="0"/>
              <a:t>你住宿舍的話，一定遇過這個情況：想洗衣服，跑下去發現洗衣機全滿，只好回房間等；過一陣子再跑下去，還是滿的。或者你的衣服洗好了，但你不知道，放在裡面好幾個小時。</a:t>
            </a:r>
          </a:p>
          <a:p>
            <a:endParaRPr dirty="0"/>
          </a:p>
          <a:p>
            <a:r>
              <a:rPr lang="zh-TW" dirty="0"/>
              <a:t>這個專案要解決的就是這件事。它不換掉舊洗衣機，只加裝一個小小的感測器，就能讓你用手機查到哪台洗衣機是空的、哪台快洗好了。</a:t>
            </a:r>
          </a:p>
          <a:p>
            <a:endParaRPr dirty="0"/>
          </a:p>
          <a:p>
            <a:r>
              <a:rPr lang="zh-TW" dirty="0"/>
              <a:t>今天我們會完整走過這個系統怎麼從一個點子，變成真正裝在洗衣機上的成品，中間用到了感測、網路、韌體、資安和機構設計，是一個麻雀雖小、五臟俱全的物聯網專案。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這頁把設定配置的完整步驟整理出來，分成兩大階段。</a:t>
            </a:r>
          </a:p>
          <a:p>
            <a:endParaRPr dirty="0"/>
          </a:p>
          <a:p>
            <a:r>
              <a:rPr lang="zh-TW" dirty="0"/>
              <a:t>階段 A 是韌體配置，有六個步驟：先設計韌體設定檔，然後設定無線網路連線、修改存取權限、修改連接埠、定義類比輸出的 I/O 需求，最後把韌體燒錄寫入模組。這六步做完，模組就知道自己該怎麼運作了。</a:t>
            </a:r>
          </a:p>
          <a:p>
            <a:endParaRPr dirty="0"/>
          </a:p>
          <a:p>
            <a:r>
              <a:rPr lang="zh-TW" dirty="0"/>
              <a:t>階段 B 是 IP 位址配置，這一步是為了「管理」每一台設備。三個步驟：第一，用專屬指令讀出每個模組網路晶片的 MAC Address，這是每張網路卡獨一無二的實體位址。第二，把所有模組的 MAC Address 登錄到網路管理平台。第三，為每台設備配置一個固定的專屬 IP。</a:t>
            </a:r>
          </a:p>
          <a:p>
            <a:endParaRPr dirty="0"/>
          </a:p>
          <a:p>
            <a:r>
              <a:rPr lang="zh-TW" dirty="0"/>
              <a:t>為什麼要這樣做？因為洗衣間可能有幾十台洗衣機，每台都有一個感測器。如果每台的位址都固定且登記在案，管理人員就能清楚知道「3 號洗衣機對應哪個感測器、IP 是多少」，維護和除錯都方便很多。</a:t>
            </a:r>
          </a:p>
          <a:p>
            <a:endParaRPr dirty="0"/>
          </a:p>
          <a:p>
            <a:r>
              <a:rPr lang="zh-TW" dirty="0"/>
              <a:t>這就是從「一台設備能動」到「幾十台設備能管理」的關鍵差別。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這頁看軟體配置，也就是怎麼把韌體真正寫進模組裡。</a:t>
            </a:r>
          </a:p>
          <a:p>
            <a:endParaRPr dirty="0"/>
          </a:p>
          <a:p>
            <a:r>
              <a:rPr lang="zh-TW" dirty="0"/>
              <a:t>畫面左邊是燒錄工具的實際畫面。我用寄信的比喻幫大家理解這個流程。</a:t>
            </a:r>
          </a:p>
          <a:p>
            <a:endParaRPr dirty="0"/>
          </a:p>
          <a:p>
            <a:r>
              <a:rPr lang="zh-TW" dirty="0"/>
              <a:t>第一步，選擇連接埠。電腦透過 USB 線連接 IoT 模組，要選對 COM 埠，就像確認你要把信投進哪個郵筒。</a:t>
            </a:r>
          </a:p>
          <a:p>
            <a:endParaRPr dirty="0"/>
          </a:p>
          <a:p>
            <a:r>
              <a:rPr lang="zh-TW" dirty="0"/>
              <a:t>第二步，備份原始韌體。燒錄之前先把原本的韌體備份起來，萬一出錯還可以還原，這是工程上很重要的習慣——動手改之前先留退路。</a:t>
            </a:r>
          </a:p>
          <a:p>
            <a:endParaRPr dirty="0"/>
          </a:p>
          <a:p>
            <a:r>
              <a:rPr lang="zh-TW" dirty="0"/>
              <a:t>第三步，寫入新韌體。把我們前面設定好、編譯完成的韌體檔，燒進模組的記憶體。</a:t>
            </a:r>
          </a:p>
          <a:p>
            <a:endParaRPr dirty="0"/>
          </a:p>
          <a:p>
            <a:r>
              <a:rPr lang="zh-TW" dirty="0"/>
              <a:t>第四步，設定 Wi-Fi。輸入無線網路的名稱和密碼，完成連線設定。</a:t>
            </a:r>
          </a:p>
          <a:p>
            <a:endParaRPr dirty="0"/>
          </a:p>
          <a:p>
            <a:r>
              <a:rPr lang="zh-TW" dirty="0"/>
              <a:t>做完這四步，模組就帶著我們設計的所有邏輯，準備好上線運作了。</a:t>
            </a:r>
          </a:p>
          <a:p>
            <a:endParaRPr dirty="0"/>
          </a:p>
          <a:p>
            <a:r>
              <a:rPr lang="zh-TW" dirty="0"/>
              <a:t>這個工具讓燒錄變得視覺化、不用打指令，降低了實作的門檻。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這頁談線組規劃。可能有人覺得，接線有什麼好講的？但其實這裡藏著一個重要的工程思維。</a:t>
            </a:r>
          </a:p>
          <a:p>
            <a:endParaRPr dirty="0"/>
          </a:p>
          <a:p>
            <a:r>
              <a:rPr lang="zh-TW" dirty="0"/>
              <a:t>請看最上面那句話：好的設計不只要能用，還要讓安裝人員快速、不出錯地施工。</a:t>
            </a:r>
          </a:p>
          <a:p>
            <a:endParaRPr dirty="0"/>
          </a:p>
          <a:p>
            <a:r>
              <a:rPr lang="zh-TW" dirty="0"/>
              <a:t>畫面左邊是線組的配置圖，右邊列出三個主要的部件：感測模組，是處理電流訊號的主板；洗衣機控制模組，是連接洗衣機電源和感測器的中介；電流線圈感應器，就是夾在電源線上的 CT 線圈。</a:t>
            </a:r>
          </a:p>
          <a:p>
            <a:endParaRPr dirty="0"/>
          </a:p>
          <a:p>
            <a:r>
              <a:rPr lang="zh-TW" dirty="0"/>
              <a:t>最下面綠色那條是重點：這個專案訂製了快速接頭，而且具備防呆機制。</a:t>
            </a:r>
          </a:p>
          <a:p>
            <a:endParaRPr dirty="0"/>
          </a:p>
          <a:p>
            <a:r>
              <a:rPr lang="zh-TW" dirty="0"/>
              <a:t>什麼是防呆？就是接頭只能用正確的方向插入，插錯方向根本插不進去。這樣安裝人員就不可能接錯線。</a:t>
            </a:r>
          </a:p>
          <a:p>
            <a:endParaRPr dirty="0"/>
          </a:p>
          <a:p>
            <a:r>
              <a:rPr lang="zh-TW" dirty="0"/>
              <a:t>想想看，如果要在幾十台洗衣機上安裝，每一台都要接好幾條線，只要有一條接錯就可能燒壞設備。防呆設計把「人為出錯的可能性」從源頭消除掉。這就是為使用者著想的設計。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這頁談防水外盒。洗衣間是一個又濕又潮的環境，電路板如果直接暴露在這種環境，很快就會故障。所以外盒保護是必須的。</a:t>
            </a:r>
          </a:p>
          <a:p>
            <a:endParaRPr dirty="0"/>
          </a:p>
          <a:p>
            <a:r>
              <a:rPr lang="zh-TW" dirty="0"/>
              <a:t>畫面左邊是外盒的設計尺寸圖，包含了安裝孔位的標示。</a:t>
            </a:r>
          </a:p>
          <a:p>
            <a:endParaRPr dirty="0"/>
          </a:p>
          <a:p>
            <a:r>
              <a:rPr lang="zh-TW" dirty="0"/>
              <a:t>右邊列了四個設計重點。防水防潮，密封外盒隔絕水氣和濕度，保護內部電路。精準尺寸，要先量測原始外盒的尺寸數據，確保電路板和接頭都能完美放進去，不會太擠也不會太鬆。安裝孔位，預留標準孔位，方便固定在洗衣機旁邊或牆面上。電源顯示孔，在外盒上開一個孔，讓內部的電源指示燈可以透出來。</a:t>
            </a:r>
          </a:p>
          <a:p>
            <a:endParaRPr dirty="0"/>
          </a:p>
          <a:p>
            <a:r>
              <a:rPr lang="zh-TW" dirty="0"/>
              <a:t>特別講一下這個尺寸圖。你看到上面標了很多數字，這就是工程製圖。在實際製作之前，每一個尺寸、每一個孔位都要先精確設計好，這樣做出來的外盒才能剛好裝下電路板。這是從「想法」到「實物」之間，不能省略的精密工作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這頁是外盒的加工細節，談兩個讓成品更專業的設計。</a:t>
            </a:r>
          </a:p>
          <a:p>
            <a:endParaRPr dirty="0"/>
          </a:p>
          <a:p>
            <a:r>
              <a:rPr lang="zh-TW" dirty="0"/>
              <a:t>第一個是灰階雷射雕刻。在外盒表面用雷射雕刻出學校的校徽和「智慧偵測模組」的字樣，而且是有灰階層次的。這不只是好看——清楚的標示讓任何人一看就知道這是學校的官方設備、是做什麼用的，提升辨識度也避免被誤動。</a:t>
            </a:r>
          </a:p>
          <a:p>
            <a:endParaRPr dirty="0"/>
          </a:p>
          <a:p>
            <a:r>
              <a:rPr lang="zh-TW" dirty="0"/>
              <a:t>第二個是電源顯示孔加工。在外盒精準鑽孔，讓內部的電源指示燈可以透出來。這樣不用打開外盒，從外面就能確認設備有沒有正常通電運作。</a:t>
            </a:r>
          </a:p>
          <a:p>
            <a:endParaRPr dirty="0"/>
          </a:p>
          <a:p>
            <a:r>
              <a:rPr lang="zh-TW" dirty="0"/>
              <a:t>我想強調的是這頁標題的精神：細節決定質感。系統的核心功能是感測電流，但這些看起來「不影響功能」的細節——雷射雕刻、顯示孔——才是讓一個專案從「堪用的原型」變成「可以實際部署的產品」的關鍵。</a:t>
            </a:r>
          </a:p>
          <a:p>
            <a:endParaRPr dirty="0"/>
          </a:p>
          <a:p>
            <a:r>
              <a:rPr lang="zh-TW" dirty="0"/>
              <a:t>好的工程師不只讓東西能動，還會把這些使用上的細節都考慮進去。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這頁是成果展示，感測器完工了！</a:t>
            </a:r>
          </a:p>
          <a:p>
            <a:endParaRPr dirty="0"/>
          </a:p>
          <a:p>
            <a:r>
              <a:rPr lang="zh-TW" dirty="0"/>
              <a:t>畫面中間就是最終的成品照片。你可以看到一個白色的方形外盒，上面有雷射雕刻的亞洲大學校徽和「智慧偵測模組」字樣，旁邊接出來的就是連接洗衣機的線組和快速接頭。</a:t>
            </a:r>
          </a:p>
          <a:p>
            <a:endParaRPr dirty="0"/>
          </a:p>
          <a:p>
            <a:r>
              <a:rPr lang="zh-TW" dirty="0"/>
              <a:t>四周我把這個成品的特點標出來：防水外盒保護內部電路、雷射雕刻呈現校徽與模組名稱、快速接頭方便現場安裝、電源顯示孔讓你一眼確認運作。</a:t>
            </a:r>
          </a:p>
          <a:p>
            <a:endParaRPr dirty="0"/>
          </a:p>
          <a:p>
            <a:r>
              <a:rPr lang="zh-TW" dirty="0"/>
              <a:t>請大家回想一下，這個小小的盒子，背後其實包含了我們前面講的所有東西：裡面有 ESP 電路板、燒錄好的韌體、連著 CT 電流感測器，連網設定指向專屬的 AU_iot 網路，而且做好了資安隔離。</a:t>
            </a:r>
          </a:p>
          <a:p>
            <a:endParaRPr dirty="0"/>
          </a:p>
          <a:p>
            <a:r>
              <a:rPr lang="zh-TW" dirty="0"/>
              <a:t>最下面那句話總結了它的功能：接上洗衣機後，它就能默默偵測電流、回報狀態，讓你的手機隨時知道哪台洗衣機可以用。</a:t>
            </a:r>
          </a:p>
          <a:p>
            <a:endParaRPr dirty="0"/>
          </a:p>
          <a:p>
            <a:r>
              <a:rPr lang="zh-TW" dirty="0"/>
              <a:t>從第 3 頁的一個點子，到現在這個實體成品，這就是一個完整的物聯網專案誕生的過程。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到這裡，主要內容講完了。這頁幫大家回顧，這個看起來不大的專案，其實串起了多少技術概念。</a:t>
            </a:r>
          </a:p>
          <a:p>
            <a:endParaRPr dirty="0"/>
          </a:p>
          <a:p>
            <a:r>
              <a:rPr lang="zh-TW" dirty="0"/>
              <a:t>電流感測：CT 互感器靠電磁感應量電流，不需要斷電拆線。</a:t>
            </a:r>
          </a:p>
          <a:p>
            <a:endParaRPr dirty="0"/>
          </a:p>
          <a:p>
            <a:r>
              <a:rPr lang="zh-TW" dirty="0"/>
              <a:t>類比轉數位：ADC 把感測器的類比訊號轉成程式能用的數值。</a:t>
            </a:r>
          </a:p>
          <a:p>
            <a:endParaRPr dirty="0"/>
          </a:p>
          <a:p>
            <a:r>
              <a:rPr lang="zh-TW" dirty="0"/>
              <a:t>無線傳輸：2.4GHz Wi-Fi 把資料送到後端平台。</a:t>
            </a:r>
          </a:p>
          <a:p>
            <a:endParaRPr dirty="0"/>
          </a:p>
          <a:p>
            <a:r>
              <a:rPr lang="zh-TW" dirty="0"/>
              <a:t>韌體燒錄：設定檔定義行為，燒錄工具把它寫入模組。</a:t>
            </a:r>
          </a:p>
          <a:p>
            <a:endParaRPr dirty="0"/>
          </a:p>
          <a:p>
            <a:r>
              <a:rPr lang="zh-TW" dirty="0"/>
              <a:t>網路資安：專屬 VLAN、限制聯網、修改預設帳密。</a:t>
            </a:r>
          </a:p>
          <a:p>
            <a:endParaRPr dirty="0"/>
          </a:p>
          <a:p>
            <a:r>
              <a:rPr lang="zh-TW" dirty="0"/>
              <a:t>機構設計：防水外盒、雷射雕刻、快速接頭防呆。</a:t>
            </a:r>
          </a:p>
          <a:p>
            <a:endParaRPr dirty="0"/>
          </a:p>
          <a:p>
            <a:r>
              <a:rPr lang="zh-TW" dirty="0"/>
              <a:t>我想讓大家看到的是：物聯網不是單一技術，而是把感測、運算、網路、資安、甚至機械設計這些不同領域的知識，整合在一起解決一個真實問題。</a:t>
            </a:r>
          </a:p>
          <a:p>
            <a:endParaRPr dirty="0"/>
          </a:p>
          <a:p>
            <a:r>
              <a:rPr lang="zh-TW" dirty="0"/>
              <a:t>你未來不管走哪個技術方向，這種「跨領域整合」的能力都會非常重要。一個小小的洗衣感測器，就是最好的練習範例。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講完整個專案，換你來想想看。這三個問題沒有標準答案，但很值得思考。</a:t>
            </a:r>
          </a:p>
          <a:p>
            <a:endParaRPr dirty="0"/>
          </a:p>
          <a:p>
            <a:r>
              <a:rPr lang="zh-TW" dirty="0"/>
              <a:t>第一題，這套「用電流判斷狀態」的方法，還能用在哪些設備上？提示你一下：想想看烘衣機、飲水機、影印機……什麼設備是運轉時耗電、待機時不耗電的？只要符合這個特性，同樣的方法就能套用。這就是把一個解法推廣到更多場景的思考。</a:t>
            </a:r>
          </a:p>
          <a:p>
            <a:endParaRPr dirty="0"/>
          </a:p>
          <a:p>
            <a:r>
              <a:rPr lang="zh-TW" dirty="0"/>
              <a:t>第二題，如果感測器被駭客入侵，可能造成什麼問題？為什麼專屬 VLAN 這麼重要？回想一下資安那一頁——IoT 設備如果能連到校園內網，駭客就可能拿它當跳板，去攻擊其他更重要的系統。</a:t>
            </a:r>
          </a:p>
          <a:p>
            <a:endParaRPr dirty="0"/>
          </a:p>
          <a:p>
            <a:r>
              <a:rPr lang="zh-TW" dirty="0"/>
              <a:t>第三題，如果要再進一步，你會想為這個洗衣平台加什麼功能？預約通知？洗衣完成提醒？使用統計？故障自動回報？這題讓你從使用者的角度，想想還能怎麼讓它更好用。</a:t>
            </a:r>
          </a:p>
          <a:p>
            <a:endParaRPr dirty="0"/>
          </a:p>
          <a:p>
            <a:r>
              <a:rPr lang="zh-TW" dirty="0"/>
              <a:t>大家可以分組討論幾分鐘，每組挑一題分享你們的想法。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最後做個總結。今天我們完整走過了智慧洗衣平台這個物聯網專案，我希望你帶走四個重點。</a:t>
            </a:r>
          </a:p>
          <a:p>
            <a:endParaRPr dirty="0"/>
          </a:p>
          <a:p>
            <a:r>
              <a:rPr lang="zh-TW" dirty="0"/>
              <a:t>第一，從真實痛點出發。這個專案不是為了用技術而用技術，而是因為洗衣間排隊這個真實的困擾，才催生了用電流感測判斷狀態的點子。好的工程，都是從真實需求開始的。</a:t>
            </a:r>
          </a:p>
          <a:p>
            <a:endParaRPr dirty="0"/>
          </a:p>
          <a:p>
            <a:r>
              <a:rPr lang="zh-TW" dirty="0"/>
              <a:t>第二，完整的系統思維。感測、連線、韌體、後端，每一個環節都要設計，缺一不可。物聯網是一個系統，不是單一技術。</a:t>
            </a:r>
          </a:p>
          <a:p>
            <a:endParaRPr dirty="0"/>
          </a:p>
          <a:p>
            <a:r>
              <a:rPr lang="zh-TW" dirty="0"/>
              <a:t>第三，資安不可忽略。IoT 設備也是攻擊目標，VLAN 隔離和修改預設帳密是基本功。越多設備連網，資安就越重要。</a:t>
            </a:r>
          </a:p>
          <a:p>
            <a:endParaRPr dirty="0"/>
          </a:p>
          <a:p>
            <a:r>
              <a:rPr lang="zh-TW" dirty="0"/>
              <a:t>第四，細節成就品質。防水外盒、防呆接頭、雷射雕刻，這些細節讓專案從「堪用」變成「好用」。</a:t>
            </a:r>
          </a:p>
          <a:p>
            <a:endParaRPr dirty="0"/>
          </a:p>
          <a:p>
            <a:r>
              <a:rPr lang="zh-TW" dirty="0"/>
              <a:t>希望這個貼近你生活的案例，讓你對物聯網有了具體的感覺。也許下次你在洗衣間等洗衣機的時候，會開始想：這個，我是不是也能讓它變聰明？謝謝大家。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b="0" i="0" dirty="0">
                <a:solidFill>
                  <a:srgbClr val="FFFFFF"/>
                </a:solidFill>
              </a:rPr>
              <a:t>練習與複習</a:t>
            </a:r>
            <a:endParaRPr lang="en-US" altLang="zh-TW" sz="1200" b="0" i="0" dirty="0">
              <a:solidFill>
                <a:srgbClr val="FFFFFF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0" i="0" dirty="0">
                <a:solidFill>
                  <a:srgbClr val="0D9488"/>
                </a:solidFill>
              </a:rPr>
              <a:t>1.  </a:t>
            </a:r>
            <a:r>
              <a:rPr lang="zh-TW" altLang="en-US" sz="1200" b="0" i="0" dirty="0">
                <a:solidFill>
                  <a:srgbClr val="0D9488"/>
                </a:solidFill>
              </a:rPr>
              <a:t>這個智慧洗衣平台</a:t>
            </a:r>
            <a:r>
              <a:rPr lang="en-US" altLang="zh-TW" sz="1200" b="0" i="0" dirty="0">
                <a:solidFill>
                  <a:srgbClr val="0D9488"/>
                </a:solidFill>
              </a:rPr>
              <a:t>,</a:t>
            </a:r>
            <a:r>
              <a:rPr lang="zh-TW" altLang="en-US" sz="1200" b="0" i="0" dirty="0">
                <a:solidFill>
                  <a:srgbClr val="0D9488"/>
                </a:solidFill>
              </a:rPr>
              <a:t>是用什麼方法判斷洗衣機是否正在運轉</a:t>
            </a:r>
            <a:r>
              <a:rPr lang="en-US" altLang="zh-TW" sz="1200" b="0" i="0" dirty="0">
                <a:solidFill>
                  <a:srgbClr val="0D9488"/>
                </a:solidFill>
              </a:rPr>
              <a:t>?</a:t>
            </a:r>
          </a:p>
          <a:p>
            <a:r>
              <a:rPr lang="zh-TW" altLang="en-US" b="0" dirty="0"/>
              <a:t>答案</a:t>
            </a:r>
            <a:r>
              <a:rPr lang="en-US" altLang="zh-TW" b="0" dirty="0"/>
              <a:t>: </a:t>
            </a:r>
            <a:r>
              <a:rPr lang="en-US" altLang="zh-TW" sz="1200" b="0" i="0" dirty="0">
                <a:solidFill>
                  <a:srgbClr val="1B5E20"/>
                </a:solidFill>
              </a:rPr>
              <a:t>B. </a:t>
            </a:r>
            <a:r>
              <a:rPr lang="zh-TW" altLang="en-US" sz="1200" b="0" i="0" dirty="0">
                <a:solidFill>
                  <a:srgbClr val="1B5E20"/>
                </a:solidFill>
              </a:rPr>
              <a:t>偵測洗衣機的耗電量</a:t>
            </a:r>
            <a:r>
              <a:rPr lang="en-US" altLang="zh-TW" sz="1200" b="0" i="0" dirty="0">
                <a:solidFill>
                  <a:srgbClr val="1B5E20"/>
                </a:solidFill>
              </a:rPr>
              <a:t>(</a:t>
            </a:r>
            <a:r>
              <a:rPr lang="zh-TW" altLang="en-US" sz="1200" b="0" i="0" dirty="0">
                <a:solidFill>
                  <a:srgbClr val="1B5E20"/>
                </a:solidFill>
              </a:rPr>
              <a:t>電流</a:t>
            </a:r>
            <a:r>
              <a:rPr lang="en-US" altLang="zh-TW" sz="1200" b="0" i="0" dirty="0">
                <a:solidFill>
                  <a:srgbClr val="1B5E20"/>
                </a:solidFill>
              </a:rPr>
              <a:t>)——</a:t>
            </a:r>
            <a:r>
              <a:rPr lang="zh-TW" altLang="en-US" sz="1200" b="0" i="0" dirty="0">
                <a:solidFill>
                  <a:srgbClr val="1B5E20"/>
                </a:solidFill>
              </a:rPr>
              <a:t>運轉時耗電高、待機時幾乎不耗電</a:t>
            </a:r>
            <a:endParaRPr lang="en-US" altLang="zh-TW" sz="1200" b="0" i="0" dirty="0">
              <a:solidFill>
                <a:srgbClr val="1B5E2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解析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: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核心洞察是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: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洗衣機運轉時很耗電、待機時幾乎不耗電。所以只要用 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CT 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電流感測器量電流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,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就能判斷它在不在運作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,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不必更換洗衣機。</a:t>
            </a:r>
          </a:p>
          <a:p>
            <a:endParaRPr lang="en-US" altLang="zh-TW" b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0" i="0" dirty="0">
                <a:solidFill>
                  <a:srgbClr val="0D9488"/>
                </a:solidFill>
              </a:rPr>
              <a:t>2.  </a:t>
            </a:r>
            <a:r>
              <a:rPr lang="zh-TW" altLang="en-US" sz="1200" b="0" i="0" dirty="0">
                <a:solidFill>
                  <a:srgbClr val="0D9488"/>
                </a:solidFill>
              </a:rPr>
              <a:t>關於這個專案的 </a:t>
            </a:r>
            <a:r>
              <a:rPr lang="en-US" altLang="zh-TW" sz="1200" b="0" i="0" dirty="0">
                <a:solidFill>
                  <a:srgbClr val="0D9488"/>
                </a:solidFill>
              </a:rPr>
              <a:t>IoT </a:t>
            </a:r>
            <a:r>
              <a:rPr lang="zh-TW" altLang="en-US" sz="1200" b="0" i="0" dirty="0">
                <a:solidFill>
                  <a:srgbClr val="0D9488"/>
                </a:solidFill>
              </a:rPr>
              <a:t>設備資安措施</a:t>
            </a:r>
            <a:r>
              <a:rPr lang="en-US" altLang="zh-TW" sz="1200" b="0" i="0" dirty="0">
                <a:solidFill>
                  <a:srgbClr val="0D9488"/>
                </a:solidFill>
              </a:rPr>
              <a:t>,</a:t>
            </a:r>
            <a:r>
              <a:rPr lang="zh-TW" altLang="en-US" sz="1200" b="0" i="0" dirty="0">
                <a:solidFill>
                  <a:srgbClr val="0D9488"/>
                </a:solidFill>
              </a:rPr>
              <a:t>下列哪一項做法是正確且必要的</a:t>
            </a:r>
            <a:r>
              <a:rPr lang="en-US" altLang="zh-TW" sz="1200" b="0" i="0" dirty="0">
                <a:solidFill>
                  <a:srgbClr val="0D9488"/>
                </a:solidFill>
              </a:rPr>
              <a:t>?</a:t>
            </a:r>
          </a:p>
          <a:p>
            <a:r>
              <a:rPr lang="zh-TW" altLang="en-US" b="0" dirty="0"/>
              <a:t>答案</a:t>
            </a:r>
            <a:r>
              <a:rPr lang="en-US" altLang="zh-TW" b="0" dirty="0"/>
              <a:t>:</a:t>
            </a:r>
            <a:r>
              <a:rPr lang="en-US" altLang="zh-TW" sz="1200" b="0" i="0" dirty="0">
                <a:solidFill>
                  <a:srgbClr val="1B5E20"/>
                </a:solidFill>
              </a:rPr>
              <a:t>D. </a:t>
            </a:r>
            <a:r>
              <a:rPr lang="zh-TW" altLang="en-US" sz="1200" b="0" i="0" dirty="0">
                <a:solidFill>
                  <a:srgbClr val="1B5E20"/>
                </a:solidFill>
              </a:rPr>
              <a:t>用專屬 </a:t>
            </a:r>
            <a:r>
              <a:rPr lang="en-US" altLang="zh-TW" sz="1200" b="0" i="0" dirty="0">
                <a:solidFill>
                  <a:srgbClr val="1B5E20"/>
                </a:solidFill>
              </a:rPr>
              <a:t>SSID/VLAN </a:t>
            </a:r>
            <a:r>
              <a:rPr lang="zh-TW" altLang="en-US" sz="1200" b="0" i="0" dirty="0">
                <a:solidFill>
                  <a:srgbClr val="1B5E20"/>
                </a:solidFill>
              </a:rPr>
              <a:t>隔離、限制聯網、並修改預設帳密</a:t>
            </a:r>
            <a:endParaRPr lang="en-US" altLang="zh-TW" sz="1200" b="0" i="0" dirty="0">
              <a:solidFill>
                <a:srgbClr val="1B5E2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解析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:IoT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 設備也是電腦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,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可能成為入侵破口。三大措施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: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用專屬 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SSID/VLAN 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隔離網段、限制只能連必要的後端、安裝時務必改掉公開的預設帳密。</a:t>
            </a:r>
          </a:p>
          <a:p>
            <a:endParaRPr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5E9CC1-C706-0F49-92D6-E571CC5EEA8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181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先看一下今天的地圖，我把整個專案分成三大段。</a:t>
            </a:r>
          </a:p>
          <a:p>
            <a:endParaRPr dirty="0"/>
          </a:p>
          <a:p>
            <a:r>
              <a:rPr lang="zh-TW" dirty="0"/>
              <a:t>第一段「為什麼要做」，談這個系統要解決什麼問題，以及最關鍵的設計發想——怎麼不換洗衣機就知道它在不在運轉。</a:t>
            </a:r>
          </a:p>
          <a:p>
            <a:endParaRPr dirty="0"/>
          </a:p>
          <a:p>
            <a:r>
              <a:rPr lang="zh-TW" dirty="0"/>
              <a:t>第二段「怎麼設計」，談三個規劃面向：無線網路怎麼配置、電流感測器怎麼選、還有一個很多人會忽略但其實很重要的——IoT 設備的資安。</a:t>
            </a:r>
          </a:p>
          <a:p>
            <a:endParaRPr dirty="0"/>
          </a:p>
          <a:p>
            <a:r>
              <a:rPr lang="zh-TW" dirty="0"/>
              <a:t>第三段「怎麼做出來」，這是最有趣的部分，我們會看到真正的電路板、韌體程式碼、防水外盒，還有最後完工的成品照片。</a:t>
            </a:r>
          </a:p>
          <a:p>
            <a:endParaRPr dirty="0"/>
          </a:p>
          <a:p>
            <a:r>
              <a:rPr lang="zh-TW" dirty="0"/>
              <a:t>這個順序就是一個真實工程專案的思考流程：先確認問題、再做設計、最後動手實作。跟著走一遍，你會對「物聯網到底在做什麼」有具體的概念。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先從「為什麼要做」開始。任何好的設計，都是從一個真實的痛點出發的。</a:t>
            </a:r>
          </a:p>
          <a:p>
            <a:endParaRPr dirty="0"/>
          </a:p>
          <a:p>
            <a:r>
              <a:rPr lang="zh-TW" dirty="0"/>
              <a:t>左邊紅色這欄是現在的困擾：傳統洗衣機沒有任何數位顯示，你只能親自跑去洗衣間看有沒有空機，也不知道自己的衣服洗好了沒，尖峰時段還要排隊。這些你應該都很有感。</a:t>
            </a:r>
          </a:p>
          <a:p>
            <a:endParaRPr dirty="0"/>
          </a:p>
          <a:p>
            <a:r>
              <a:rPr lang="zh-TW" dirty="0"/>
              <a:t>右邊綠色這欄是我們的解法。重點是第一條：不換洗衣機，只加一個感測器。為什麼？因為換掉所有洗衣機成本太高，但如果只是加裝一個小感測器，就能讓舊洗衣機「變聰明」，這個投資報酬率高很多。</a:t>
            </a:r>
          </a:p>
          <a:p>
            <a:endParaRPr dirty="0"/>
          </a:p>
          <a:p>
            <a:r>
              <a:rPr lang="zh-TW" dirty="0"/>
              <a:t>整個專案最核心的洞察在最下面這句話：洗衣機運轉的時候很耗電，待機的時候幾乎不耗電。所以只要量它的用電量——也就是電流——就能判斷它到底在不在運作。這個簡單的物理現象，就是整個系統的基礎。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這頁把整個系統的運作流程串起來，從左到右有四個環節。</a:t>
            </a:r>
          </a:p>
          <a:p>
            <a:endParaRPr dirty="0"/>
          </a:p>
          <a:p>
            <a:r>
              <a:rPr lang="zh-TW" dirty="0"/>
              <a:t>第一個環節，電流感測器。它是一個 CT 線圈，夾在洗衣機的電源線上，量測流過的電流大小。</a:t>
            </a:r>
          </a:p>
          <a:p>
            <a:endParaRPr dirty="0"/>
          </a:p>
          <a:p>
            <a:r>
              <a:rPr lang="zh-TW" dirty="0"/>
              <a:t>第二個環節，IoT 感測模組。它把感測器量到的電流，換算成程式可以用的數值，這顆晶片是 ESP 系列，等一下會看到實物。</a:t>
            </a:r>
          </a:p>
          <a:p>
            <a:endParaRPr dirty="0"/>
          </a:p>
          <a:p>
            <a:r>
              <a:rPr lang="zh-TW" dirty="0"/>
              <a:t>第三個環節，無線網路。模組透過專屬的 Wi-Fi，名稱叫 AU_iot，把資料傳送出去。</a:t>
            </a:r>
          </a:p>
          <a:p>
            <a:endParaRPr dirty="0"/>
          </a:p>
          <a:p>
            <a:r>
              <a:rPr lang="zh-TW" dirty="0"/>
              <a:t>第四個環節，後端平台。它收到資料後，判斷洗衣機目前是運轉還是待機，再把狀態推播到你的手機。</a:t>
            </a:r>
          </a:p>
          <a:p>
            <a:endParaRPr dirty="0"/>
          </a:p>
          <a:p>
            <a:r>
              <a:rPr lang="zh-TW" dirty="0"/>
              <a:t>最後的成果就是下面這句話：你打開手機，就能看到「3 號洗衣機運轉中，預計還有 12 分鐘」、「5 號空機可用」。從一個物理的電流訊號，到你手機上的一句話，中間就是這四個環節在運作。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進入設計規劃的第一個面向：網路服務。</a:t>
            </a:r>
          </a:p>
          <a:p>
            <a:endParaRPr dirty="0"/>
          </a:p>
          <a:p>
            <a:r>
              <a:rPr lang="zh-TW" dirty="0"/>
              <a:t>這裡有一個重要的觀念：IoT 設備的網路需求，和你手機的網路需求很不一樣。</a:t>
            </a:r>
          </a:p>
          <a:p>
            <a:endParaRPr dirty="0"/>
          </a:p>
          <a:p>
            <a:r>
              <a:rPr lang="zh-TW" dirty="0"/>
              <a:t>你的手機需要高速網路來看影片、下載檔案。但 IoT 感測器只傳很少的資料——就是一個電流數值——所以它不需要快，它需要的是「穩定、不斷線」。</a:t>
            </a:r>
          </a:p>
          <a:p>
            <a:endParaRPr dirty="0"/>
          </a:p>
          <a:p>
            <a:r>
              <a:rPr lang="zh-TW" dirty="0"/>
              <a:t>所以這個專案做了三個決定。第一，用 2.4GHz 頻段，因為 2.4GHz 的訊號穿牆能力強、覆蓋範圍大，適合分布在各樓層洗衣間的感測器。第二，以穩定為優先，不追求速度。第三，也是很聰明的一點：把學校原本就有的舊式無線 AP 重新規劃配置給 IoT 用，不需要花錢買新設備。</a:t>
            </a:r>
          </a:p>
          <a:p>
            <a:endParaRPr dirty="0"/>
          </a:p>
          <a:p>
            <a:r>
              <a:rPr lang="zh-TW" dirty="0"/>
              <a:t>這告訴我們一個工程思維：選技術不是越強越好，而是要符合需求。針對 IoT 的特性做選擇，才是好設計。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設計規劃的第二個面向：感測模組和電流感測器要怎麼選。這頁列了四個條件。</a:t>
            </a:r>
          </a:p>
          <a:p>
            <a:endParaRPr dirty="0"/>
          </a:p>
          <a:p>
            <a:r>
              <a:rPr lang="zh-TW" dirty="0"/>
              <a:t>第一，供電方式。模組由洗衣機直接供電，用 DC 直流電，這樣就不用另外接插座，安裝更簡單。</a:t>
            </a:r>
          </a:p>
          <a:p>
            <a:endParaRPr dirty="0"/>
          </a:p>
          <a:p>
            <a:r>
              <a:rPr lang="zh-TW" dirty="0"/>
              <a:t>第二，類比輸入介面。模組必須要有類比輸入的腳位，才能接收電流感測器送來的訊號。</a:t>
            </a:r>
          </a:p>
          <a:p>
            <a:endParaRPr dirty="0"/>
          </a:p>
          <a:p>
            <a:r>
              <a:rPr lang="zh-TW" dirty="0"/>
              <a:t>第三，無線連線。採用無線模式，這樣就不用在洗衣間佈滿網路線，降低施工的複雜度。</a:t>
            </a:r>
          </a:p>
          <a:p>
            <a:endParaRPr dirty="0"/>
          </a:p>
          <a:p>
            <a:r>
              <a:rPr lang="zh-TW" dirty="0"/>
              <a:t>第四，也是最巧妙的——CT 感應線圈。請特別注意最下面那句話：CT 感測器是活動式開口設計，可以直接「夾」在電源線上，靠電磁感應來量電流，完全不需要剪斷或拆解洗衣機的電線。</a:t>
            </a:r>
          </a:p>
          <a:p>
            <a:endParaRPr dirty="0"/>
          </a:p>
          <a:p>
            <a:r>
              <a:rPr lang="zh-TW" dirty="0"/>
              <a:t>這一點非常重要，因為它代表安裝的時候不會破壞洗衣機原本的線路，既安全又快速。這就是為什麼選 CT 感測器，而不是其他需要串接電路的方式。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設計規劃的第三個面向：資安。這頁我要特別強調，因為它最容易被忽略，但其實非常重要。</a:t>
            </a:r>
          </a:p>
          <a:p>
            <a:endParaRPr dirty="0"/>
          </a:p>
          <a:p>
            <a:r>
              <a:rPr lang="zh-TW" dirty="0"/>
              <a:t>很多人以為 IoT 設備就是個小感測器，能有什麼安全問題？但記住一個觀念：IoT 設備也是電腦，它有晶片、有程式、會連網。如果不保護，它可能成為駭客入侵整個校園網路的破口。</a:t>
            </a:r>
          </a:p>
          <a:p>
            <a:endParaRPr dirty="0"/>
          </a:p>
          <a:p>
            <a:r>
              <a:rPr lang="zh-TW" dirty="0"/>
              <a:t>這個專案做了三件事。第一，專屬 SSID 和 VLAN，也就是讓 IoT 設備用獨立的網路名稱和獨立的虛擬區網。這樣就算某個感測器被入侵，它也被隔離在自己的網段裡，碰不到師生的電腦和學校的重要系統。</a:t>
            </a:r>
          </a:p>
          <a:p>
            <a:endParaRPr dirty="0"/>
          </a:p>
          <a:p>
            <a:r>
              <a:rPr lang="zh-TW" dirty="0"/>
              <a:t>第二，限制聯網能力。讓 IoT 設備只能連到它該連的後端平台，不能自由上網，降低被植入惡意程式後對外連線的風險。</a:t>
            </a:r>
          </a:p>
          <a:p>
            <a:endParaRPr dirty="0"/>
          </a:p>
          <a:p>
            <a:r>
              <a:rPr lang="zh-TW" dirty="0"/>
              <a:t>第三，修改預設帳密。出廠的預設帳號密碼是公開的，駭客的字典裡都有，所以安裝時一定要改掉。這是最基本、但也最重要的一步。</a:t>
            </a:r>
          </a:p>
          <a:p>
            <a:endParaRPr dirty="0"/>
          </a:p>
          <a:p>
            <a:r>
              <a:rPr lang="zh-TW" dirty="0"/>
              <a:t>這三招放在一起，就是 IoT 資安的基本功。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從這頁開始進入「怎麼做出來」，先看硬體。</a:t>
            </a:r>
          </a:p>
          <a:p>
            <a:endParaRPr dirty="0"/>
          </a:p>
          <a:p>
            <a:r>
              <a:rPr lang="zh-TW" dirty="0"/>
              <a:t>畫面左邊就是感測模組的核心——一塊真實的電路板。我帶大家看幾個重點。</a:t>
            </a:r>
          </a:p>
          <a:p>
            <a:endParaRPr dirty="0"/>
          </a:p>
          <a:p>
            <a:r>
              <a:rPr lang="zh-TW" dirty="0"/>
              <a:t>中間那塊有金屬屏蔽、印著 Wi-Fi 字樣的，是 ESP 系列的 Wi-Fi 晶片，它是整個模組的大腦，負責連網、處理資料、執行韌體的邏輯。</a:t>
            </a:r>
          </a:p>
          <a:p>
            <a:endParaRPr dirty="0"/>
          </a:p>
          <a:p>
            <a:r>
              <a:rPr lang="zh-TW" dirty="0"/>
              <a:t>板子上的類比輸入腳位，負責接收電流感測器送來的類比訊號，把它轉換成數位數值。</a:t>
            </a:r>
          </a:p>
          <a:p>
            <a:endParaRPr dirty="0"/>
          </a:p>
          <a:p>
            <a:r>
              <a:rPr lang="zh-TW" dirty="0"/>
              <a:t>左下角的接口是 DC 供電，從洗衣機取得電源。綠色的接線端子則用來連接 CT 電流感測線圈，採用快速接頭設計，方便現場安裝。</a:t>
            </a:r>
          </a:p>
          <a:p>
            <a:endParaRPr dirty="0"/>
          </a:p>
          <a:p>
            <a:r>
              <a:rPr lang="zh-TW" dirty="0"/>
              <a:t>你看，這樣一塊不大的板子，就整合了連網、運算、感測接收、供電所有功能。這就是現代 IoT 模組的樣子——小，但功能完整。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硬體有了，接下來是韌體。韌體就是寫進這塊板子裡、讓它知道「該做什麼」的程式。</a:t>
            </a:r>
          </a:p>
          <a:p>
            <a:endParaRPr dirty="0"/>
          </a:p>
          <a:p>
            <a:r>
              <a:rPr lang="zh-TW" dirty="0"/>
              <a:t>畫面左邊是韌體的設定檔，我帶大家看幾個關鍵的設定。</a:t>
            </a:r>
          </a:p>
          <a:p>
            <a:endParaRPr dirty="0"/>
          </a:p>
          <a:p>
            <a:r>
              <a:rPr lang="zh-TW" dirty="0"/>
              <a:t>最上面兩行 STA_SSID 和 STA_PASS，定義了要連哪個無線網路、密碼是什麼，這裡可以看到網路名稱就是 AU_iot。</a:t>
            </a:r>
          </a:p>
          <a:p>
            <a:endParaRPr dirty="0"/>
          </a:p>
          <a:p>
            <a:r>
              <a:rPr lang="zh-TW" dirty="0"/>
              <a:t>中間的 WEB_USERNAME 和 WEB_PASSWORD，是管理這個模組的登入帳號密碼。還記得剛剛資安那頁說要改掉預設帳密嗎？就是在這裡改。</a:t>
            </a:r>
          </a:p>
          <a:p>
            <a:endParaRPr dirty="0"/>
          </a:p>
          <a:p>
            <a:r>
              <a:rPr lang="zh-TW" dirty="0"/>
              <a:t>WEB_PORT 是連線埠，也建議改掉預設值來提升安全性。</a:t>
            </a:r>
          </a:p>
          <a:p>
            <a:endParaRPr dirty="0"/>
          </a:p>
          <a:p>
            <a:r>
              <a:rPr lang="zh-TW" dirty="0"/>
              <a:t>最下面的 ANALOG_CT 開頭的參數，是電流感測器的校正係數。為什麼需要校正？因為每個感測器都有些微差異，要靠這些參數讓量出來的數值準確。</a:t>
            </a:r>
          </a:p>
          <a:p>
            <a:endParaRPr dirty="0"/>
          </a:p>
          <a:p>
            <a:r>
              <a:rPr lang="zh-TW" dirty="0"/>
              <a:t>右邊把這些設定分成四類：連線設定、權限設定、連接埠、感測參數。你不需要會寫程式，但要理解：韌體設定檔，就是把前面所有的設計決策，變成模組真正會執行的具體指令。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11.png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09728" y="0"/>
            <a:ext cx="54864" cy="5143500"/>
          </a:xfrm>
          <a:prstGeom prst="rect">
            <a:avLst/>
          </a:prstGeom>
          <a:solidFill>
            <a:srgbClr val="059669"/>
          </a:solidFill>
          <a:ln w="12700">
            <a:solidFill>
              <a:srgbClr val="059669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57200" y="914400"/>
            <a:ext cx="2377440" cy="329184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57200" y="914400"/>
            <a:ext cx="23774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物聯網實作應用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141732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智慧洗衣平台</a:t>
            </a:r>
            <a:endParaRPr lang="en-US" sz="4400" dirty="0"/>
          </a:p>
        </p:txBody>
      </p:sp>
      <p:sp>
        <p:nvSpPr>
          <p:cNvPr id="7" name="Text 5"/>
          <p:cNvSpPr/>
          <p:nvPr/>
        </p:nvSpPr>
        <p:spPr>
          <a:xfrm>
            <a:off x="457200" y="228600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94D0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從一台普通洗衣機，到能用手機查狀態的 IoT 系統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457200" y="297180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kern="0" spc="1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感測 ｜ 連線 ｜ 韌體 ｜ 硬體實作 ｜ 資安規劃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3520440"/>
            <a:ext cx="502920" cy="502920"/>
          </a:xfrm>
          <a:prstGeom prst="ellipse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pic>
        <p:nvPicPr>
          <p:cNvPr id="10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352" y="3593592"/>
            <a:ext cx="347472" cy="347472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365760" y="4087368"/>
            <a:ext cx="71323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電流感測</a:t>
            </a:r>
            <a:endParaRPr lang="en-US" sz="900" dirty="0"/>
          </a:p>
        </p:txBody>
      </p:sp>
      <p:sp>
        <p:nvSpPr>
          <p:cNvPr id="12" name="Shape 9"/>
          <p:cNvSpPr/>
          <p:nvPr/>
        </p:nvSpPr>
        <p:spPr>
          <a:xfrm>
            <a:off x="1417320" y="3520440"/>
            <a:ext cx="502920" cy="502920"/>
          </a:xfrm>
          <a:prstGeom prst="ellipse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0472" y="3593592"/>
            <a:ext cx="347472" cy="347472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1325880" y="4087368"/>
            <a:ext cx="71323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無線連線</a:t>
            </a:r>
            <a:endParaRPr lang="en-US" sz="900" dirty="0"/>
          </a:p>
        </p:txBody>
      </p:sp>
      <p:sp>
        <p:nvSpPr>
          <p:cNvPr id="15" name="Shape 11"/>
          <p:cNvSpPr/>
          <p:nvPr/>
        </p:nvSpPr>
        <p:spPr>
          <a:xfrm>
            <a:off x="2377440" y="3520440"/>
            <a:ext cx="502920" cy="502920"/>
          </a:xfrm>
          <a:prstGeom prst="ellipse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50592" y="3593592"/>
            <a:ext cx="347472" cy="347472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2286000" y="4087368"/>
            <a:ext cx="71323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韌體燒錄</a:t>
            </a:r>
            <a:endParaRPr lang="en-US" sz="900" dirty="0"/>
          </a:p>
        </p:txBody>
      </p:sp>
      <p:sp>
        <p:nvSpPr>
          <p:cNvPr id="18" name="Shape 13"/>
          <p:cNvSpPr/>
          <p:nvPr/>
        </p:nvSpPr>
        <p:spPr>
          <a:xfrm>
            <a:off x="3337560" y="3520440"/>
            <a:ext cx="502920" cy="502920"/>
          </a:xfrm>
          <a:prstGeom prst="ellipse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10712" y="3593592"/>
            <a:ext cx="347472" cy="347472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3246120" y="4087368"/>
            <a:ext cx="71323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防水外盒</a:t>
            </a:r>
            <a:endParaRPr lang="en-US" sz="900" dirty="0"/>
          </a:p>
        </p:txBody>
      </p:sp>
      <p:sp>
        <p:nvSpPr>
          <p:cNvPr id="21" name="Text 15"/>
          <p:cNvSpPr/>
          <p:nvPr/>
        </p:nvSpPr>
        <p:spPr>
          <a:xfrm>
            <a:off x="457200" y="4754880"/>
            <a:ext cx="5486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亞洲大學資訊發展處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實作 ③：設定配置的完整步驟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365760" y="749808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分成兩大階段：先設定好韌體，再配置每台設備的網路位址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365760" y="1188720"/>
            <a:ext cx="4114800" cy="3291840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65760" y="1188720"/>
            <a:ext cx="4114800" cy="502920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1225296"/>
            <a:ext cx="3749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階段 A　韌體配置規劃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548640" y="1874520"/>
            <a:ext cx="292608" cy="292608"/>
          </a:xfrm>
          <a:prstGeom prst="ellipse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48640" y="1874520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960120" y="1856232"/>
            <a:ext cx="338328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設計韌體設定檔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548640" y="2295144"/>
            <a:ext cx="292608" cy="292608"/>
          </a:xfrm>
          <a:prstGeom prst="ellipse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48640" y="2295144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960120" y="2276856"/>
            <a:ext cx="338328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設定無線網路連線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548640" y="2715768"/>
            <a:ext cx="292608" cy="292608"/>
          </a:xfrm>
          <a:prstGeom prst="ellipse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48640" y="2715768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960120" y="2697480"/>
            <a:ext cx="338328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修改存取權限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548640" y="3136392"/>
            <a:ext cx="292608" cy="292608"/>
          </a:xfrm>
          <a:prstGeom prst="ellipse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48640" y="3136392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960120" y="3118104"/>
            <a:ext cx="338328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修改連接埠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548640" y="3557016"/>
            <a:ext cx="292608" cy="292608"/>
          </a:xfrm>
          <a:prstGeom prst="ellipse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48640" y="3557016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960120" y="3538728"/>
            <a:ext cx="338328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定義類比輸出 I/O 需求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548640" y="3977640"/>
            <a:ext cx="292608" cy="292608"/>
          </a:xfrm>
          <a:prstGeom prst="ellipse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48640" y="3977640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960120" y="3959352"/>
            <a:ext cx="338328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寫入（燒錄）韌體到模組</a:t>
            </a:r>
            <a:endParaRPr lang="en-US" sz="1600" dirty="0"/>
          </a:p>
        </p:txBody>
      </p:sp>
      <p:sp>
        <p:nvSpPr>
          <p:cNvPr id="26" name="Shape 24"/>
          <p:cNvSpPr/>
          <p:nvPr/>
        </p:nvSpPr>
        <p:spPr>
          <a:xfrm>
            <a:off x="4663440" y="1188720"/>
            <a:ext cx="4114800" cy="3291840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4663440" y="1188720"/>
            <a:ext cx="4114800" cy="502920"/>
          </a:xfrm>
          <a:prstGeom prst="rect">
            <a:avLst/>
          </a:prstGeom>
          <a:solidFill>
            <a:srgbClr val="059669"/>
          </a:solidFill>
          <a:ln w="12700">
            <a:solidFill>
              <a:srgbClr val="059669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846320" y="1225296"/>
            <a:ext cx="3749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階段 B　IP 位址配置</a:t>
            </a: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4846320" y="1920240"/>
            <a:ext cx="292608" cy="292608"/>
          </a:xfrm>
          <a:prstGeom prst="ellipse">
            <a:avLst/>
          </a:prstGeom>
          <a:solidFill>
            <a:srgbClr val="059669"/>
          </a:solidFill>
          <a:ln w="12700">
            <a:solidFill>
              <a:srgbClr val="059669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4846320" y="1920240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400" dirty="0"/>
          </a:p>
        </p:txBody>
      </p:sp>
      <p:sp>
        <p:nvSpPr>
          <p:cNvPr id="31" name="Text 29"/>
          <p:cNvSpPr/>
          <p:nvPr/>
        </p:nvSpPr>
        <p:spPr>
          <a:xfrm>
            <a:off x="5257800" y="1901952"/>
            <a:ext cx="33832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取得 MAC Address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5257800" y="2194560"/>
            <a:ext cx="3794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用專屬指令讀出每個模組網路晶片的實體位址</a:t>
            </a:r>
            <a:endParaRPr lang="en-US" sz="1400" dirty="0"/>
          </a:p>
        </p:txBody>
      </p:sp>
      <p:sp>
        <p:nvSpPr>
          <p:cNvPr id="33" name="Shape 31"/>
          <p:cNvSpPr/>
          <p:nvPr/>
        </p:nvSpPr>
        <p:spPr>
          <a:xfrm>
            <a:off x="4846320" y="2761488"/>
            <a:ext cx="292608" cy="292608"/>
          </a:xfrm>
          <a:prstGeom prst="ellipse">
            <a:avLst/>
          </a:prstGeom>
          <a:solidFill>
            <a:srgbClr val="059669"/>
          </a:solidFill>
          <a:ln w="12700">
            <a:solidFill>
              <a:srgbClr val="059669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4846320" y="2761488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00" dirty="0"/>
          </a:p>
        </p:txBody>
      </p:sp>
      <p:sp>
        <p:nvSpPr>
          <p:cNvPr id="35" name="Text 33"/>
          <p:cNvSpPr/>
          <p:nvPr/>
        </p:nvSpPr>
        <p:spPr>
          <a:xfrm>
            <a:off x="5257800" y="2743200"/>
            <a:ext cx="33832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登錄到管理平台</a:t>
            </a:r>
            <a:endParaRPr lang="en-US" sz="1600" dirty="0"/>
          </a:p>
        </p:txBody>
      </p:sp>
      <p:sp>
        <p:nvSpPr>
          <p:cNvPr id="36" name="Text 34"/>
          <p:cNvSpPr/>
          <p:nvPr/>
        </p:nvSpPr>
        <p:spPr>
          <a:xfrm>
            <a:off x="5257800" y="3035808"/>
            <a:ext cx="3794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把所有模組的 MAC Address 寫入網路管理平台</a:t>
            </a:r>
            <a:endParaRPr lang="en-US" sz="1400" dirty="0"/>
          </a:p>
        </p:txBody>
      </p:sp>
      <p:sp>
        <p:nvSpPr>
          <p:cNvPr id="37" name="Shape 35"/>
          <p:cNvSpPr/>
          <p:nvPr/>
        </p:nvSpPr>
        <p:spPr>
          <a:xfrm>
            <a:off x="4846320" y="3602736"/>
            <a:ext cx="292608" cy="292608"/>
          </a:xfrm>
          <a:prstGeom prst="ellipse">
            <a:avLst/>
          </a:prstGeom>
          <a:solidFill>
            <a:srgbClr val="059669"/>
          </a:solidFill>
          <a:ln w="12700">
            <a:solidFill>
              <a:srgbClr val="059669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4846320" y="3602736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400" dirty="0"/>
          </a:p>
        </p:txBody>
      </p:sp>
      <p:sp>
        <p:nvSpPr>
          <p:cNvPr id="39" name="Text 37"/>
          <p:cNvSpPr/>
          <p:nvPr/>
        </p:nvSpPr>
        <p:spPr>
          <a:xfrm>
            <a:off x="5257800" y="3584448"/>
            <a:ext cx="33832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配置專屬 IP</a:t>
            </a:r>
            <a:endParaRPr lang="en-US" sz="1600" dirty="0"/>
          </a:p>
        </p:txBody>
      </p:sp>
      <p:sp>
        <p:nvSpPr>
          <p:cNvPr id="40" name="Text 38"/>
          <p:cNvSpPr/>
          <p:nvPr/>
        </p:nvSpPr>
        <p:spPr>
          <a:xfrm>
            <a:off x="5257800" y="3877056"/>
            <a:ext cx="3794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為每台設備分配固定的專屬 IP，方便管理與識別</a:t>
            </a:r>
            <a:endParaRPr lang="en-US" sz="1400" dirty="0"/>
          </a:p>
        </p:txBody>
      </p:sp>
      <p:sp>
        <p:nvSpPr>
          <p:cNvPr id="41" name="Shape 39"/>
          <p:cNvSpPr/>
          <p:nvPr/>
        </p:nvSpPr>
        <p:spPr>
          <a:xfrm>
            <a:off x="0" y="4956048"/>
            <a:ext cx="9144000" cy="182880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365760" y="4965192"/>
            <a:ext cx="64008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智慧校園物聯網實作：學生宿舍智慧洗衣平台</a:t>
            </a:r>
            <a:endParaRPr lang="en-US" sz="800" dirty="0"/>
          </a:p>
        </p:txBody>
      </p:sp>
      <p:sp>
        <p:nvSpPr>
          <p:cNvPr id="43" name="Text 41"/>
          <p:cNvSpPr/>
          <p:nvPr/>
        </p:nvSpPr>
        <p:spPr>
          <a:xfrm>
            <a:off x="8321040" y="4965192"/>
            <a:ext cx="6400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/ 18</a:t>
            </a:r>
            <a:endParaRPr lang="en-US" sz="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實作 ④：軟體配置工具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365760" y="749808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用燒錄工具把韌體寫進模組，並完成無線網路設定</a:t>
            </a:r>
            <a:endParaRPr lang="en-US" sz="1600" dirty="0"/>
          </a:p>
        </p:txBody>
      </p:sp>
      <p:pic>
        <p:nvPicPr>
          <p:cNvPr id="5" name="Image 0" descr="/home/claude/extract_imgs/unzipped/ppt/media/image3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65760" y="1234440"/>
            <a:ext cx="4114800" cy="3108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754880" y="1280160"/>
            <a:ext cx="4023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燒錄工具做了什麼？</a:t>
            </a:r>
            <a:endParaRPr lang="en-US" dirty="0"/>
          </a:p>
        </p:txBody>
      </p:sp>
      <p:sp>
        <p:nvSpPr>
          <p:cNvPr id="7" name="Shape 4"/>
          <p:cNvSpPr/>
          <p:nvPr/>
        </p:nvSpPr>
        <p:spPr>
          <a:xfrm>
            <a:off x="4754880" y="1691640"/>
            <a:ext cx="40233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4754880" y="1691640"/>
            <a:ext cx="73152" cy="658368"/>
          </a:xfrm>
          <a:prstGeom prst="rect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937760" y="17373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選擇連接埠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4937760" y="2011680"/>
            <a:ext cx="37033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電腦透過 USB 連接 IoT 模組，選對 COM 埠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4754880" y="2423160"/>
            <a:ext cx="40233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4754880" y="2423160"/>
            <a:ext cx="73152" cy="658368"/>
          </a:xfrm>
          <a:prstGeom prst="rect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4937760" y="246888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備份原始韌體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4937760" y="2743200"/>
            <a:ext cx="37033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燒錄前先備份，萬一出錯可以還原</a:t>
            </a:r>
            <a:endParaRPr lang="en-US" sz="1400" dirty="0"/>
          </a:p>
        </p:txBody>
      </p:sp>
      <p:sp>
        <p:nvSpPr>
          <p:cNvPr id="15" name="Shape 12"/>
          <p:cNvSpPr/>
          <p:nvPr/>
        </p:nvSpPr>
        <p:spPr>
          <a:xfrm>
            <a:off x="4754880" y="3154680"/>
            <a:ext cx="40233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4754880" y="3154680"/>
            <a:ext cx="73152" cy="658368"/>
          </a:xfrm>
          <a:prstGeom prst="rect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4937760" y="320040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寫入新韌體</a:t>
            </a:r>
            <a:endParaRPr lang="en-US" sz="1600" dirty="0"/>
          </a:p>
        </p:txBody>
      </p:sp>
      <p:sp>
        <p:nvSpPr>
          <p:cNvPr id="18" name="Text 15"/>
          <p:cNvSpPr/>
          <p:nvPr/>
        </p:nvSpPr>
        <p:spPr>
          <a:xfrm>
            <a:off x="4937760" y="3474720"/>
            <a:ext cx="37033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把編譯好的韌體檔燒進模組的記憶體</a:t>
            </a:r>
            <a:endParaRPr lang="en-US" sz="1400" dirty="0"/>
          </a:p>
        </p:txBody>
      </p:sp>
      <p:sp>
        <p:nvSpPr>
          <p:cNvPr id="19" name="Shape 16"/>
          <p:cNvSpPr/>
          <p:nvPr/>
        </p:nvSpPr>
        <p:spPr>
          <a:xfrm>
            <a:off x="4754880" y="3886200"/>
            <a:ext cx="40233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4754880" y="3886200"/>
            <a:ext cx="73152" cy="658368"/>
          </a:xfrm>
          <a:prstGeom prst="rect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4937760" y="39319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設定 Wi-Fi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4937760" y="4206240"/>
            <a:ext cx="37033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輸入無線網路 SSID 和密碼完成連線設定</a:t>
            </a:r>
            <a:endParaRPr lang="en-US" sz="1400" dirty="0"/>
          </a:p>
        </p:txBody>
      </p:sp>
      <p:sp>
        <p:nvSpPr>
          <p:cNvPr id="23" name="Shape 20"/>
          <p:cNvSpPr/>
          <p:nvPr/>
        </p:nvSpPr>
        <p:spPr>
          <a:xfrm>
            <a:off x="0" y="4956048"/>
            <a:ext cx="9144000" cy="182880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365760" y="4965192"/>
            <a:ext cx="64008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智慧校園物聯網實作：學生宿舍智慧洗衣平台</a:t>
            </a:r>
            <a:endParaRPr lang="en-US" sz="800" dirty="0"/>
          </a:p>
        </p:txBody>
      </p:sp>
      <p:sp>
        <p:nvSpPr>
          <p:cNvPr id="25" name="Text 22"/>
          <p:cNvSpPr/>
          <p:nvPr/>
        </p:nvSpPr>
        <p:spPr>
          <a:xfrm>
            <a:off x="8321040" y="4965192"/>
            <a:ext cx="6400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 / 18</a:t>
            </a:r>
            <a:endParaRPr lang="en-US" sz="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實作 ⑤：線組規劃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365760" y="749808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好的設計不只要能用，還要讓安裝人員快速、不出錯地施工</a:t>
            </a:r>
            <a:endParaRPr lang="en-US" sz="1600" dirty="0"/>
          </a:p>
        </p:txBody>
      </p:sp>
      <p:pic>
        <p:nvPicPr>
          <p:cNvPr id="5" name="Image 0" descr="/home/claude/assets/wiring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65760" y="1280160"/>
            <a:ext cx="4206240" cy="301752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4846320" y="1463040"/>
            <a:ext cx="3931920" cy="777240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846320" y="1463040"/>
            <a:ext cx="457200" cy="777240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440680" y="1554480"/>
            <a:ext cx="3200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感測模組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5440680" y="1865376"/>
            <a:ext cx="32004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接收與處理電流訊號的主板</a:t>
            </a:r>
            <a:endParaRPr lang="en-US" sz="1400" dirty="0"/>
          </a:p>
        </p:txBody>
      </p:sp>
      <p:sp>
        <p:nvSpPr>
          <p:cNvPr id="10" name="Shape 7"/>
          <p:cNvSpPr/>
          <p:nvPr/>
        </p:nvSpPr>
        <p:spPr>
          <a:xfrm>
            <a:off x="4846320" y="2377440"/>
            <a:ext cx="3931920" cy="777240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4846320" y="2377440"/>
            <a:ext cx="457200" cy="777240"/>
          </a:xfrm>
          <a:prstGeom prst="rect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5440680" y="2468880"/>
            <a:ext cx="3200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洗衣機控制模組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5440680" y="2779776"/>
            <a:ext cx="32004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連接洗衣機電源與感測器的中介</a:t>
            </a:r>
            <a:endParaRPr lang="en-US" sz="1400" dirty="0"/>
          </a:p>
        </p:txBody>
      </p:sp>
      <p:sp>
        <p:nvSpPr>
          <p:cNvPr id="14" name="Shape 11"/>
          <p:cNvSpPr/>
          <p:nvPr/>
        </p:nvSpPr>
        <p:spPr>
          <a:xfrm>
            <a:off x="4846320" y="3291840"/>
            <a:ext cx="3931920" cy="777240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4846320" y="3291840"/>
            <a:ext cx="457200" cy="777240"/>
          </a:xfrm>
          <a:prstGeom prst="rect">
            <a:avLst/>
          </a:prstGeom>
          <a:solidFill>
            <a:srgbClr val="059669"/>
          </a:solidFill>
          <a:ln w="12700">
            <a:solidFill>
              <a:srgbClr val="059669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5440680" y="3383280"/>
            <a:ext cx="3200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電流線圈感應器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5440680" y="3694176"/>
            <a:ext cx="32004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CT 線圈，夾在電源線上量電流</a:t>
            </a:r>
            <a:endParaRPr lang="en-US" sz="1400" dirty="0"/>
          </a:p>
        </p:txBody>
      </p:sp>
      <p:sp>
        <p:nvSpPr>
          <p:cNvPr id="18" name="Shape 15"/>
          <p:cNvSpPr/>
          <p:nvPr/>
        </p:nvSpPr>
        <p:spPr>
          <a:xfrm>
            <a:off x="4846320" y="4206240"/>
            <a:ext cx="3931920" cy="502920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4983480" y="4224528"/>
            <a:ext cx="3657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訂製快速接頭 + 防呆設計：接頭只能用正確方向插入，避免接錯線。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20" name="Shape 17"/>
          <p:cNvSpPr/>
          <p:nvPr/>
        </p:nvSpPr>
        <p:spPr>
          <a:xfrm>
            <a:off x="0" y="4956048"/>
            <a:ext cx="9144000" cy="182880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365760" y="4965192"/>
            <a:ext cx="64008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智慧校園物聯網實作：學生宿舍智慧洗衣平台</a:t>
            </a:r>
            <a:endParaRPr lang="en-US" sz="800" dirty="0"/>
          </a:p>
        </p:txBody>
      </p:sp>
      <p:sp>
        <p:nvSpPr>
          <p:cNvPr id="22" name="Text 19"/>
          <p:cNvSpPr/>
          <p:nvPr/>
        </p:nvSpPr>
        <p:spPr>
          <a:xfrm>
            <a:off x="8321040" y="4965192"/>
            <a:ext cx="6400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 / 18</a:t>
            </a:r>
            <a:endParaRPr lang="en-US" sz="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實作 ⑥：防水外盒設計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365760" y="749808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洗衣間又濕又潮，電路板必須有外盒保護才能長期運作</a:t>
            </a:r>
            <a:endParaRPr lang="en-US" sz="1600" dirty="0"/>
          </a:p>
        </p:txBody>
      </p:sp>
      <p:pic>
        <p:nvPicPr>
          <p:cNvPr id="5" name="Image 0" descr="/home/claude/extract_imgs/unzipped/ppt/media/image9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57200" y="1280160"/>
            <a:ext cx="3931920" cy="292608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4224528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外盒設計尺寸圖（含安裝孔位）</a:t>
            </a:r>
            <a:endParaRPr lang="en-US" sz="1000" dirty="0"/>
          </a:p>
        </p:txBody>
      </p:sp>
      <p:sp>
        <p:nvSpPr>
          <p:cNvPr id="7" name="Shape 4"/>
          <p:cNvSpPr/>
          <p:nvPr/>
        </p:nvSpPr>
        <p:spPr>
          <a:xfrm>
            <a:off x="4754880" y="1371600"/>
            <a:ext cx="4023360" cy="713232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4754880" y="1371600"/>
            <a:ext cx="73152" cy="713232"/>
          </a:xfrm>
          <a:prstGeom prst="rect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937760" y="1426464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防水防潮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4937760" y="1700784"/>
            <a:ext cx="3703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密封外盒隔絕洗衣間的水氣與濕度，保護內部電路不受損。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4754880" y="2148840"/>
            <a:ext cx="4023360" cy="713232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4754880" y="2148840"/>
            <a:ext cx="73152" cy="713232"/>
          </a:xfrm>
          <a:prstGeom prst="rect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4937760" y="2203704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精準尺寸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4937760" y="2478024"/>
            <a:ext cx="3703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先量測原始外盒尺寸數據，確保電路板和接頭都能完美放入。</a:t>
            </a:r>
            <a:endParaRPr lang="en-US" sz="1400" dirty="0"/>
          </a:p>
        </p:txBody>
      </p:sp>
      <p:sp>
        <p:nvSpPr>
          <p:cNvPr id="15" name="Shape 12"/>
          <p:cNvSpPr/>
          <p:nvPr/>
        </p:nvSpPr>
        <p:spPr>
          <a:xfrm>
            <a:off x="4754880" y="2926080"/>
            <a:ext cx="4023360" cy="713232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4754880" y="2926080"/>
            <a:ext cx="73152" cy="713232"/>
          </a:xfrm>
          <a:prstGeom prst="rect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4937760" y="2980944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安裝孔位</a:t>
            </a:r>
            <a:endParaRPr lang="en-US" sz="1600" dirty="0"/>
          </a:p>
        </p:txBody>
      </p:sp>
      <p:sp>
        <p:nvSpPr>
          <p:cNvPr id="18" name="Text 15"/>
          <p:cNvSpPr/>
          <p:nvPr/>
        </p:nvSpPr>
        <p:spPr>
          <a:xfrm>
            <a:off x="4937760" y="3255264"/>
            <a:ext cx="3703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預留標準孔位，方便固定在洗衣機旁或牆面上。</a:t>
            </a:r>
            <a:endParaRPr lang="en-US" sz="1400" dirty="0"/>
          </a:p>
        </p:txBody>
      </p:sp>
      <p:sp>
        <p:nvSpPr>
          <p:cNvPr id="19" name="Shape 16"/>
          <p:cNvSpPr/>
          <p:nvPr/>
        </p:nvSpPr>
        <p:spPr>
          <a:xfrm>
            <a:off x="4754880" y="3703320"/>
            <a:ext cx="4023360" cy="713232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4754880" y="3703320"/>
            <a:ext cx="73152" cy="713232"/>
          </a:xfrm>
          <a:prstGeom prst="rect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4937760" y="3758184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電源顯示孔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4937760" y="4032504"/>
            <a:ext cx="3703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外盒上開孔，讓電源指示燈可以透出，方便確認運作狀態。</a:t>
            </a:r>
            <a:endParaRPr lang="en-US" sz="1400" dirty="0"/>
          </a:p>
        </p:txBody>
      </p:sp>
      <p:sp>
        <p:nvSpPr>
          <p:cNvPr id="23" name="Shape 20"/>
          <p:cNvSpPr/>
          <p:nvPr/>
        </p:nvSpPr>
        <p:spPr>
          <a:xfrm>
            <a:off x="0" y="4956048"/>
            <a:ext cx="9144000" cy="182880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365760" y="4965192"/>
            <a:ext cx="64008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智慧校園物聯網實作：學生宿舍智慧洗衣平台</a:t>
            </a:r>
            <a:endParaRPr lang="en-US" sz="800" dirty="0"/>
          </a:p>
        </p:txBody>
      </p:sp>
      <p:sp>
        <p:nvSpPr>
          <p:cNvPr id="25" name="Text 22"/>
          <p:cNvSpPr/>
          <p:nvPr/>
        </p:nvSpPr>
        <p:spPr>
          <a:xfrm>
            <a:off x="8321040" y="4965192"/>
            <a:ext cx="6400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 / 18</a:t>
            </a:r>
            <a:endParaRPr lang="en-US" sz="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實作 ⑦：外盒加工與雷射雕刻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365760" y="749808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細節決定質感：加上學校識別與功能性開孔</a:t>
            </a:r>
            <a:endParaRPr lang="en-US" sz="1600" dirty="0"/>
          </a:p>
        </p:txBody>
      </p:sp>
      <p:pic>
        <p:nvPicPr>
          <p:cNvPr id="5" name="Image 0" descr="/home/claude/assets/box_design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48640" y="1280160"/>
            <a:ext cx="3200400" cy="301752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48640" y="4297680"/>
            <a:ext cx="3200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外盒圖樣設計稿</a:t>
            </a:r>
            <a:endParaRPr lang="en-US" sz="1000" dirty="0"/>
          </a:p>
        </p:txBody>
      </p:sp>
      <p:sp>
        <p:nvSpPr>
          <p:cNvPr id="7" name="Shape 4"/>
          <p:cNvSpPr/>
          <p:nvPr/>
        </p:nvSpPr>
        <p:spPr>
          <a:xfrm>
            <a:off x="4114800" y="1371600"/>
            <a:ext cx="4663440" cy="1371600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7680" y="1783080"/>
            <a:ext cx="914400" cy="91440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4297680" y="1600200"/>
            <a:ext cx="502920" cy="502920"/>
          </a:xfrm>
          <a:prstGeom prst="ellipse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70832" y="1673352"/>
            <a:ext cx="365760" cy="36576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4937760" y="155448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灰階雷射雕刻</a:t>
            </a:r>
            <a:endParaRPr lang="en-US" sz="1500" dirty="0"/>
          </a:p>
        </p:txBody>
      </p:sp>
      <p:sp>
        <p:nvSpPr>
          <p:cNvPr id="12" name="Text 7"/>
          <p:cNvSpPr/>
          <p:nvPr/>
        </p:nvSpPr>
        <p:spPr>
          <a:xfrm>
            <a:off x="5152644" y="1911096"/>
            <a:ext cx="3657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在外盒表面雷射雕刻學校校徽與「智慧偵測模組」字樣，呈現灰階層次，提升辨識度與專業質感。</a:t>
            </a:r>
            <a:endParaRPr lang="en-US" sz="1400" dirty="0"/>
          </a:p>
        </p:txBody>
      </p:sp>
      <p:sp>
        <p:nvSpPr>
          <p:cNvPr id="13" name="Shape 8"/>
          <p:cNvSpPr/>
          <p:nvPr/>
        </p:nvSpPr>
        <p:spPr>
          <a:xfrm>
            <a:off x="4114800" y="2926080"/>
            <a:ext cx="4663440" cy="1371600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4" name="Shape 9"/>
          <p:cNvSpPr/>
          <p:nvPr/>
        </p:nvSpPr>
        <p:spPr>
          <a:xfrm>
            <a:off x="4297680" y="3154680"/>
            <a:ext cx="502920" cy="502920"/>
          </a:xfrm>
          <a:prstGeom prst="ellipse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70832" y="3227832"/>
            <a:ext cx="365760" cy="365760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4937760" y="310896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電源顯示孔加工</a:t>
            </a:r>
            <a:endParaRPr lang="en-US" sz="1500" dirty="0"/>
          </a:p>
        </p:txBody>
      </p:sp>
      <p:sp>
        <p:nvSpPr>
          <p:cNvPr id="17" name="Text 11"/>
          <p:cNvSpPr/>
          <p:nvPr/>
        </p:nvSpPr>
        <p:spPr>
          <a:xfrm>
            <a:off x="4937760" y="3474720"/>
            <a:ext cx="3657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精準鑽孔讓內部電源指示燈透出，不打開外盒就能確認設備是否正常通電運作。</a:t>
            </a:r>
            <a:endParaRPr lang="en-US" sz="1400" dirty="0"/>
          </a:p>
        </p:txBody>
      </p:sp>
      <p:sp>
        <p:nvSpPr>
          <p:cNvPr id="18" name="Shape 12"/>
          <p:cNvSpPr/>
          <p:nvPr/>
        </p:nvSpPr>
        <p:spPr>
          <a:xfrm>
            <a:off x="0" y="4956048"/>
            <a:ext cx="9144000" cy="182880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19" name="Text 13"/>
          <p:cNvSpPr/>
          <p:nvPr/>
        </p:nvSpPr>
        <p:spPr>
          <a:xfrm>
            <a:off x="365760" y="4965192"/>
            <a:ext cx="64008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智慧校園物聯網實作：學生宿舍智慧洗衣平台</a:t>
            </a:r>
            <a:endParaRPr lang="en-US" sz="800" dirty="0"/>
          </a:p>
        </p:txBody>
      </p:sp>
      <p:sp>
        <p:nvSpPr>
          <p:cNvPr id="20" name="Text 14"/>
          <p:cNvSpPr/>
          <p:nvPr/>
        </p:nvSpPr>
        <p:spPr>
          <a:xfrm>
            <a:off x="8321040" y="4965192"/>
            <a:ext cx="6400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 / 18</a:t>
            </a:r>
            <a:endParaRPr lang="en-US" sz="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59669"/>
          </a:solidFill>
          <a:ln w="12700">
            <a:solidFill>
              <a:srgbClr val="059669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成果：感測器完工！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365760" y="749808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94D0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從設計發想到實體成品，一個完整的 IoT 裝置誕生了</a:t>
            </a:r>
            <a:endParaRPr lang="en-US" sz="1600" dirty="0"/>
          </a:p>
        </p:txBody>
      </p:sp>
      <p:pic>
        <p:nvPicPr>
          <p:cNvPr id="5" name="Image 0" descr="/home/claude/assets/finished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017520" y="1188720"/>
            <a:ext cx="3108960" cy="329184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365760" y="1371600"/>
            <a:ext cx="2377440" cy="914400"/>
          </a:xfrm>
          <a:prstGeom prst="rect">
            <a:avLst/>
          </a:prstGeom>
          <a:solidFill>
            <a:srgbClr val="1E293B"/>
          </a:solidFill>
          <a:ln w="12700">
            <a:solidFill>
              <a:srgbClr val="059669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1463040"/>
            <a:ext cx="2103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防水外盒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502920" y="1783080"/>
            <a:ext cx="21031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保護內部電路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365760" y="2468880"/>
            <a:ext cx="2377440" cy="914400"/>
          </a:xfrm>
          <a:prstGeom prst="rect">
            <a:avLst/>
          </a:prstGeom>
          <a:solidFill>
            <a:srgbClr val="1E293B"/>
          </a:solidFill>
          <a:ln w="12700">
            <a:solidFill>
              <a:srgbClr val="059669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502920" y="2560320"/>
            <a:ext cx="2103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雷射雕刻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502920" y="2880360"/>
            <a:ext cx="21031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校徽與模組名稱</a:t>
            </a:r>
            <a:endParaRPr lang="en-US" sz="1400" dirty="0"/>
          </a:p>
        </p:txBody>
      </p:sp>
      <p:sp>
        <p:nvSpPr>
          <p:cNvPr id="12" name="Shape 9"/>
          <p:cNvSpPr/>
          <p:nvPr/>
        </p:nvSpPr>
        <p:spPr>
          <a:xfrm>
            <a:off x="6400800" y="1371600"/>
            <a:ext cx="2377440" cy="914400"/>
          </a:xfrm>
          <a:prstGeom prst="rect">
            <a:avLst/>
          </a:prstGeom>
          <a:solidFill>
            <a:srgbClr val="1E293B"/>
          </a:solidFill>
          <a:ln w="12700">
            <a:solidFill>
              <a:srgbClr val="059669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537960" y="1463040"/>
            <a:ext cx="2103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快速接頭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6537960" y="1783080"/>
            <a:ext cx="21031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方便現場安裝</a:t>
            </a:r>
            <a:endParaRPr lang="en-US" sz="1400" dirty="0"/>
          </a:p>
        </p:txBody>
      </p:sp>
      <p:sp>
        <p:nvSpPr>
          <p:cNvPr id="15" name="Shape 12"/>
          <p:cNvSpPr/>
          <p:nvPr/>
        </p:nvSpPr>
        <p:spPr>
          <a:xfrm>
            <a:off x="6400800" y="2468880"/>
            <a:ext cx="2377440" cy="914400"/>
          </a:xfrm>
          <a:prstGeom prst="rect">
            <a:avLst/>
          </a:prstGeom>
          <a:solidFill>
            <a:srgbClr val="1E293B"/>
          </a:solidFill>
          <a:ln w="12700">
            <a:solidFill>
              <a:srgbClr val="059669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6537960" y="2560320"/>
            <a:ext cx="2103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電源顯示孔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6537960" y="2880360"/>
            <a:ext cx="21031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一眼確認運作</a:t>
            </a:r>
            <a:endParaRPr lang="en-US" sz="1400" dirty="0"/>
          </a:p>
        </p:txBody>
      </p:sp>
      <p:sp>
        <p:nvSpPr>
          <p:cNvPr id="18" name="Text 15"/>
          <p:cNvSpPr/>
          <p:nvPr/>
        </p:nvSpPr>
        <p:spPr>
          <a:xfrm>
            <a:off x="365760" y="4572000"/>
            <a:ext cx="8412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94D0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接上洗衣機後，它就能默默偵測電流、回報狀態，讓你的手機隨時知道哪台洗衣機可以用。</a:t>
            </a:r>
            <a:endParaRPr lang="en-US" sz="1400" dirty="0"/>
          </a:p>
        </p:txBody>
      </p:sp>
      <p:sp>
        <p:nvSpPr>
          <p:cNvPr id="19" name="Shape 16"/>
          <p:cNvSpPr/>
          <p:nvPr/>
        </p:nvSpPr>
        <p:spPr>
          <a:xfrm>
            <a:off x="0" y="4956048"/>
            <a:ext cx="9144000" cy="182880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365760" y="4965192"/>
            <a:ext cx="64008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智慧校園物聯網實作：學生宿舍智慧洗衣平台</a:t>
            </a:r>
            <a:endParaRPr lang="en-US" sz="800" dirty="0"/>
          </a:p>
        </p:txBody>
      </p:sp>
      <p:sp>
        <p:nvSpPr>
          <p:cNvPr id="21" name="Text 18"/>
          <p:cNvSpPr/>
          <p:nvPr/>
        </p:nvSpPr>
        <p:spPr>
          <a:xfrm>
            <a:off x="8321040" y="4965192"/>
            <a:ext cx="6400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 / 18</a:t>
            </a:r>
            <a:endParaRPr lang="en-US" sz="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回顧：這個專案用到哪些技術概念？</a:t>
            </a:r>
            <a:endParaRPr lang="en-US" sz="2100" dirty="0"/>
          </a:p>
        </p:txBody>
      </p:sp>
      <p:sp>
        <p:nvSpPr>
          <p:cNvPr id="4" name="Text 2"/>
          <p:cNvSpPr/>
          <p:nvPr/>
        </p:nvSpPr>
        <p:spPr>
          <a:xfrm>
            <a:off x="365760" y="749808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一個小專案，串起了感測、網路、韌體、資安和機構設計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365760" y="1234440"/>
            <a:ext cx="2697480" cy="146304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1463040"/>
            <a:ext cx="502920" cy="502920"/>
          </a:xfrm>
          <a:prstGeom prst="ellipse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224" y="1563624"/>
            <a:ext cx="301752" cy="301752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188720" y="1417320"/>
            <a:ext cx="1737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電流感測</a:t>
            </a:r>
            <a:endParaRPr lang="en-US" dirty="0"/>
          </a:p>
        </p:txBody>
      </p:sp>
      <p:sp>
        <p:nvSpPr>
          <p:cNvPr id="9" name="Text 6"/>
          <p:cNvSpPr/>
          <p:nvPr/>
        </p:nvSpPr>
        <p:spPr>
          <a:xfrm>
            <a:off x="548640" y="2011680"/>
            <a:ext cx="23774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CT 互感器靠電磁感應量電流，不需斷電拆線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3200400" y="1234440"/>
            <a:ext cx="2697480" cy="146304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3383280" y="1463040"/>
            <a:ext cx="502920" cy="502920"/>
          </a:xfrm>
          <a:prstGeom prst="ellipse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83864" y="1563624"/>
            <a:ext cx="301752" cy="301752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4023360" y="1417320"/>
            <a:ext cx="1737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類比轉數位</a:t>
            </a:r>
            <a:endParaRPr lang="en-US" dirty="0"/>
          </a:p>
        </p:txBody>
      </p:sp>
      <p:sp>
        <p:nvSpPr>
          <p:cNvPr id="14" name="Text 10"/>
          <p:cNvSpPr/>
          <p:nvPr/>
        </p:nvSpPr>
        <p:spPr>
          <a:xfrm>
            <a:off x="3383280" y="2011680"/>
            <a:ext cx="23774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ADC 把感測器的類比訊號轉成程式能用的數值</a:t>
            </a:r>
            <a:endParaRPr lang="en-US" sz="1600" dirty="0"/>
          </a:p>
        </p:txBody>
      </p:sp>
      <p:sp>
        <p:nvSpPr>
          <p:cNvPr id="15" name="Shape 11"/>
          <p:cNvSpPr/>
          <p:nvPr/>
        </p:nvSpPr>
        <p:spPr>
          <a:xfrm>
            <a:off x="6035040" y="1234440"/>
            <a:ext cx="2697480" cy="146304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6" name="Shape 12"/>
          <p:cNvSpPr/>
          <p:nvPr/>
        </p:nvSpPr>
        <p:spPr>
          <a:xfrm>
            <a:off x="6217920" y="1463040"/>
            <a:ext cx="502920" cy="502920"/>
          </a:xfrm>
          <a:prstGeom prst="ellipse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18504" y="1563624"/>
            <a:ext cx="301752" cy="301752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6858000" y="1417320"/>
            <a:ext cx="1737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D9770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無線傳輸</a:t>
            </a:r>
            <a:endParaRPr lang="en-US" dirty="0"/>
          </a:p>
        </p:txBody>
      </p:sp>
      <p:sp>
        <p:nvSpPr>
          <p:cNvPr id="19" name="Text 14"/>
          <p:cNvSpPr/>
          <p:nvPr/>
        </p:nvSpPr>
        <p:spPr>
          <a:xfrm>
            <a:off x="6217920" y="2011680"/>
            <a:ext cx="23774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2.4GHz Wi-Fi 把資料送到後端平台</a:t>
            </a:r>
            <a:endParaRPr lang="en-US" sz="1600" dirty="0"/>
          </a:p>
        </p:txBody>
      </p:sp>
      <p:sp>
        <p:nvSpPr>
          <p:cNvPr id="20" name="Shape 15"/>
          <p:cNvSpPr/>
          <p:nvPr/>
        </p:nvSpPr>
        <p:spPr>
          <a:xfrm>
            <a:off x="365760" y="2834640"/>
            <a:ext cx="2697480" cy="146304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1" name="Shape 16"/>
          <p:cNvSpPr/>
          <p:nvPr/>
        </p:nvSpPr>
        <p:spPr>
          <a:xfrm>
            <a:off x="548640" y="3063240"/>
            <a:ext cx="502920" cy="502920"/>
          </a:xfrm>
          <a:prstGeom prst="ellipse">
            <a:avLst/>
          </a:prstGeom>
          <a:solidFill>
            <a:srgbClr val="059669"/>
          </a:solidFill>
          <a:ln w="12700">
            <a:solidFill>
              <a:srgbClr val="059669"/>
            </a:solidFill>
            <a:prstDash val="solid"/>
          </a:ln>
        </p:spPr>
      </p:sp>
      <p:pic>
        <p:nvPicPr>
          <p:cNvPr id="2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9224" y="3163824"/>
            <a:ext cx="301752" cy="301752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1188720" y="3017520"/>
            <a:ext cx="1737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韌體燒錄</a:t>
            </a:r>
            <a:endParaRPr lang="en-US" dirty="0"/>
          </a:p>
        </p:txBody>
      </p:sp>
      <p:sp>
        <p:nvSpPr>
          <p:cNvPr id="24" name="Text 18"/>
          <p:cNvSpPr/>
          <p:nvPr/>
        </p:nvSpPr>
        <p:spPr>
          <a:xfrm>
            <a:off x="548640" y="3611880"/>
            <a:ext cx="23774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設定檔定義行為，燒錄工具寫入模組</a:t>
            </a:r>
            <a:endParaRPr lang="en-US" sz="1600" dirty="0"/>
          </a:p>
        </p:txBody>
      </p:sp>
      <p:sp>
        <p:nvSpPr>
          <p:cNvPr id="25" name="Shape 19"/>
          <p:cNvSpPr/>
          <p:nvPr/>
        </p:nvSpPr>
        <p:spPr>
          <a:xfrm>
            <a:off x="3200400" y="2834640"/>
            <a:ext cx="2697480" cy="146304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6" name="Shape 20"/>
          <p:cNvSpPr/>
          <p:nvPr/>
        </p:nvSpPr>
        <p:spPr>
          <a:xfrm>
            <a:off x="3383280" y="3063240"/>
            <a:ext cx="502920" cy="502920"/>
          </a:xfrm>
          <a:prstGeom prst="ellipse">
            <a:avLst/>
          </a:prstGeom>
          <a:solidFill>
            <a:srgbClr val="DC2626"/>
          </a:solidFill>
          <a:ln w="12700">
            <a:solidFill>
              <a:srgbClr val="DC2626"/>
            </a:solidFill>
            <a:prstDash val="solid"/>
          </a:ln>
        </p:spPr>
      </p:sp>
      <p:pic>
        <p:nvPicPr>
          <p:cNvPr id="27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83864" y="3163824"/>
            <a:ext cx="301752" cy="301752"/>
          </a:xfrm>
          <a:prstGeom prst="rect">
            <a:avLst/>
          </a:prstGeom>
        </p:spPr>
      </p:pic>
      <p:sp>
        <p:nvSpPr>
          <p:cNvPr id="28" name="Text 21"/>
          <p:cNvSpPr/>
          <p:nvPr/>
        </p:nvSpPr>
        <p:spPr>
          <a:xfrm>
            <a:off x="4023360" y="3017520"/>
            <a:ext cx="1737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DC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網路資安</a:t>
            </a:r>
            <a:endParaRPr lang="en-US" dirty="0"/>
          </a:p>
        </p:txBody>
      </p:sp>
      <p:sp>
        <p:nvSpPr>
          <p:cNvPr id="29" name="Text 22"/>
          <p:cNvSpPr/>
          <p:nvPr/>
        </p:nvSpPr>
        <p:spPr>
          <a:xfrm>
            <a:off x="3383280" y="3611880"/>
            <a:ext cx="23774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專屬 VLAN、限制聯網、改預設帳密</a:t>
            </a:r>
            <a:endParaRPr lang="en-US" sz="1200" dirty="0"/>
          </a:p>
        </p:txBody>
      </p:sp>
      <p:sp>
        <p:nvSpPr>
          <p:cNvPr id="30" name="Shape 23"/>
          <p:cNvSpPr/>
          <p:nvPr/>
        </p:nvSpPr>
        <p:spPr>
          <a:xfrm>
            <a:off x="6035040" y="2834640"/>
            <a:ext cx="2697480" cy="146304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31" name="Shape 24"/>
          <p:cNvSpPr/>
          <p:nvPr/>
        </p:nvSpPr>
        <p:spPr>
          <a:xfrm>
            <a:off x="6217920" y="3063240"/>
            <a:ext cx="502920" cy="502920"/>
          </a:xfrm>
          <a:prstGeom prst="ellipse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</p:sp>
      <p:pic>
        <p:nvPicPr>
          <p:cNvPr id="32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18504" y="3163824"/>
            <a:ext cx="301752" cy="301752"/>
          </a:xfrm>
          <a:prstGeom prst="rect">
            <a:avLst/>
          </a:prstGeom>
        </p:spPr>
      </p:pic>
      <p:sp>
        <p:nvSpPr>
          <p:cNvPr id="33" name="Text 25"/>
          <p:cNvSpPr/>
          <p:nvPr/>
        </p:nvSpPr>
        <p:spPr>
          <a:xfrm>
            <a:off x="6858000" y="3017520"/>
            <a:ext cx="1737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機構設計</a:t>
            </a:r>
            <a:endParaRPr lang="en-US" dirty="0"/>
          </a:p>
        </p:txBody>
      </p:sp>
      <p:sp>
        <p:nvSpPr>
          <p:cNvPr id="34" name="Text 26"/>
          <p:cNvSpPr/>
          <p:nvPr/>
        </p:nvSpPr>
        <p:spPr>
          <a:xfrm>
            <a:off x="6217920" y="3611880"/>
            <a:ext cx="23774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防水外盒、雷射雕刻、快速接頭防呆</a:t>
            </a:r>
            <a:endParaRPr lang="en-US" sz="1600" dirty="0"/>
          </a:p>
        </p:txBody>
      </p:sp>
      <p:sp>
        <p:nvSpPr>
          <p:cNvPr id="35" name="Shape 27"/>
          <p:cNvSpPr/>
          <p:nvPr/>
        </p:nvSpPr>
        <p:spPr>
          <a:xfrm>
            <a:off x="0" y="4956048"/>
            <a:ext cx="9144000" cy="182880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36" name="Text 28"/>
          <p:cNvSpPr/>
          <p:nvPr/>
        </p:nvSpPr>
        <p:spPr>
          <a:xfrm>
            <a:off x="365760" y="4965192"/>
            <a:ext cx="64008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智慧校園物聯網實作：學生宿舍智慧洗衣平台</a:t>
            </a:r>
            <a:endParaRPr lang="en-US" sz="800" dirty="0"/>
          </a:p>
        </p:txBody>
      </p:sp>
      <p:sp>
        <p:nvSpPr>
          <p:cNvPr id="37" name="Text 29"/>
          <p:cNvSpPr/>
          <p:nvPr/>
        </p:nvSpPr>
        <p:spPr>
          <a:xfrm>
            <a:off x="8321040" y="4965192"/>
            <a:ext cx="6400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 / 18</a:t>
            </a:r>
            <a:endParaRPr lang="en-US" sz="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換你想想看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365760" y="749808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同樣的 IoT 思維，還能解決校園裡哪些問題？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365760" y="1143000"/>
            <a:ext cx="8412480" cy="1078992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65760" y="1143000"/>
            <a:ext cx="502920" cy="1078992"/>
          </a:xfrm>
          <a:prstGeom prst="rect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65760" y="1435608"/>
            <a:ext cx="5029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Q1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1005840" y="1216152"/>
            <a:ext cx="7680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這套「用電流判斷狀態」的方法，還能用在哪些設備上？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1005840" y="1746504"/>
            <a:ext cx="54864" cy="384048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124712" y="1728216"/>
            <a:ext cx="7543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想想看：烘衣機、飲水機、影印機……什麼設備「運轉時耗電、待機時不耗電」？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365760" y="2331720"/>
            <a:ext cx="8412480" cy="1078992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65760" y="2331720"/>
            <a:ext cx="502920" cy="1078992"/>
          </a:xfrm>
          <a:prstGeom prst="rect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65760" y="2624328"/>
            <a:ext cx="5029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Q2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1005840" y="2404872"/>
            <a:ext cx="7680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如果感測器被駭客入侵，可能造成什麼問題？專屬 VLAN 為什麼重要？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1005840" y="2935224"/>
            <a:ext cx="54864" cy="384048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124712" y="2916936"/>
            <a:ext cx="7543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想想看：IoT 設備如果能連到校園內網，駭客可能藉它跳板攻擊其他系統。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365760" y="3520440"/>
            <a:ext cx="8412480" cy="1078992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365760" y="3520440"/>
            <a:ext cx="502920" cy="1078992"/>
          </a:xfrm>
          <a:prstGeom prst="rect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65760" y="3813048"/>
            <a:ext cx="5029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Q3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1005840" y="3593592"/>
            <a:ext cx="7680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如果要再進一步，你會想為這個洗衣平台加什麼功能？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1005840" y="4123944"/>
            <a:ext cx="54864" cy="384048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124712" y="4105656"/>
            <a:ext cx="7543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想想看：預約通知？洗衣完成提醒？使用統計？故障自動回報？</a:t>
            </a:r>
            <a:endParaRPr lang="en-US" sz="1400" dirty="0"/>
          </a:p>
        </p:txBody>
      </p:sp>
      <p:sp>
        <p:nvSpPr>
          <p:cNvPr id="23" name="Shape 21"/>
          <p:cNvSpPr/>
          <p:nvPr/>
        </p:nvSpPr>
        <p:spPr>
          <a:xfrm>
            <a:off x="0" y="4956048"/>
            <a:ext cx="9144000" cy="182880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365760" y="4965192"/>
            <a:ext cx="64008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智慧校園物聯網實作：學生宿舍智慧洗衣平台</a:t>
            </a:r>
            <a:endParaRPr lang="en-US" sz="800" dirty="0"/>
          </a:p>
        </p:txBody>
      </p:sp>
      <p:sp>
        <p:nvSpPr>
          <p:cNvPr id="25" name="Text 23"/>
          <p:cNvSpPr/>
          <p:nvPr/>
        </p:nvSpPr>
        <p:spPr>
          <a:xfrm>
            <a:off x="8321040" y="4965192"/>
            <a:ext cx="6400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 / 18</a:t>
            </a:r>
            <a:endParaRPr lang="en-US" sz="1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09728" y="0"/>
            <a:ext cx="54864" cy="5143500"/>
          </a:xfrm>
          <a:prstGeom prst="rect">
            <a:avLst/>
          </a:prstGeom>
          <a:solidFill>
            <a:srgbClr val="059669"/>
          </a:solidFill>
          <a:ln w="12700">
            <a:solidFill>
              <a:srgbClr val="059669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54864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總結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457200" y="114300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94D0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一個來自真實校園需求的 IoT 專案，從發想到成品的完整歷程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457200" y="1828800"/>
            <a:ext cx="457200" cy="457200"/>
          </a:xfrm>
          <a:prstGeom prst="ellipse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064" y="1874520"/>
            <a:ext cx="347472" cy="347472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051560" y="1847088"/>
            <a:ext cx="3749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從真實痛點出發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1051560" y="2121408"/>
            <a:ext cx="3749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洗衣間排隊的困擾，催生了用電流感測判斷洗衣機狀態的點子</a:t>
            </a:r>
            <a:endParaRPr lang="en-US" sz="1400" dirty="0"/>
          </a:p>
        </p:txBody>
      </p:sp>
      <p:sp>
        <p:nvSpPr>
          <p:cNvPr id="10" name="Shape 7"/>
          <p:cNvSpPr/>
          <p:nvPr/>
        </p:nvSpPr>
        <p:spPr>
          <a:xfrm>
            <a:off x="4800600" y="1828800"/>
            <a:ext cx="457200" cy="457200"/>
          </a:xfrm>
          <a:prstGeom prst="ellipse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5464" y="1874520"/>
            <a:ext cx="347472" cy="347472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5394960" y="1847088"/>
            <a:ext cx="3749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完整的系統思維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13" name="Text 9"/>
          <p:cNvSpPr/>
          <p:nvPr/>
        </p:nvSpPr>
        <p:spPr>
          <a:xfrm>
            <a:off x="5394960" y="2121408"/>
            <a:ext cx="3749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感測、連線、韌體、後端，每個環節都要設計，缺一不可</a:t>
            </a:r>
            <a:endParaRPr lang="en-US" sz="1400" dirty="0"/>
          </a:p>
        </p:txBody>
      </p:sp>
      <p:sp>
        <p:nvSpPr>
          <p:cNvPr id="14" name="Shape 10"/>
          <p:cNvSpPr/>
          <p:nvPr/>
        </p:nvSpPr>
        <p:spPr>
          <a:xfrm>
            <a:off x="457200" y="3383280"/>
            <a:ext cx="457200" cy="457200"/>
          </a:xfrm>
          <a:prstGeom prst="ellipse">
            <a:avLst/>
          </a:prstGeom>
          <a:solidFill>
            <a:srgbClr val="DC2626"/>
          </a:solidFill>
          <a:ln w="12700">
            <a:solidFill>
              <a:srgbClr val="DC2626"/>
            </a:solidFill>
            <a:prstDash val="solid"/>
          </a:ln>
        </p:spPr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2064" y="3429000"/>
            <a:ext cx="347472" cy="347472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1051560" y="3401568"/>
            <a:ext cx="3749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DC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資安不可忽略</a:t>
            </a:r>
            <a:endParaRPr lang="en-US" sz="1600" dirty="0"/>
          </a:p>
        </p:txBody>
      </p:sp>
      <p:sp>
        <p:nvSpPr>
          <p:cNvPr id="17" name="Text 12"/>
          <p:cNvSpPr/>
          <p:nvPr/>
        </p:nvSpPr>
        <p:spPr>
          <a:xfrm>
            <a:off x="1051560" y="3675888"/>
            <a:ext cx="3749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IoT 設備也是攻擊目標，VLAN 隔離與改預設帳密是基本功</a:t>
            </a:r>
            <a:endParaRPr lang="en-US" sz="1400" dirty="0"/>
          </a:p>
        </p:txBody>
      </p:sp>
      <p:sp>
        <p:nvSpPr>
          <p:cNvPr id="18" name="Shape 13"/>
          <p:cNvSpPr/>
          <p:nvPr/>
        </p:nvSpPr>
        <p:spPr>
          <a:xfrm>
            <a:off x="4800600" y="3383280"/>
            <a:ext cx="457200" cy="457200"/>
          </a:xfrm>
          <a:prstGeom prst="ellipse">
            <a:avLst/>
          </a:prstGeom>
          <a:solidFill>
            <a:srgbClr val="059669"/>
          </a:solidFill>
          <a:ln w="12700">
            <a:solidFill>
              <a:srgbClr val="059669"/>
            </a:solidFill>
            <a:prstDash val="solid"/>
          </a:ln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55464" y="3429000"/>
            <a:ext cx="347472" cy="347472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5394960" y="3401568"/>
            <a:ext cx="3749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細節成就品質</a:t>
            </a:r>
            <a:endParaRPr lang="en-US" sz="1600" dirty="0"/>
          </a:p>
        </p:txBody>
      </p:sp>
      <p:sp>
        <p:nvSpPr>
          <p:cNvPr id="21" name="Text 15"/>
          <p:cNvSpPr/>
          <p:nvPr/>
        </p:nvSpPr>
        <p:spPr>
          <a:xfrm>
            <a:off x="5394960" y="3675888"/>
            <a:ext cx="3749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防水外盒、防呆接頭、雷射雕刻，讓專案從堪用變成好用</a:t>
            </a:r>
            <a:endParaRPr lang="en-US" sz="1400" dirty="0"/>
          </a:p>
        </p:txBody>
      </p:sp>
      <p:sp>
        <p:nvSpPr>
          <p:cNvPr id="22" name="Shape 16"/>
          <p:cNvSpPr/>
          <p:nvPr/>
        </p:nvSpPr>
        <p:spPr>
          <a:xfrm>
            <a:off x="457200" y="4690872"/>
            <a:ext cx="8321040" cy="256032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  <p:txBody>
          <a:bodyPr/>
          <a:lstStyle/>
          <a:p>
            <a:endParaRPr lang="zh-TW" altLang="en-US" dirty="0"/>
          </a:p>
        </p:txBody>
      </p:sp>
      <p:sp>
        <p:nvSpPr>
          <p:cNvPr id="23" name="Text 17"/>
          <p:cNvSpPr/>
          <p:nvPr/>
        </p:nvSpPr>
        <p:spPr>
          <a:xfrm>
            <a:off x="640080" y="4709160"/>
            <a:ext cx="79552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亞洲大學資訊發展處　｜　智慧校園物聯網實作</a:t>
            </a:r>
            <a:endParaRPr lang="en-US" sz="1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980000"/>
          </a:xfrm>
          <a:prstGeom prst="rect">
            <a:avLst/>
          </a:prstGeom>
          <a:solidFill>
            <a:srgbClr val="0F172A"/>
          </a:solidFill>
        </p:spPr>
        <p:txBody>
          <a:bodyPr wrap="square">
            <a:spAutoFit/>
          </a:bodyPr>
          <a:lstStyle/>
          <a:p>
            <a:pPr algn="l"/>
            <a:r>
              <a:rPr sz="2000" b="1" i="0" dirty="0">
                <a:solidFill>
                  <a:srgbClr val="FFFFFF"/>
                </a:solidFill>
              </a:rPr>
              <a:t>   </a:t>
            </a:r>
            <a:r>
              <a:rPr sz="2000" b="1" i="0" dirty="0" err="1">
                <a:solidFill>
                  <a:srgbClr val="FFFFFF"/>
                </a:solidFill>
              </a:rPr>
              <a:t>練習與複習</a:t>
            </a:r>
            <a:endParaRPr sz="2000" b="1" i="0" dirty="0">
              <a:solidFill>
                <a:srgbClr val="FFFF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0000" y="1060000"/>
            <a:ext cx="8184000" cy="3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 dirty="0">
                <a:solidFill>
                  <a:srgbClr val="0D9488"/>
                </a:solidFill>
              </a:rPr>
              <a:t>Q1.  </a:t>
            </a:r>
            <a:r>
              <a:rPr sz="1500" b="1" i="0" dirty="0" err="1">
                <a:solidFill>
                  <a:srgbClr val="0D9488"/>
                </a:solidFill>
              </a:rPr>
              <a:t>這個智慧洗衣平台,是用什麼方法判斷洗衣機是否正在運轉</a:t>
            </a:r>
            <a:r>
              <a:rPr sz="1500" b="1" i="0" dirty="0">
                <a:solidFill>
                  <a:srgbClr val="0D9488"/>
                </a:solidFill>
              </a:rPr>
              <a:t>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0000" y="1420000"/>
            <a:ext cx="8044000" cy="255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333333"/>
                </a:solidFill>
              </a:rPr>
              <a:t>    A. 在洗衣機裡裝重量感測器,偵測衣物重量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0000" y="1695000"/>
            <a:ext cx="8044000" cy="255000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sz="1300" b="1" i="0" dirty="0">
                <a:solidFill>
                  <a:srgbClr val="1B5E20"/>
                </a:solidFill>
              </a:rPr>
              <a:t>✓  B. </a:t>
            </a:r>
            <a:r>
              <a:rPr sz="1300" b="1" i="0" dirty="0" err="1">
                <a:solidFill>
                  <a:srgbClr val="1B5E20"/>
                </a:solidFill>
              </a:rPr>
              <a:t>偵測洗衣機的耗電量</a:t>
            </a:r>
            <a:r>
              <a:rPr sz="1300" b="1" i="0" dirty="0">
                <a:solidFill>
                  <a:srgbClr val="1B5E20"/>
                </a:solidFill>
              </a:rPr>
              <a:t>(</a:t>
            </a:r>
            <a:r>
              <a:rPr sz="1300" b="1" i="0" dirty="0" err="1">
                <a:solidFill>
                  <a:srgbClr val="1B5E20"/>
                </a:solidFill>
              </a:rPr>
              <a:t>電流</a:t>
            </a:r>
            <a:r>
              <a:rPr sz="1300" b="1" i="0" dirty="0">
                <a:solidFill>
                  <a:srgbClr val="1B5E20"/>
                </a:solidFill>
              </a:rPr>
              <a:t>)——</a:t>
            </a:r>
            <a:r>
              <a:rPr sz="1300" b="1" i="0" dirty="0" err="1">
                <a:solidFill>
                  <a:srgbClr val="1B5E20"/>
                </a:solidFill>
              </a:rPr>
              <a:t>運轉時耗電高、待機時幾乎不耗電</a:t>
            </a:r>
            <a:endParaRPr sz="1300" b="1" i="0" dirty="0">
              <a:solidFill>
                <a:srgbClr val="1B5E2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0000" y="1970000"/>
            <a:ext cx="8044000" cy="255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333333"/>
                </a:solidFill>
              </a:rPr>
              <a:t>    C. 用攝影機拍攝洗衣機的滾筒是否轉動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0000" y="2245000"/>
            <a:ext cx="8044000" cy="255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333333"/>
                </a:solidFill>
              </a:rPr>
              <a:t>    D. 靠使用者掃描洗衣機上的 QR Code 回報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0000" y="2540000"/>
            <a:ext cx="8044000" cy="461665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sz="1200" b="0" i="1" dirty="0" err="1">
                <a:solidFill>
                  <a:srgbClr val="4E342E"/>
                </a:solidFill>
                <a:highlight>
                  <a:srgbClr val="FFFF00"/>
                </a:highlight>
              </a:rPr>
              <a:t>解析:核心洞察是:洗衣機運轉時很耗電、待機時幾乎不耗電。所以只要用</a:t>
            </a:r>
            <a:r>
              <a:rPr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 CT </a:t>
            </a:r>
            <a:r>
              <a:rPr sz="1200" b="0" i="1" dirty="0" err="1">
                <a:solidFill>
                  <a:srgbClr val="4E342E"/>
                </a:solidFill>
                <a:highlight>
                  <a:srgbClr val="FFFF00"/>
                </a:highlight>
              </a:rPr>
              <a:t>電流感測器量電流,就能判斷它在不在運作,不必更換洗衣機</a:t>
            </a:r>
            <a:r>
              <a:rPr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0000" y="2940000"/>
            <a:ext cx="8184000" cy="3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 dirty="0">
                <a:solidFill>
                  <a:srgbClr val="0D9488"/>
                </a:solidFill>
              </a:rPr>
              <a:t>Q2.  </a:t>
            </a:r>
            <a:r>
              <a:rPr sz="1500" b="1" i="0" dirty="0" err="1">
                <a:solidFill>
                  <a:srgbClr val="0D9488"/>
                </a:solidFill>
              </a:rPr>
              <a:t>關於這個專案的</a:t>
            </a:r>
            <a:r>
              <a:rPr sz="1500" b="1" i="0" dirty="0">
                <a:solidFill>
                  <a:srgbClr val="0D9488"/>
                </a:solidFill>
              </a:rPr>
              <a:t> IoT </a:t>
            </a:r>
            <a:r>
              <a:rPr sz="1500" b="1" i="0" dirty="0" err="1">
                <a:solidFill>
                  <a:srgbClr val="0D9488"/>
                </a:solidFill>
              </a:rPr>
              <a:t>設備資安措施,下列哪一項做法是正確且必要的</a:t>
            </a:r>
            <a:r>
              <a:rPr sz="1500" b="1" i="0" dirty="0">
                <a:solidFill>
                  <a:srgbClr val="0D9488"/>
                </a:solidFill>
              </a:rPr>
              <a:t>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0000" y="3300000"/>
            <a:ext cx="8044000" cy="255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333333"/>
                </a:solidFill>
              </a:rPr>
              <a:t>    A. 讓 IoT 設備和師生電腦共用同一個網段,方便管理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20000" y="3575000"/>
            <a:ext cx="8044000" cy="255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333333"/>
                </a:solidFill>
              </a:rPr>
              <a:t>    B. 保留出廠的預設帳號密碼,比較不會忘記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0000" y="3850000"/>
            <a:ext cx="8044000" cy="255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333333"/>
                </a:solidFill>
              </a:rPr>
              <a:t>    C. 讓 IoT 設備可以自由連上整個網際網路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0000" y="4125000"/>
            <a:ext cx="8044000" cy="255000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sz="1300" b="1" i="0" dirty="0">
                <a:solidFill>
                  <a:srgbClr val="1B5E20"/>
                </a:solidFill>
              </a:rPr>
              <a:t>✓  D. </a:t>
            </a:r>
            <a:r>
              <a:rPr sz="1300" b="1" i="0" dirty="0" err="1">
                <a:solidFill>
                  <a:srgbClr val="1B5E20"/>
                </a:solidFill>
              </a:rPr>
              <a:t>用專屬</a:t>
            </a:r>
            <a:r>
              <a:rPr sz="1300" b="1" i="0" dirty="0">
                <a:solidFill>
                  <a:srgbClr val="1B5E20"/>
                </a:solidFill>
              </a:rPr>
              <a:t> SSID/VLAN </a:t>
            </a:r>
            <a:r>
              <a:rPr sz="1300" b="1" i="0" dirty="0" err="1">
                <a:solidFill>
                  <a:srgbClr val="1B5E20"/>
                </a:solidFill>
              </a:rPr>
              <a:t>隔離、限制聯網、並修改預設帳密</a:t>
            </a:r>
            <a:endParaRPr sz="1300" b="1" i="0" dirty="0">
              <a:solidFill>
                <a:srgbClr val="1B5E2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20000" y="4420000"/>
            <a:ext cx="8044000" cy="461665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sz="1200" b="0" i="1" dirty="0" err="1">
                <a:solidFill>
                  <a:srgbClr val="4E342E"/>
                </a:solidFill>
                <a:highlight>
                  <a:srgbClr val="FFFF00"/>
                </a:highlight>
              </a:rPr>
              <a:t>解析:IoT</a:t>
            </a:r>
            <a:r>
              <a:rPr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 </a:t>
            </a:r>
            <a:r>
              <a:rPr sz="1200" b="0" i="1" dirty="0" err="1">
                <a:solidFill>
                  <a:srgbClr val="4E342E"/>
                </a:solidFill>
                <a:highlight>
                  <a:srgbClr val="FFFF00"/>
                </a:highlight>
              </a:rPr>
              <a:t>設備也是電腦,可能成為入侵破口。三大措施:用專屬</a:t>
            </a:r>
            <a:r>
              <a:rPr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 SSID/VLAN </a:t>
            </a:r>
            <a:r>
              <a:rPr sz="1200" b="0" i="1" dirty="0" err="1">
                <a:solidFill>
                  <a:srgbClr val="4E342E"/>
                </a:solidFill>
                <a:highlight>
                  <a:srgbClr val="FFFF00"/>
                </a:highlight>
              </a:rPr>
              <a:t>隔離網段、限制只能連必要的後端、安裝時務必改掉公開的預設帳密</a:t>
            </a:r>
            <a:r>
              <a:rPr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。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0" y="4893500"/>
            <a:ext cx="9144000" cy="250000"/>
          </a:xfrm>
          <a:prstGeom prst="rect">
            <a:avLst/>
          </a:prstGeom>
          <a:solidFill>
            <a:srgbClr val="EEEEEE"/>
          </a:solidFill>
        </p:spPr>
        <p:txBody>
          <a:bodyPr wrap="square">
            <a:spAutoFit/>
          </a:bodyPr>
          <a:lstStyle/>
          <a:p>
            <a:pPr algn="r"/>
            <a:r>
              <a:rPr sz="1000" b="0" i="0">
                <a:solidFill>
                  <a:srgbClr val="757575"/>
                </a:solidFill>
              </a:rPr>
              <a:t>智慧校園物聯網實作:學生宿舍智慧洗衣平台　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這份簡報會帶你走過什麼？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365760" y="749808"/>
            <a:ext cx="8412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一個真實案例：學校如何把宿舍的舊洗衣機，升級成可以用手機查詢狀態的智慧系統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320040" y="1188720"/>
            <a:ext cx="2651760" cy="329184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20040" y="1188720"/>
            <a:ext cx="2651760" cy="594360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29768" y="1298448"/>
            <a:ext cx="384048" cy="384048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29768" y="128930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914400" y="1252728"/>
            <a:ext cx="1965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為什麼要做？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115568" y="1554480"/>
            <a:ext cx="24231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問題與設計發想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484632" y="1984248"/>
            <a:ext cx="109728" cy="109728"/>
          </a:xfrm>
          <a:prstGeom prst="ellipse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67512" y="1920240"/>
            <a:ext cx="2176272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洗衣間排隊的困擾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484632" y="2532888"/>
            <a:ext cx="109728" cy="109728"/>
          </a:xfrm>
          <a:prstGeom prst="ellipse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67512" y="2468880"/>
            <a:ext cx="2176272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不換洗衣機也能升級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84632" y="3081528"/>
            <a:ext cx="109728" cy="109728"/>
          </a:xfrm>
          <a:prstGeom prst="ellipse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67512" y="3017520"/>
            <a:ext cx="2176272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用電量就能判斷狀態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3154680" y="1188720"/>
            <a:ext cx="2651760" cy="329184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3154680" y="1188720"/>
            <a:ext cx="2651760" cy="594360"/>
          </a:xfrm>
          <a:prstGeom prst="rect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3264408" y="1298448"/>
            <a:ext cx="384048" cy="384048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264408" y="128930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3749040" y="1252728"/>
            <a:ext cx="1965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怎麼設計？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3913632" y="1554480"/>
            <a:ext cx="24231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網路・感測・資安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3319272" y="1984248"/>
            <a:ext cx="109728" cy="109728"/>
          </a:xfrm>
          <a:prstGeom prst="ellipse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3502152" y="1920240"/>
            <a:ext cx="2176272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無線網路規劃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3319272" y="2532888"/>
            <a:ext cx="109728" cy="109728"/>
          </a:xfrm>
          <a:prstGeom prst="ellipse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3502152" y="2468880"/>
            <a:ext cx="2176272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電流感測器選型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3319272" y="3081528"/>
            <a:ext cx="109728" cy="109728"/>
          </a:xfrm>
          <a:prstGeom prst="ellipse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3502152" y="3017520"/>
            <a:ext cx="2176272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IoT 設備資安三招</a:t>
            </a: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5989320" y="1188720"/>
            <a:ext cx="2651760" cy="329184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5989320" y="1188720"/>
            <a:ext cx="2651760" cy="594360"/>
          </a:xfrm>
          <a:prstGeom prst="rect">
            <a:avLst/>
          </a:prstGeom>
          <a:solidFill>
            <a:srgbClr val="059669"/>
          </a:solidFill>
          <a:ln w="12700">
            <a:solidFill>
              <a:srgbClr val="059669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6099048" y="1298448"/>
            <a:ext cx="384048" cy="384048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6099048" y="128930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400" dirty="0"/>
          </a:p>
        </p:txBody>
      </p:sp>
      <p:sp>
        <p:nvSpPr>
          <p:cNvPr id="33" name="Text 31"/>
          <p:cNvSpPr/>
          <p:nvPr/>
        </p:nvSpPr>
        <p:spPr>
          <a:xfrm>
            <a:off x="6583680" y="1252728"/>
            <a:ext cx="1965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怎麼做出來？</a:t>
            </a:r>
            <a:endParaRPr lang="en-US" sz="1600" dirty="0"/>
          </a:p>
        </p:txBody>
      </p:sp>
      <p:sp>
        <p:nvSpPr>
          <p:cNvPr id="34" name="Text 32"/>
          <p:cNvSpPr/>
          <p:nvPr/>
        </p:nvSpPr>
        <p:spPr>
          <a:xfrm>
            <a:off x="6583680" y="1563624"/>
            <a:ext cx="24231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硬體・韌體・軟體</a:t>
            </a:r>
            <a:endParaRPr lang="en-US" sz="1000" dirty="0"/>
          </a:p>
        </p:txBody>
      </p:sp>
      <p:sp>
        <p:nvSpPr>
          <p:cNvPr id="35" name="Shape 33"/>
          <p:cNvSpPr/>
          <p:nvPr/>
        </p:nvSpPr>
        <p:spPr>
          <a:xfrm>
            <a:off x="6153912" y="1984248"/>
            <a:ext cx="109728" cy="109728"/>
          </a:xfrm>
          <a:prstGeom prst="ellipse">
            <a:avLst/>
          </a:prstGeom>
          <a:solidFill>
            <a:srgbClr val="059669"/>
          </a:solidFill>
          <a:ln w="12700">
            <a:solidFill>
              <a:srgbClr val="059669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6336792" y="1920240"/>
            <a:ext cx="2176272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感測模組電路</a:t>
            </a:r>
            <a:endParaRPr lang="en-US" sz="1600" dirty="0"/>
          </a:p>
        </p:txBody>
      </p:sp>
      <p:sp>
        <p:nvSpPr>
          <p:cNvPr id="37" name="Shape 35"/>
          <p:cNvSpPr/>
          <p:nvPr/>
        </p:nvSpPr>
        <p:spPr>
          <a:xfrm>
            <a:off x="6153912" y="2532888"/>
            <a:ext cx="109728" cy="109728"/>
          </a:xfrm>
          <a:prstGeom prst="ellipse">
            <a:avLst/>
          </a:prstGeom>
          <a:solidFill>
            <a:srgbClr val="059669"/>
          </a:solidFill>
          <a:ln w="12700">
            <a:solidFill>
              <a:srgbClr val="059669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6336792" y="2468880"/>
            <a:ext cx="2176272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韌體參數設定</a:t>
            </a:r>
            <a:endParaRPr lang="en-US" sz="1600" dirty="0"/>
          </a:p>
        </p:txBody>
      </p:sp>
      <p:sp>
        <p:nvSpPr>
          <p:cNvPr id="39" name="Shape 37"/>
          <p:cNvSpPr/>
          <p:nvPr/>
        </p:nvSpPr>
        <p:spPr>
          <a:xfrm>
            <a:off x="6153912" y="3081528"/>
            <a:ext cx="109728" cy="109728"/>
          </a:xfrm>
          <a:prstGeom prst="ellipse">
            <a:avLst/>
          </a:prstGeom>
          <a:solidFill>
            <a:srgbClr val="059669"/>
          </a:solidFill>
          <a:ln w="12700">
            <a:solidFill>
              <a:srgbClr val="059669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6336792" y="3017520"/>
            <a:ext cx="2176272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防水外盒製作</a:t>
            </a:r>
            <a:endParaRPr lang="en-US" sz="1600" dirty="0"/>
          </a:p>
        </p:txBody>
      </p:sp>
      <p:sp>
        <p:nvSpPr>
          <p:cNvPr id="41" name="Shape 39"/>
          <p:cNvSpPr/>
          <p:nvPr/>
        </p:nvSpPr>
        <p:spPr>
          <a:xfrm>
            <a:off x="0" y="4956048"/>
            <a:ext cx="9144000" cy="182880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365760" y="4965192"/>
            <a:ext cx="64008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智慧校園物聯網實作：學生宿舍智慧洗衣平台</a:t>
            </a:r>
            <a:endParaRPr lang="en-US" sz="800" dirty="0"/>
          </a:p>
        </p:txBody>
      </p:sp>
      <p:sp>
        <p:nvSpPr>
          <p:cNvPr id="43" name="Text 41"/>
          <p:cNvSpPr/>
          <p:nvPr/>
        </p:nvSpPr>
        <p:spPr>
          <a:xfrm>
            <a:off x="8321040" y="4965192"/>
            <a:ext cx="6400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/ 18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設計發想：為什麼要做這個系統？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365760" y="749808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從一個你可能也遇過的日常困擾說起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365760" y="1188720"/>
            <a:ext cx="4114800" cy="3291840"/>
          </a:xfrm>
          <a:prstGeom prst="rect">
            <a:avLst/>
          </a:prstGeom>
          <a:solidFill>
            <a:srgbClr val="FEF2F2"/>
          </a:solidFill>
          <a:ln w="12700">
            <a:solidFill>
              <a:srgbClr val="FECAC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65760" y="1188720"/>
            <a:ext cx="4114800" cy="548640"/>
          </a:xfrm>
          <a:prstGeom prst="rect">
            <a:avLst/>
          </a:prstGeom>
          <a:solidFill>
            <a:srgbClr val="DC2626"/>
          </a:solidFill>
          <a:ln w="12700">
            <a:solidFill>
              <a:srgbClr val="DC2626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1225296"/>
            <a:ext cx="3749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現在的困擾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548640" y="192024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DC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✕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868680" y="1901952"/>
            <a:ext cx="3474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傳統洗衣機沒有任何數位顯示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548640" y="254203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DC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✕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868680" y="2523744"/>
            <a:ext cx="3474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不知道有沒有空機，只能跑去洗衣間看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548640" y="316382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DC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✕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868680" y="3145536"/>
            <a:ext cx="3474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不知道衣服洗好了沒，常常白跑一趟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548640" y="3785616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DC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✕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868680" y="3767328"/>
            <a:ext cx="3474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尖峰時段大排長龍，浪費時間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4663440" y="1188720"/>
            <a:ext cx="4114800" cy="3291840"/>
          </a:xfrm>
          <a:prstGeom prst="rect">
            <a:avLst/>
          </a:prstGeom>
          <a:solidFill>
            <a:srgbClr val="F0FDF4"/>
          </a:solidFill>
          <a:ln w="12700">
            <a:solidFill>
              <a:srgbClr val="BBF7D0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663440" y="1188720"/>
            <a:ext cx="4114800" cy="548640"/>
          </a:xfrm>
          <a:prstGeom prst="rect">
            <a:avLst/>
          </a:prstGeom>
          <a:solidFill>
            <a:srgbClr val="059669"/>
          </a:solidFill>
          <a:ln w="12700">
            <a:solidFill>
              <a:srgbClr val="059669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846320" y="1225296"/>
            <a:ext cx="3749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我們的解法</a:t>
            </a:r>
            <a:endParaRPr lang="en-US" sz="1600" dirty="0"/>
          </a:p>
        </p:txBody>
      </p:sp>
      <p:pic>
        <p:nvPicPr>
          <p:cNvPr id="1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6320" y="1920240"/>
            <a:ext cx="274320" cy="274320"/>
          </a:xfrm>
          <a:prstGeom prst="rect">
            <a:avLst/>
          </a:prstGeom>
        </p:spPr>
      </p:pic>
      <p:sp>
        <p:nvSpPr>
          <p:cNvPr id="20" name="Text 17"/>
          <p:cNvSpPr/>
          <p:nvPr/>
        </p:nvSpPr>
        <p:spPr>
          <a:xfrm>
            <a:off x="5193792" y="1901952"/>
            <a:ext cx="3383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不換洗衣機，只加一個感測器</a:t>
            </a:r>
            <a:endParaRPr lang="en-US" sz="1400" dirty="0"/>
          </a:p>
        </p:txBody>
      </p:sp>
      <p:pic>
        <p:nvPicPr>
          <p:cNvPr id="21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6320" y="2542032"/>
            <a:ext cx="274320" cy="274320"/>
          </a:xfrm>
          <a:prstGeom prst="rect">
            <a:avLst/>
          </a:prstGeom>
        </p:spPr>
      </p:pic>
      <p:sp>
        <p:nvSpPr>
          <p:cNvPr id="22" name="Text 18"/>
          <p:cNvSpPr/>
          <p:nvPr/>
        </p:nvSpPr>
        <p:spPr>
          <a:xfrm>
            <a:off x="5193792" y="2523744"/>
            <a:ext cx="3383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偵測洗衣機的耗電量（電流）</a:t>
            </a:r>
            <a:endParaRPr lang="en-US" sz="1400" dirty="0"/>
          </a:p>
        </p:txBody>
      </p:sp>
      <p:pic>
        <p:nvPicPr>
          <p:cNvPr id="23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6320" y="3163824"/>
            <a:ext cx="274320" cy="274320"/>
          </a:xfrm>
          <a:prstGeom prst="rect">
            <a:avLst/>
          </a:prstGeom>
        </p:spPr>
      </p:pic>
      <p:sp>
        <p:nvSpPr>
          <p:cNvPr id="24" name="Text 19"/>
          <p:cNvSpPr/>
          <p:nvPr/>
        </p:nvSpPr>
        <p:spPr>
          <a:xfrm>
            <a:off x="5193792" y="3145536"/>
            <a:ext cx="3383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用電量高低就能判斷是否運轉中</a:t>
            </a:r>
            <a:endParaRPr lang="en-US" sz="1400" dirty="0"/>
          </a:p>
        </p:txBody>
      </p:sp>
      <p:pic>
        <p:nvPicPr>
          <p:cNvPr id="25" name="Image 3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6320" y="3785616"/>
            <a:ext cx="274320" cy="274320"/>
          </a:xfrm>
          <a:prstGeom prst="rect">
            <a:avLst/>
          </a:prstGeom>
        </p:spPr>
      </p:pic>
      <p:sp>
        <p:nvSpPr>
          <p:cNvPr id="26" name="Text 20"/>
          <p:cNvSpPr/>
          <p:nvPr/>
        </p:nvSpPr>
        <p:spPr>
          <a:xfrm>
            <a:off x="5193792" y="3767328"/>
            <a:ext cx="3383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手機就能查詢每台洗衣機的狀態</a:t>
            </a:r>
            <a:endParaRPr lang="en-US" sz="1400" dirty="0"/>
          </a:p>
        </p:txBody>
      </p:sp>
      <p:sp>
        <p:nvSpPr>
          <p:cNvPr id="27" name="Text 21"/>
          <p:cNvSpPr/>
          <p:nvPr/>
        </p:nvSpPr>
        <p:spPr>
          <a:xfrm>
            <a:off x="365760" y="4572000"/>
            <a:ext cx="8412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核心洞察：洗衣機運轉時很耗電、待機時幾乎不耗電——只要量電流，就知道它在不在運作。</a:t>
            </a:r>
            <a:endParaRPr lang="en-US" sz="1400" dirty="0"/>
          </a:p>
        </p:txBody>
      </p:sp>
      <p:sp>
        <p:nvSpPr>
          <p:cNvPr id="28" name="Shape 22"/>
          <p:cNvSpPr/>
          <p:nvPr/>
        </p:nvSpPr>
        <p:spPr>
          <a:xfrm>
            <a:off x="0" y="4956048"/>
            <a:ext cx="9144000" cy="182880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29" name="Text 23"/>
          <p:cNvSpPr/>
          <p:nvPr/>
        </p:nvSpPr>
        <p:spPr>
          <a:xfrm>
            <a:off x="365760" y="4965192"/>
            <a:ext cx="64008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智慧校園物聯網實作：學生宿舍智慧洗衣平台</a:t>
            </a:r>
            <a:endParaRPr lang="en-US" sz="800" dirty="0"/>
          </a:p>
        </p:txBody>
      </p:sp>
      <p:sp>
        <p:nvSpPr>
          <p:cNvPr id="30" name="Text 24"/>
          <p:cNvSpPr/>
          <p:nvPr/>
        </p:nvSpPr>
        <p:spPr>
          <a:xfrm>
            <a:off x="8321040" y="4965192"/>
            <a:ext cx="6400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/ 18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整體怎麼運作？四個環節串起來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365760" y="749808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電流感測 → IoT 模組 → 無線網路 → 後端平台 → 你的手機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365760" y="1371600"/>
            <a:ext cx="1874520" cy="1828800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568" y="1591056"/>
            <a:ext cx="365760" cy="36576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365760" y="2084832"/>
            <a:ext cx="1874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電流感測器</a:t>
            </a:r>
            <a:endParaRPr lang="en-US" dirty="0"/>
          </a:p>
        </p:txBody>
      </p:sp>
      <p:sp>
        <p:nvSpPr>
          <p:cNvPr id="8" name="Text 5"/>
          <p:cNvSpPr/>
          <p:nvPr/>
        </p:nvSpPr>
        <p:spPr>
          <a:xfrm>
            <a:off x="365760" y="2468880"/>
            <a:ext cx="18745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CT 線圈夾住電源線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量測電流大小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2240280" y="210312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▶</a:t>
            </a:r>
            <a:endParaRPr lang="en-US" sz="2000" dirty="0"/>
          </a:p>
        </p:txBody>
      </p:sp>
      <p:sp>
        <p:nvSpPr>
          <p:cNvPr id="10" name="Shape 7"/>
          <p:cNvSpPr/>
          <p:nvPr/>
        </p:nvSpPr>
        <p:spPr>
          <a:xfrm>
            <a:off x="2514600" y="1371600"/>
            <a:ext cx="1874520" cy="1828800"/>
          </a:xfrm>
          <a:prstGeom prst="rect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4408" y="1591056"/>
            <a:ext cx="365760" cy="36576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2514600" y="2084832"/>
            <a:ext cx="1874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IoT 感測模組</a:t>
            </a:r>
            <a:endParaRPr lang="en-US" dirty="0"/>
          </a:p>
        </p:txBody>
      </p:sp>
      <p:sp>
        <p:nvSpPr>
          <p:cNvPr id="13" name="Text 9"/>
          <p:cNvSpPr/>
          <p:nvPr/>
        </p:nvSpPr>
        <p:spPr>
          <a:xfrm>
            <a:off x="2514600" y="2468880"/>
            <a:ext cx="18745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把電流換算成數值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ESP 晶片處理</a:t>
            </a:r>
            <a:endParaRPr lang="en-US" sz="1200" dirty="0"/>
          </a:p>
        </p:txBody>
      </p:sp>
      <p:sp>
        <p:nvSpPr>
          <p:cNvPr id="14" name="Text 10"/>
          <p:cNvSpPr/>
          <p:nvPr/>
        </p:nvSpPr>
        <p:spPr>
          <a:xfrm>
            <a:off x="4389120" y="210312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▶</a:t>
            </a:r>
            <a:endParaRPr lang="en-US" sz="2000" dirty="0"/>
          </a:p>
        </p:txBody>
      </p:sp>
      <p:sp>
        <p:nvSpPr>
          <p:cNvPr id="15" name="Shape 11"/>
          <p:cNvSpPr/>
          <p:nvPr/>
        </p:nvSpPr>
        <p:spPr>
          <a:xfrm>
            <a:off x="4663440" y="1371600"/>
            <a:ext cx="1874520" cy="1828800"/>
          </a:xfrm>
          <a:prstGeom prst="rect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13248" y="1591056"/>
            <a:ext cx="365760" cy="36576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4663440" y="2084832"/>
            <a:ext cx="1874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無線網路</a:t>
            </a:r>
            <a:endParaRPr lang="en-US" dirty="0"/>
          </a:p>
        </p:txBody>
      </p:sp>
      <p:sp>
        <p:nvSpPr>
          <p:cNvPr id="18" name="Text 13"/>
          <p:cNvSpPr/>
          <p:nvPr/>
        </p:nvSpPr>
        <p:spPr>
          <a:xfrm>
            <a:off x="4663440" y="2468880"/>
            <a:ext cx="18745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專屬 Wi-Fi (AU_iot)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傳送資料</a:t>
            </a:r>
            <a:endParaRPr lang="en-US" sz="1200" dirty="0"/>
          </a:p>
        </p:txBody>
      </p:sp>
      <p:sp>
        <p:nvSpPr>
          <p:cNvPr id="19" name="Text 14"/>
          <p:cNvSpPr/>
          <p:nvPr/>
        </p:nvSpPr>
        <p:spPr>
          <a:xfrm>
            <a:off x="6537960" y="210312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▶</a:t>
            </a:r>
            <a:endParaRPr lang="en-US" sz="2000" dirty="0"/>
          </a:p>
        </p:txBody>
      </p:sp>
      <p:sp>
        <p:nvSpPr>
          <p:cNvPr id="20" name="Shape 15"/>
          <p:cNvSpPr/>
          <p:nvPr/>
        </p:nvSpPr>
        <p:spPr>
          <a:xfrm>
            <a:off x="6812280" y="1371600"/>
            <a:ext cx="1874520" cy="1828800"/>
          </a:xfrm>
          <a:prstGeom prst="rect">
            <a:avLst/>
          </a:prstGeom>
          <a:solidFill>
            <a:srgbClr val="059669"/>
          </a:solidFill>
          <a:ln w="12700">
            <a:solidFill>
              <a:srgbClr val="059669"/>
            </a:solidFill>
            <a:prstDash val="solid"/>
          </a:ln>
        </p:spPr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62088" y="1591056"/>
            <a:ext cx="365760" cy="365760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6812280" y="2084832"/>
            <a:ext cx="1874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後端平台</a:t>
            </a:r>
            <a:endParaRPr lang="en-US" dirty="0"/>
          </a:p>
        </p:txBody>
      </p:sp>
      <p:sp>
        <p:nvSpPr>
          <p:cNvPr id="23" name="Text 17"/>
          <p:cNvSpPr/>
          <p:nvPr/>
        </p:nvSpPr>
        <p:spPr>
          <a:xfrm>
            <a:off x="6812280" y="2468880"/>
            <a:ext cx="18745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判斷運轉狀態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推播到手機</a:t>
            </a:r>
            <a:endParaRPr lang="en-US" sz="1200" dirty="0"/>
          </a:p>
        </p:txBody>
      </p:sp>
      <p:sp>
        <p:nvSpPr>
          <p:cNvPr id="24" name="Shape 18"/>
          <p:cNvSpPr/>
          <p:nvPr/>
        </p:nvSpPr>
        <p:spPr>
          <a:xfrm>
            <a:off x="365760" y="3611880"/>
            <a:ext cx="8412480" cy="914400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pic>
        <p:nvPicPr>
          <p:cNvPr id="25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0080" y="3840480"/>
            <a:ext cx="457200" cy="457200"/>
          </a:xfrm>
          <a:prstGeom prst="rect">
            <a:avLst/>
          </a:prstGeom>
        </p:spPr>
      </p:pic>
      <p:sp>
        <p:nvSpPr>
          <p:cNvPr id="26" name="Text 19"/>
          <p:cNvSpPr/>
          <p:nvPr/>
        </p:nvSpPr>
        <p:spPr>
          <a:xfrm>
            <a:off x="1280160" y="3749040"/>
            <a:ext cx="73152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最終成果：</a:t>
            </a: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學生打開手機就能看到「3 號洗衣機運轉中，預計還有 12 分鐘」「5 號空機可用」，不必再跑去洗衣間確認。</a:t>
            </a:r>
            <a:endParaRPr lang="en-US" sz="1400" dirty="0"/>
          </a:p>
        </p:txBody>
      </p:sp>
      <p:sp>
        <p:nvSpPr>
          <p:cNvPr id="27" name="Shape 20"/>
          <p:cNvSpPr/>
          <p:nvPr/>
        </p:nvSpPr>
        <p:spPr>
          <a:xfrm>
            <a:off x="0" y="4956048"/>
            <a:ext cx="9144000" cy="182880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28" name="Text 21"/>
          <p:cNvSpPr/>
          <p:nvPr/>
        </p:nvSpPr>
        <p:spPr>
          <a:xfrm>
            <a:off x="365760" y="4965192"/>
            <a:ext cx="64008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智慧校園物聯網實作：學生宿舍智慧洗衣平台</a:t>
            </a:r>
            <a:endParaRPr lang="en-US" sz="800" dirty="0"/>
          </a:p>
        </p:txBody>
      </p:sp>
      <p:sp>
        <p:nvSpPr>
          <p:cNvPr id="29" name="Text 22"/>
          <p:cNvSpPr/>
          <p:nvPr/>
        </p:nvSpPr>
        <p:spPr>
          <a:xfrm>
            <a:off x="8321040" y="4965192"/>
            <a:ext cx="6400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/ 18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設計規劃 ①：網路服務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365760" y="749808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IoT 設備要連網才能傳資料，但它的網路需求和你的手機不太一樣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365760" y="1234440"/>
            <a:ext cx="2743200" cy="3200400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463040" y="1463040"/>
            <a:ext cx="548640" cy="548640"/>
          </a:xfrm>
          <a:prstGeom prst="ellipse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2768" y="1572768"/>
            <a:ext cx="329184" cy="329184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502920" y="21488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用 2.4GHz 頻段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594360" y="2606040"/>
            <a:ext cx="228600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洗衣間採用 2.4GHz 802.11 無線網路。2.4GHz 訊號穿牆能力強、覆蓋範圍大，適合分布在各樓層的感測器。</a:t>
            </a:r>
            <a:endParaRPr lang="en-US" sz="1400" dirty="0"/>
          </a:p>
        </p:txBody>
      </p:sp>
      <p:sp>
        <p:nvSpPr>
          <p:cNvPr id="10" name="Shape 7"/>
          <p:cNvSpPr/>
          <p:nvPr/>
        </p:nvSpPr>
        <p:spPr>
          <a:xfrm>
            <a:off x="3246120" y="1234440"/>
            <a:ext cx="2743200" cy="3200400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4343400" y="1463040"/>
            <a:ext cx="548640" cy="548640"/>
          </a:xfrm>
          <a:prstGeom prst="ellipse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3128" y="1572768"/>
            <a:ext cx="329184" cy="329184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3383280" y="21488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穩定優先，不求快</a:t>
            </a:r>
            <a:endParaRPr lang="en-US" sz="1600" dirty="0"/>
          </a:p>
        </p:txBody>
      </p:sp>
      <p:sp>
        <p:nvSpPr>
          <p:cNvPr id="14" name="Text 10"/>
          <p:cNvSpPr/>
          <p:nvPr/>
        </p:nvSpPr>
        <p:spPr>
          <a:xfrm>
            <a:off x="3474720" y="2606040"/>
            <a:ext cx="228600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IoT 設備只傳少量數據（電流值），不需要高速網路。重點是「連線穩定、不中斷」，而不是速度。</a:t>
            </a:r>
            <a:endParaRPr lang="en-US" sz="1400" dirty="0"/>
          </a:p>
        </p:txBody>
      </p:sp>
      <p:sp>
        <p:nvSpPr>
          <p:cNvPr id="15" name="Shape 11"/>
          <p:cNvSpPr/>
          <p:nvPr/>
        </p:nvSpPr>
        <p:spPr>
          <a:xfrm>
            <a:off x="6126480" y="1234440"/>
            <a:ext cx="2743200" cy="3200400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6" name="Shape 12"/>
          <p:cNvSpPr/>
          <p:nvPr/>
        </p:nvSpPr>
        <p:spPr>
          <a:xfrm>
            <a:off x="7223760" y="1463040"/>
            <a:ext cx="548640" cy="548640"/>
          </a:xfrm>
          <a:prstGeom prst="ellipse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33488" y="1572768"/>
            <a:ext cx="329184" cy="329184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6263640" y="21488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善用舊設備</a:t>
            </a:r>
            <a:endParaRPr lang="en-US" sz="1600" dirty="0"/>
          </a:p>
        </p:txBody>
      </p:sp>
      <p:sp>
        <p:nvSpPr>
          <p:cNvPr id="19" name="Text 14"/>
          <p:cNvSpPr/>
          <p:nvPr/>
        </p:nvSpPr>
        <p:spPr>
          <a:xfrm>
            <a:off x="6355080" y="2606040"/>
            <a:ext cx="228600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把學校原有的舊式無線 AP 重新規劃配置，給 IoT 專用。不需要額外採購昂貴設備，節省成本。</a:t>
            </a:r>
            <a:endParaRPr lang="en-US" sz="1400" dirty="0"/>
          </a:p>
        </p:txBody>
      </p:sp>
      <p:sp>
        <p:nvSpPr>
          <p:cNvPr id="20" name="Shape 15"/>
          <p:cNvSpPr/>
          <p:nvPr/>
        </p:nvSpPr>
        <p:spPr>
          <a:xfrm>
            <a:off x="0" y="4956048"/>
            <a:ext cx="9144000" cy="182880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21" name="Text 16"/>
          <p:cNvSpPr/>
          <p:nvPr/>
        </p:nvSpPr>
        <p:spPr>
          <a:xfrm>
            <a:off x="365760" y="4965192"/>
            <a:ext cx="64008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智慧校園物聯網實作：學生宿舍智慧洗衣平台</a:t>
            </a:r>
            <a:endParaRPr lang="en-US" sz="800" dirty="0"/>
          </a:p>
        </p:txBody>
      </p:sp>
      <p:sp>
        <p:nvSpPr>
          <p:cNvPr id="22" name="Text 17"/>
          <p:cNvSpPr/>
          <p:nvPr/>
        </p:nvSpPr>
        <p:spPr>
          <a:xfrm>
            <a:off x="8321040" y="4965192"/>
            <a:ext cx="6400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/ 18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設計規劃 ②：感測模組與電流感測器</a:t>
            </a:r>
            <a:endParaRPr lang="en-US" sz="2100" dirty="0"/>
          </a:p>
        </p:txBody>
      </p:sp>
      <p:sp>
        <p:nvSpPr>
          <p:cNvPr id="4" name="Text 2"/>
          <p:cNvSpPr/>
          <p:nvPr/>
        </p:nvSpPr>
        <p:spPr>
          <a:xfrm>
            <a:off x="365760" y="749808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選擇硬體時要考慮的四個條件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365760" y="1234440"/>
            <a:ext cx="4160520" cy="146304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65760" y="1234440"/>
            <a:ext cx="457200" cy="1463040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80" y="1783080"/>
            <a:ext cx="365760" cy="36576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960120" y="1371600"/>
            <a:ext cx="3383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供電方式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960120" y="1737360"/>
            <a:ext cx="342900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由洗衣機直接供電，採 DC 直流供電為主，不需另接電源。</a:t>
            </a:r>
            <a:endParaRPr lang="en-US" sz="1400" dirty="0"/>
          </a:p>
        </p:txBody>
      </p:sp>
      <p:sp>
        <p:nvSpPr>
          <p:cNvPr id="10" name="Shape 7"/>
          <p:cNvSpPr/>
          <p:nvPr/>
        </p:nvSpPr>
        <p:spPr>
          <a:xfrm>
            <a:off x="4709160" y="1234440"/>
            <a:ext cx="4160520" cy="146304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4709160" y="1234440"/>
            <a:ext cx="457200" cy="1463040"/>
          </a:xfrm>
          <a:prstGeom prst="rect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4880" y="1783080"/>
            <a:ext cx="365760" cy="36576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5303520" y="1371600"/>
            <a:ext cx="3383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類比輸入介面</a:t>
            </a:r>
            <a:endParaRPr lang="en-US" sz="1600" dirty="0"/>
          </a:p>
        </p:txBody>
      </p:sp>
      <p:sp>
        <p:nvSpPr>
          <p:cNvPr id="14" name="Text 10"/>
          <p:cNvSpPr/>
          <p:nvPr/>
        </p:nvSpPr>
        <p:spPr>
          <a:xfrm>
            <a:off x="5303520" y="1737360"/>
            <a:ext cx="342900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模組需提供類比輸入 (I/O)，才能連接電流感測器讀取數值。</a:t>
            </a:r>
            <a:endParaRPr lang="en-US" sz="1200" dirty="0"/>
          </a:p>
        </p:txBody>
      </p:sp>
      <p:sp>
        <p:nvSpPr>
          <p:cNvPr id="15" name="Shape 11"/>
          <p:cNvSpPr/>
          <p:nvPr/>
        </p:nvSpPr>
        <p:spPr>
          <a:xfrm>
            <a:off x="365760" y="2834640"/>
            <a:ext cx="4160520" cy="146304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6" name="Shape 12"/>
          <p:cNvSpPr/>
          <p:nvPr/>
        </p:nvSpPr>
        <p:spPr>
          <a:xfrm>
            <a:off x="365760" y="2834640"/>
            <a:ext cx="457200" cy="1463040"/>
          </a:xfrm>
          <a:prstGeom prst="rect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1480" y="3383280"/>
            <a:ext cx="365760" cy="365760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960120" y="2971800"/>
            <a:ext cx="3383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無線連線</a:t>
            </a:r>
            <a:endParaRPr lang="en-US" sz="1600" dirty="0"/>
          </a:p>
        </p:txBody>
      </p:sp>
      <p:sp>
        <p:nvSpPr>
          <p:cNvPr id="19" name="Text 14"/>
          <p:cNvSpPr/>
          <p:nvPr/>
        </p:nvSpPr>
        <p:spPr>
          <a:xfrm>
            <a:off x="960120" y="3337560"/>
            <a:ext cx="342900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採無線網路連線模式，降低實體網路佈線的複雜度。</a:t>
            </a:r>
            <a:endParaRPr lang="en-US" sz="1400" dirty="0"/>
          </a:p>
        </p:txBody>
      </p:sp>
      <p:sp>
        <p:nvSpPr>
          <p:cNvPr id="20" name="Shape 15"/>
          <p:cNvSpPr/>
          <p:nvPr/>
        </p:nvSpPr>
        <p:spPr>
          <a:xfrm>
            <a:off x="4709160" y="2834640"/>
            <a:ext cx="4160520" cy="146304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1" name="Shape 16"/>
          <p:cNvSpPr/>
          <p:nvPr/>
        </p:nvSpPr>
        <p:spPr>
          <a:xfrm>
            <a:off x="4709160" y="2834640"/>
            <a:ext cx="457200" cy="1463040"/>
          </a:xfrm>
          <a:prstGeom prst="rect">
            <a:avLst/>
          </a:prstGeom>
          <a:solidFill>
            <a:srgbClr val="059669"/>
          </a:solidFill>
          <a:ln w="12700">
            <a:solidFill>
              <a:srgbClr val="059669"/>
            </a:solidFill>
            <a:prstDash val="solid"/>
          </a:ln>
        </p:spPr>
      </p:sp>
      <p:pic>
        <p:nvPicPr>
          <p:cNvPr id="2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54880" y="3383280"/>
            <a:ext cx="365760" cy="365760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5303520" y="2971800"/>
            <a:ext cx="3383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CT 感應線圈</a:t>
            </a:r>
            <a:endParaRPr lang="en-US" sz="1600" dirty="0"/>
          </a:p>
        </p:txBody>
      </p:sp>
      <p:sp>
        <p:nvSpPr>
          <p:cNvPr id="24" name="Text 18"/>
          <p:cNvSpPr/>
          <p:nvPr/>
        </p:nvSpPr>
        <p:spPr>
          <a:xfrm>
            <a:off x="5303520" y="3337560"/>
            <a:ext cx="342900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類比式 CT 電流感測器，活動式開口設計，可直接夾在電線上安裝，不必剪斷電線。</a:t>
            </a:r>
            <a:endParaRPr lang="en-US" sz="1400" dirty="0"/>
          </a:p>
        </p:txBody>
      </p:sp>
      <p:sp>
        <p:nvSpPr>
          <p:cNvPr id="25" name="Text 19"/>
          <p:cNvSpPr/>
          <p:nvPr/>
        </p:nvSpPr>
        <p:spPr>
          <a:xfrm>
            <a:off x="365760" y="4572000"/>
            <a:ext cx="8412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CT 感測器的巧妙之處：活動式開口可以直接「夾」住電源線，靠電磁感應量電流，完全不用拆解或剪斷洗衣機的電線。</a:t>
            </a:r>
            <a:endParaRPr lang="en-US" sz="1400" dirty="0"/>
          </a:p>
        </p:txBody>
      </p:sp>
      <p:sp>
        <p:nvSpPr>
          <p:cNvPr id="26" name="Shape 20"/>
          <p:cNvSpPr/>
          <p:nvPr/>
        </p:nvSpPr>
        <p:spPr>
          <a:xfrm>
            <a:off x="0" y="4956048"/>
            <a:ext cx="9144000" cy="182880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27" name="Text 21"/>
          <p:cNvSpPr/>
          <p:nvPr/>
        </p:nvSpPr>
        <p:spPr>
          <a:xfrm>
            <a:off x="365760" y="4965192"/>
            <a:ext cx="64008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智慧校園物聯網實作：學生宿舍智慧洗衣平台</a:t>
            </a:r>
            <a:endParaRPr lang="en-US" sz="800" dirty="0"/>
          </a:p>
        </p:txBody>
      </p:sp>
      <p:sp>
        <p:nvSpPr>
          <p:cNvPr id="28" name="Text 22"/>
          <p:cNvSpPr/>
          <p:nvPr/>
        </p:nvSpPr>
        <p:spPr>
          <a:xfrm>
            <a:off x="8321040" y="4965192"/>
            <a:ext cx="6400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/ 18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DC2626"/>
          </a:solidFill>
          <a:ln w="12700">
            <a:solidFill>
              <a:srgbClr val="DC262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設計規劃 ③：IoT 設備的資安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365760" y="749808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IoT 設備也是電腦，如果不保護，可能成為駭客入侵校園網路的破口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365760" y="1188720"/>
            <a:ext cx="2743200" cy="3291840"/>
          </a:xfrm>
          <a:prstGeom prst="rect">
            <a:avLst/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65760" y="1188720"/>
            <a:ext cx="2743200" cy="685800"/>
          </a:xfrm>
          <a:prstGeom prst="rect">
            <a:avLst/>
          </a:prstGeom>
          <a:solidFill>
            <a:srgbClr val="DC2626"/>
          </a:solidFill>
          <a:ln w="12700">
            <a:solidFill>
              <a:srgbClr val="DC2626"/>
            </a:solidFill>
            <a:prstDash val="solid"/>
          </a:ln>
        </p:spPr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1353312"/>
            <a:ext cx="365760" cy="36576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2468880" y="1280160"/>
            <a:ext cx="5486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2200" b="1" dirty="0">
                <a:solidFill>
                  <a:srgbClr val="FCA5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548640" y="1965960"/>
            <a:ext cx="23774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專屬 SSID 及 VLAN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548640" y="2560320"/>
            <a:ext cx="237744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IoT 設備用獨立的無線網路名稱 (AU_iot) 和虛擬區網。就算 IoT 設備被入侵，也被隔離在自己的網段，碰不到師生的電腦和重要系統。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3246120" y="1188720"/>
            <a:ext cx="2743200" cy="3291840"/>
          </a:xfrm>
          <a:prstGeom prst="rect">
            <a:avLst/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246120" y="1188720"/>
            <a:ext cx="2743200" cy="685800"/>
          </a:xfrm>
          <a:prstGeom prst="rect">
            <a:avLst/>
          </a:prstGeom>
          <a:solidFill>
            <a:srgbClr val="DC2626"/>
          </a:solidFill>
          <a:ln w="12700">
            <a:solidFill>
              <a:srgbClr val="DC2626"/>
            </a:solidFill>
            <a:prstDash val="solid"/>
          </a:ln>
        </p:spPr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9000" y="1353312"/>
            <a:ext cx="365760" cy="36576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5349240" y="1280160"/>
            <a:ext cx="5486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2200" b="1" dirty="0">
                <a:solidFill>
                  <a:srgbClr val="FCA5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2200" dirty="0"/>
          </a:p>
        </p:txBody>
      </p:sp>
      <p:sp>
        <p:nvSpPr>
          <p:cNvPr id="15" name="Text 11"/>
          <p:cNvSpPr/>
          <p:nvPr/>
        </p:nvSpPr>
        <p:spPr>
          <a:xfrm>
            <a:off x="3429000" y="1965960"/>
            <a:ext cx="23774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限制聯網能力</a:t>
            </a:r>
            <a:endParaRPr lang="en-US" sz="1600" dirty="0"/>
          </a:p>
        </p:txBody>
      </p:sp>
      <p:sp>
        <p:nvSpPr>
          <p:cNvPr id="16" name="Text 12"/>
          <p:cNvSpPr/>
          <p:nvPr/>
        </p:nvSpPr>
        <p:spPr>
          <a:xfrm>
            <a:off x="3429000" y="2560320"/>
            <a:ext cx="237744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IoT 設備只能連到它該連的後端平台，不能自由連上網際網路。降低被植入惡意程式後對外連線的風險。</a:t>
            </a:r>
            <a:endParaRPr lang="en-US" sz="1400" dirty="0"/>
          </a:p>
        </p:txBody>
      </p:sp>
      <p:sp>
        <p:nvSpPr>
          <p:cNvPr id="17" name="Shape 13"/>
          <p:cNvSpPr/>
          <p:nvPr/>
        </p:nvSpPr>
        <p:spPr>
          <a:xfrm>
            <a:off x="6126480" y="1188720"/>
            <a:ext cx="2743200" cy="3291840"/>
          </a:xfrm>
          <a:prstGeom prst="rect">
            <a:avLst/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18" name="Shape 14"/>
          <p:cNvSpPr/>
          <p:nvPr/>
        </p:nvSpPr>
        <p:spPr>
          <a:xfrm>
            <a:off x="6126480" y="1188720"/>
            <a:ext cx="2743200" cy="685800"/>
          </a:xfrm>
          <a:prstGeom prst="rect">
            <a:avLst/>
          </a:prstGeom>
          <a:solidFill>
            <a:srgbClr val="DC2626"/>
          </a:solidFill>
          <a:ln w="12700">
            <a:solidFill>
              <a:srgbClr val="DC2626"/>
            </a:solidFill>
            <a:prstDash val="solid"/>
          </a:ln>
        </p:spPr>
      </p:sp>
      <p:pic>
        <p:nvPicPr>
          <p:cNvPr id="1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09360" y="1353312"/>
            <a:ext cx="365760" cy="365760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8229600" y="1280160"/>
            <a:ext cx="5486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2200" b="1" dirty="0">
                <a:solidFill>
                  <a:srgbClr val="FCA5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2200" dirty="0"/>
          </a:p>
        </p:txBody>
      </p:sp>
      <p:sp>
        <p:nvSpPr>
          <p:cNvPr id="21" name="Text 16"/>
          <p:cNvSpPr/>
          <p:nvPr/>
        </p:nvSpPr>
        <p:spPr>
          <a:xfrm>
            <a:off x="6309360" y="1965960"/>
            <a:ext cx="23774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修改預設帳密與參數</a:t>
            </a:r>
            <a:endParaRPr lang="en-US" sz="1600" dirty="0"/>
          </a:p>
        </p:txBody>
      </p:sp>
      <p:sp>
        <p:nvSpPr>
          <p:cNvPr id="22" name="Text 17"/>
          <p:cNvSpPr/>
          <p:nvPr/>
        </p:nvSpPr>
        <p:spPr>
          <a:xfrm>
            <a:off x="6309360" y="2560320"/>
            <a:ext cx="237744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出廠的預設帳號密碼是公開的，駭客的字典裡都有。安裝時一定要改掉預設帳密和連線參數，這是最基本也最重要的一步。</a:t>
            </a:r>
            <a:endParaRPr lang="en-US" sz="1400" dirty="0"/>
          </a:p>
        </p:txBody>
      </p:sp>
      <p:sp>
        <p:nvSpPr>
          <p:cNvPr id="23" name="Shape 18"/>
          <p:cNvSpPr/>
          <p:nvPr/>
        </p:nvSpPr>
        <p:spPr>
          <a:xfrm>
            <a:off x="0" y="4956048"/>
            <a:ext cx="9144000" cy="182880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24" name="Text 19"/>
          <p:cNvSpPr/>
          <p:nvPr/>
        </p:nvSpPr>
        <p:spPr>
          <a:xfrm>
            <a:off x="365760" y="4965192"/>
            <a:ext cx="64008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智慧校園物聯網實作：學生宿舍智慧洗衣平台</a:t>
            </a:r>
            <a:endParaRPr lang="en-US" sz="800" dirty="0"/>
          </a:p>
        </p:txBody>
      </p:sp>
      <p:sp>
        <p:nvSpPr>
          <p:cNvPr id="25" name="Text 20"/>
          <p:cNvSpPr/>
          <p:nvPr/>
        </p:nvSpPr>
        <p:spPr>
          <a:xfrm>
            <a:off x="8321040" y="4965192"/>
            <a:ext cx="6400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/ 18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59669"/>
          </a:solidFill>
          <a:ln w="12700">
            <a:solidFill>
              <a:srgbClr val="059669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實作 ①：硬體配置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365760" y="749808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感測模組的核心：一塊整合了 Wi-Fi 晶片與電流偵測的電路板</a:t>
            </a:r>
            <a:endParaRPr lang="en-US" sz="1600" dirty="0"/>
          </a:p>
        </p:txBody>
      </p:sp>
      <p:pic>
        <p:nvPicPr>
          <p:cNvPr id="5" name="Image 0" descr="/home/claude/assets/boar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65760" y="1234440"/>
            <a:ext cx="3931920" cy="310896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365760" y="4343400"/>
            <a:ext cx="3931920" cy="0"/>
          </a:xfrm>
          <a:prstGeom prst="rect">
            <a:avLst/>
          </a:prstGeom>
          <a:noFill/>
          <a:ln/>
        </p:spPr>
      </p:sp>
      <p:sp>
        <p:nvSpPr>
          <p:cNvPr id="7" name="Shape 4"/>
          <p:cNvSpPr/>
          <p:nvPr/>
        </p:nvSpPr>
        <p:spPr>
          <a:xfrm>
            <a:off x="4572000" y="1325880"/>
            <a:ext cx="4206240" cy="713232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4572000" y="1325880"/>
            <a:ext cx="73152" cy="713232"/>
          </a:xfrm>
          <a:prstGeom prst="rect">
            <a:avLst/>
          </a:prstGeom>
          <a:solidFill>
            <a:srgbClr val="059669"/>
          </a:solidFill>
          <a:ln w="12700">
            <a:solidFill>
              <a:srgbClr val="059669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754880" y="1380744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ESP 系列 Wi-Fi 晶片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4754880" y="1655064"/>
            <a:ext cx="3931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負責連上無線網路、處理資料、執行韌體邏輯，是整個模組的大腦。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72000" y="2103120"/>
            <a:ext cx="4206240" cy="713232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4572000" y="2103120"/>
            <a:ext cx="73152" cy="713232"/>
          </a:xfrm>
          <a:prstGeom prst="rect">
            <a:avLst/>
          </a:prstGeom>
          <a:solidFill>
            <a:srgbClr val="059669"/>
          </a:solidFill>
          <a:ln w="12700">
            <a:solidFill>
              <a:srgbClr val="059669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4754880" y="2157984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類比輸入腳位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4754880" y="2432304"/>
            <a:ext cx="3931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接收電流感測器送來的類比訊號，轉換成數位數值。</a:t>
            </a:r>
            <a:endParaRPr lang="en-US" sz="1200" dirty="0"/>
          </a:p>
        </p:txBody>
      </p:sp>
      <p:sp>
        <p:nvSpPr>
          <p:cNvPr id="15" name="Shape 12"/>
          <p:cNvSpPr/>
          <p:nvPr/>
        </p:nvSpPr>
        <p:spPr>
          <a:xfrm>
            <a:off x="4572000" y="2880360"/>
            <a:ext cx="4206240" cy="713232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4572000" y="2880360"/>
            <a:ext cx="73152" cy="713232"/>
          </a:xfrm>
          <a:prstGeom prst="rect">
            <a:avLst/>
          </a:prstGeom>
          <a:solidFill>
            <a:srgbClr val="059669"/>
          </a:solidFill>
          <a:ln w="12700">
            <a:solidFill>
              <a:srgbClr val="059669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4754880" y="2935224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DC 供電接口</a:t>
            </a:r>
            <a:endParaRPr lang="en-US" sz="1600" dirty="0"/>
          </a:p>
        </p:txBody>
      </p:sp>
      <p:sp>
        <p:nvSpPr>
          <p:cNvPr id="18" name="Text 15"/>
          <p:cNvSpPr/>
          <p:nvPr/>
        </p:nvSpPr>
        <p:spPr>
          <a:xfrm>
            <a:off x="4754880" y="3209544"/>
            <a:ext cx="3931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從洗衣機取得直流電源，模組不需要另外接插座。</a:t>
            </a:r>
            <a:endParaRPr lang="en-US" sz="1200" dirty="0"/>
          </a:p>
        </p:txBody>
      </p:sp>
      <p:sp>
        <p:nvSpPr>
          <p:cNvPr id="19" name="Shape 16"/>
          <p:cNvSpPr/>
          <p:nvPr/>
        </p:nvSpPr>
        <p:spPr>
          <a:xfrm>
            <a:off x="4572000" y="3657600"/>
            <a:ext cx="4206240" cy="713232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4572000" y="3657600"/>
            <a:ext cx="73152" cy="713232"/>
          </a:xfrm>
          <a:prstGeom prst="rect">
            <a:avLst/>
          </a:prstGeom>
          <a:solidFill>
            <a:srgbClr val="059669"/>
          </a:solidFill>
          <a:ln w="12700">
            <a:solidFill>
              <a:srgbClr val="059669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4754880" y="3712464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接線端子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4754880" y="3986784"/>
            <a:ext cx="3931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連接 CT 電流感測線圈，採快速接頭設計方便安裝。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0" y="4956048"/>
            <a:ext cx="9144000" cy="182880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365760" y="4965192"/>
            <a:ext cx="64008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智慧校園物聯網實作：學生宿舍智慧洗衣平台</a:t>
            </a:r>
            <a:endParaRPr lang="en-US" sz="800" dirty="0"/>
          </a:p>
        </p:txBody>
      </p:sp>
      <p:sp>
        <p:nvSpPr>
          <p:cNvPr id="25" name="Text 22"/>
          <p:cNvSpPr/>
          <p:nvPr/>
        </p:nvSpPr>
        <p:spPr>
          <a:xfrm>
            <a:off x="8321040" y="4965192"/>
            <a:ext cx="6400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/ 18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實作 ②：韌體配置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365760" y="749808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韌體就是讓硬體知道「該做什麼」的程式。設定檔裡定義了連線、帳密和感測參數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365760" y="1188720"/>
            <a:ext cx="5212080" cy="3291840"/>
          </a:xfrm>
          <a:prstGeom prst="rect">
            <a:avLst/>
          </a:prstGeom>
          <a:solidFill>
            <a:srgbClr val="1E293B"/>
          </a:solidFill>
          <a:ln w="12700">
            <a:solidFill>
              <a:srgbClr val="1E293B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65760" y="1188720"/>
            <a:ext cx="5212080" cy="320040"/>
          </a:xfrm>
          <a:prstGeom prst="rect">
            <a:avLst/>
          </a:prstGeom>
          <a:solidFill>
            <a:srgbClr val="334155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02920" y="1197864"/>
            <a:ext cx="493776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設定檔 config.h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548640" y="1627632"/>
            <a:ext cx="49377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7DD3F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#define STA_SSID1 </a:t>
            </a:r>
            <a:r>
              <a:rPr lang="en-US" sz="950" dirty="0">
                <a:solidFill>
                  <a:srgbClr val="FCD34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"AU_iot"  </a:t>
            </a:r>
            <a:r>
              <a:rPr lang="en-US" sz="950" dirty="0">
                <a:solidFill>
                  <a:srgbClr val="64748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無線網路名稱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548640" y="1933956"/>
            <a:ext cx="49377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7DD3F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#define STA_PASS1 </a:t>
            </a:r>
            <a:r>
              <a:rPr lang="en-US" sz="950" dirty="0">
                <a:solidFill>
                  <a:srgbClr val="FCD34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"********"  </a:t>
            </a:r>
            <a:r>
              <a:rPr lang="en-US" sz="950" dirty="0">
                <a:solidFill>
                  <a:srgbClr val="64748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連線密碼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548640" y="2240280"/>
            <a:ext cx="49377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7DD3F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#define WEB_USERNAME </a:t>
            </a:r>
            <a:r>
              <a:rPr lang="en-US" sz="950" dirty="0">
                <a:solidFill>
                  <a:srgbClr val="FCD34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"*****"  </a:t>
            </a:r>
            <a:r>
              <a:rPr lang="en-US" sz="950" dirty="0">
                <a:solidFill>
                  <a:srgbClr val="64748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登入帳號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548640" y="2546604"/>
            <a:ext cx="49377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7DD3F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#define WEB_PASSWORD </a:t>
            </a:r>
            <a:r>
              <a:rPr lang="en-US" sz="950" dirty="0">
                <a:solidFill>
                  <a:srgbClr val="FCD34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"********"  </a:t>
            </a:r>
            <a:r>
              <a:rPr lang="en-US" sz="950" dirty="0">
                <a:solidFill>
                  <a:srgbClr val="64748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登入密碼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548640" y="2852928"/>
            <a:ext cx="49377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7DD3F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#define WEB_PORT </a:t>
            </a:r>
            <a:r>
              <a:rPr lang="en-US" sz="950" dirty="0">
                <a:solidFill>
                  <a:srgbClr val="FCD34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XXX  </a:t>
            </a:r>
            <a:r>
              <a:rPr lang="en-US" sz="950" dirty="0">
                <a:solidFill>
                  <a:srgbClr val="64748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連線埠</a:t>
            </a:r>
            <a:endParaRPr lang="en-US" sz="950" dirty="0"/>
          </a:p>
        </p:txBody>
      </p:sp>
      <p:sp>
        <p:nvSpPr>
          <p:cNvPr id="13" name="Text 11"/>
          <p:cNvSpPr/>
          <p:nvPr/>
        </p:nvSpPr>
        <p:spPr>
          <a:xfrm>
            <a:off x="548640" y="3159252"/>
            <a:ext cx="49377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7DD3F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#define NTP_SERVER1 </a:t>
            </a:r>
            <a:r>
              <a:rPr lang="en-US" sz="950" dirty="0">
                <a:solidFill>
                  <a:srgbClr val="FCD34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"192.168..."  </a:t>
            </a:r>
            <a:r>
              <a:rPr lang="en-US" sz="950" dirty="0">
                <a:solidFill>
                  <a:srgbClr val="64748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校時主機</a:t>
            </a:r>
            <a:endParaRPr lang="en-US" sz="950" dirty="0"/>
          </a:p>
        </p:txBody>
      </p:sp>
      <p:sp>
        <p:nvSpPr>
          <p:cNvPr id="14" name="Text 12"/>
          <p:cNvSpPr/>
          <p:nvPr/>
        </p:nvSpPr>
        <p:spPr>
          <a:xfrm>
            <a:off x="548640" y="3465576"/>
            <a:ext cx="49377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7DD3F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#define FRIENDLY_NAME </a:t>
            </a:r>
            <a:r>
              <a:rPr lang="en-US" sz="950" dirty="0">
                <a:solidFill>
                  <a:srgbClr val="FCD34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"洗衣機偵測器"  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548640" y="3771900"/>
            <a:ext cx="49377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7DD3F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#define ANALOG_CT_MULTIPLIER </a:t>
            </a:r>
            <a:r>
              <a:rPr lang="en-US" sz="950" dirty="0">
                <a:solidFill>
                  <a:srgbClr val="FCD34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820  </a:t>
            </a:r>
            <a:r>
              <a:rPr lang="en-US" sz="950" dirty="0">
                <a:solidFill>
                  <a:srgbClr val="64748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電流參數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548640" y="4078224"/>
            <a:ext cx="49377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7DD3F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#define ANALOG_CT_VOLTAGE </a:t>
            </a:r>
            <a:r>
              <a:rPr lang="en-US" sz="950" dirty="0">
                <a:solidFill>
                  <a:srgbClr val="FCD34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1100  </a:t>
            </a:r>
            <a:r>
              <a:rPr lang="en-US" sz="950" dirty="0">
                <a:solidFill>
                  <a:srgbClr val="64748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電流參數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5852160" y="1234440"/>
            <a:ext cx="29260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設定檔在定義什麼？</a:t>
            </a:r>
            <a:endParaRPr lang="en-US" dirty="0"/>
          </a:p>
        </p:txBody>
      </p:sp>
      <p:sp>
        <p:nvSpPr>
          <p:cNvPr id="18" name="Shape 16"/>
          <p:cNvSpPr/>
          <p:nvPr/>
        </p:nvSpPr>
        <p:spPr>
          <a:xfrm>
            <a:off x="5852160" y="1737360"/>
            <a:ext cx="146304" cy="146304"/>
          </a:xfrm>
          <a:prstGeom prst="ellipse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089904" y="1655064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連線設定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6089904" y="1929384"/>
            <a:ext cx="2871216" cy="3566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要連哪個 Wi-Fi、密碼是什麼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5852160" y="2450592"/>
            <a:ext cx="146304" cy="146304"/>
          </a:xfrm>
          <a:prstGeom prst="ellipse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089904" y="2368296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權限設定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6089904" y="2642616"/>
            <a:ext cx="2871216" cy="3566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管理介面的登入帳號密碼</a:t>
            </a:r>
            <a:endParaRPr lang="en-US" sz="1400" dirty="0"/>
          </a:p>
        </p:txBody>
      </p:sp>
      <p:sp>
        <p:nvSpPr>
          <p:cNvPr id="24" name="Shape 22"/>
          <p:cNvSpPr/>
          <p:nvPr/>
        </p:nvSpPr>
        <p:spPr>
          <a:xfrm>
            <a:off x="5852160" y="3163824"/>
            <a:ext cx="146304" cy="146304"/>
          </a:xfrm>
          <a:prstGeom prst="ellipse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089904" y="3081528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連接埠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6089904" y="3355848"/>
            <a:ext cx="2871216" cy="3566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改掉預設埠號，提升安全性</a:t>
            </a:r>
            <a:endParaRPr lang="en-US" sz="1400" dirty="0"/>
          </a:p>
        </p:txBody>
      </p:sp>
      <p:sp>
        <p:nvSpPr>
          <p:cNvPr id="27" name="Shape 25"/>
          <p:cNvSpPr/>
          <p:nvPr/>
        </p:nvSpPr>
        <p:spPr>
          <a:xfrm>
            <a:off x="5852160" y="3877056"/>
            <a:ext cx="146304" cy="146304"/>
          </a:xfrm>
          <a:prstGeom prst="ellipse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089904" y="379476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感測參數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6089904" y="4069080"/>
            <a:ext cx="2871216" cy="3566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電流換算的校正係數，讓讀數準確</a:t>
            </a:r>
            <a:endParaRPr lang="en-US" sz="1400" dirty="0"/>
          </a:p>
        </p:txBody>
      </p:sp>
      <p:sp>
        <p:nvSpPr>
          <p:cNvPr id="30" name="Shape 28"/>
          <p:cNvSpPr/>
          <p:nvPr/>
        </p:nvSpPr>
        <p:spPr>
          <a:xfrm>
            <a:off x="0" y="4956048"/>
            <a:ext cx="9144000" cy="182880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365760" y="4965192"/>
            <a:ext cx="64008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智慧校園物聯網實作：學生宿舍智慧洗衣平台</a:t>
            </a:r>
            <a:endParaRPr lang="en-US" sz="800" dirty="0"/>
          </a:p>
        </p:txBody>
      </p:sp>
      <p:sp>
        <p:nvSpPr>
          <p:cNvPr id="32" name="Text 30"/>
          <p:cNvSpPr/>
          <p:nvPr/>
        </p:nvSpPr>
        <p:spPr>
          <a:xfrm>
            <a:off x="8321040" y="4965192"/>
            <a:ext cx="6400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 / 18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5037</Words>
  <Application>Microsoft Office PowerPoint</Application>
  <PresentationFormat>如螢幕大小 (16:9)</PresentationFormat>
  <Paragraphs>496</Paragraphs>
  <Slides>19</Slides>
  <Notes>19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19</vt:i4>
      </vt:variant>
    </vt:vector>
  </HeadingPairs>
  <TitlesOfParts>
    <vt:vector size="24" baseType="lpstr">
      <vt:lpstr>Aptos</vt:lpstr>
      <vt:lpstr>Arial</vt:lpstr>
      <vt:lpstr>Calibri</vt:lpstr>
      <vt:lpstr>Consolas</vt:lpstr>
      <vt:lpstr>Office Theme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智慧校園物聯網實作：學生宿舍智慧洗衣平台</dc:title>
  <dc:subject>PptxGenJS Presentation</dc:subject>
  <dc:creator>PptxGenJS</dc:creator>
  <cp:lastModifiedBy>林俊淵</cp:lastModifiedBy>
  <cp:revision>5</cp:revision>
  <dcterms:created xsi:type="dcterms:W3CDTF">2026-06-02T11:41:51Z</dcterms:created>
  <dcterms:modified xsi:type="dcterms:W3CDTF">2026-06-11T06:29:36Z</dcterms:modified>
</cp:coreProperties>
</file>