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9" r:id="rId10"/>
    <p:sldId id="280" r:id="rId11"/>
    <p:sldId id="281" r:id="rId12"/>
    <p:sldId id="270" r:id="rId13"/>
    <p:sldId id="271" r:id="rId14"/>
    <p:sldId id="272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7B0"/>
    <a:srgbClr val="028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6610" autoAdjust="0"/>
  </p:normalViewPr>
  <p:slideViewPr>
    <p:cSldViewPr snapToGrid="0" snapToObjects="1">
      <p:cViewPr varScale="1">
        <p:scale>
          <a:sx n="61" d="100"/>
          <a:sy n="61" d="100"/>
        </p:scale>
        <p:origin x="7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接下來是第二套工具:whisper-v1 語音工作台。</a:t>
            </a:r>
          </a:p>
          <a:p>
            <a:endParaRPr dirty="0"/>
          </a:p>
          <a:p>
            <a:r>
              <a:rPr lang="zh-TW" dirty="0"/>
              <a:t>這套工具做的事情,剛好跟前面那套相反。前面是把簡報變成影片,這套是把「聲音」變成「文字」。你有任何錄音、錄影檔——上課錄音、會議錄影、訪談、研習影片——丟進去,它就能幫你轉成逐字稿,或是 SRT 字幕檔。</a:t>
            </a:r>
          </a:p>
          <a:p>
            <a:endParaRPr dirty="0"/>
          </a:p>
          <a:p>
            <a:r>
              <a:rPr lang="zh-TW" dirty="0"/>
              <a:t>不過它有個地方跟一般的線上轉文字工具不太一樣,它叫「工作台」是有原因的。一般工具可能就是上傳、轉完、結束。但 whisper-v1 把一整套流程都整合在一起:你可以一次處理很多檔案、可以在裡面直接校稿修正、可以設定專有詞彙提示、可以管理模型,還會幫你保留歷史紀錄。</a:t>
            </a:r>
          </a:p>
          <a:p>
            <a:endParaRPr dirty="0"/>
          </a:p>
          <a:p>
            <a:r>
              <a:rPr lang="zh-TW" dirty="0"/>
              <a:t>所以你可以這樣記:第一套影音合成器是「文字簡報 → 影片」,而 whisper-v1 是「影片音訊 → 文字」,兩套剛好是一來一回,可以搭配著用。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Open </a:t>
            </a:r>
            <a:r>
              <a:rPr lang="en-US" altLang="zh-TW" sz="1200" b="0" i="0" dirty="0" err="1">
                <a:solidFill>
                  <a:srgbClr val="0D9488"/>
                </a:solidFill>
              </a:rPr>
              <a:t>WebUI</a:t>
            </a:r>
            <a:r>
              <a:rPr lang="en-US" altLang="zh-TW" sz="1200" b="0" i="0" dirty="0">
                <a:solidFill>
                  <a:srgbClr val="0D9488"/>
                </a:solidFill>
              </a:rPr>
              <a:t> </a:t>
            </a:r>
            <a:r>
              <a:rPr lang="zh-TW" altLang="en-US" sz="1200" b="0" i="0" dirty="0">
                <a:solidFill>
                  <a:srgbClr val="0D9488"/>
                </a:solidFill>
              </a:rPr>
              <a:t>最重要的特色是什麼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可在自己電腦或校內伺服器運作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資料不外流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:Open</a:t>
            </a:r>
            <a:r>
              <a:rPr lang="zh-TW" altLang="en-US" b="0" i="1" dirty="0">
                <a:solidFill>
                  <a:srgbClr val="4E342E"/>
                </a:solidFill>
              </a:rPr>
              <a:t> </a:t>
            </a:r>
            <a:r>
              <a:rPr lang="en-US" altLang="zh-TW" b="0" i="1" dirty="0" err="1">
                <a:solidFill>
                  <a:srgbClr val="4E342E"/>
                </a:solidFill>
              </a:rPr>
              <a:t>WebUI</a:t>
            </a:r>
            <a:r>
              <a:rPr lang="zh-TW" altLang="en-US" b="0" i="1" dirty="0">
                <a:solidFill>
                  <a:srgbClr val="4E342E"/>
                </a:solidFill>
              </a:rPr>
              <a:t> 像「裝在自己電腦裡的 </a:t>
            </a:r>
            <a:r>
              <a:rPr lang="en-US" altLang="zh-TW" b="0" i="1" dirty="0">
                <a:solidFill>
                  <a:srgbClr val="4E342E"/>
                </a:solidFill>
              </a:rPr>
              <a:t>ChatGPT</a:t>
            </a:r>
            <a:r>
              <a:rPr lang="zh-TW" altLang="en-US" b="0" i="1" dirty="0">
                <a:solidFill>
                  <a:srgbClr val="4E342E"/>
                </a:solidFill>
              </a:rPr>
              <a:t>」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可跑在本機或校內伺服器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對話和文件都留在自己的環境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處理敏感資料特別放心。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投影片強調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使用 </a:t>
            </a:r>
            <a:r>
              <a:rPr lang="en-US" altLang="zh-TW" sz="1200" b="0" i="0" dirty="0">
                <a:solidFill>
                  <a:srgbClr val="0D9488"/>
                </a:solidFill>
              </a:rPr>
              <a:t>Open </a:t>
            </a:r>
            <a:r>
              <a:rPr lang="en-US" altLang="zh-TW" sz="1200" b="0" i="0" dirty="0" err="1">
                <a:solidFill>
                  <a:srgbClr val="0D9488"/>
                </a:solidFill>
              </a:rPr>
              <a:t>WebUI</a:t>
            </a:r>
            <a:r>
              <a:rPr lang="en-US" altLang="zh-TW" sz="1200" b="0" i="0" dirty="0">
                <a:solidFill>
                  <a:srgbClr val="0D9488"/>
                </a:solidFill>
              </a:rPr>
              <a:t> </a:t>
            </a:r>
            <a:r>
              <a:rPr lang="zh-TW" altLang="en-US" sz="1200" b="0" i="0" dirty="0">
                <a:solidFill>
                  <a:srgbClr val="0D9488"/>
                </a:solidFill>
              </a:rPr>
              <a:t>前最該先搞懂的觀念是什麼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三層架構</a:t>
            </a:r>
            <a:r>
              <a:rPr lang="en-US" altLang="zh-TW" b="0" i="0" dirty="0">
                <a:solidFill>
                  <a:srgbClr val="1B5E20"/>
                </a:solidFill>
              </a:rPr>
              <a:t>——</a:t>
            </a:r>
            <a:r>
              <a:rPr lang="zh-TW" altLang="en-US" b="0" i="0" dirty="0">
                <a:solidFill>
                  <a:srgbClr val="1B5E20"/>
                </a:solidFill>
              </a:rPr>
              <a:t>尤其是「模型到底在哪裡跑」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大家常見的問題不是介面不會用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而是搞不清楚模型在哪裡跑。先理解三層架構</a:t>
            </a:r>
            <a:r>
              <a:rPr lang="en-US" altLang="zh-TW" b="0" i="1" dirty="0">
                <a:solidFill>
                  <a:srgbClr val="4E342E"/>
                </a:solidFill>
              </a:rPr>
              <a:t>(</a:t>
            </a:r>
            <a:r>
              <a:rPr lang="zh-TW" altLang="en-US" b="0" i="1" dirty="0">
                <a:solidFill>
                  <a:srgbClr val="4E342E"/>
                </a:solidFill>
              </a:rPr>
              <a:t>模型執行器</a:t>
            </a:r>
            <a:r>
              <a:rPr lang="en-US" altLang="zh-TW" b="0" i="1" dirty="0">
                <a:solidFill>
                  <a:srgbClr val="4E342E"/>
                </a:solidFill>
              </a:rPr>
              <a:t>/</a:t>
            </a:r>
            <a:r>
              <a:rPr lang="en-US" altLang="zh-TW" b="0" i="1" dirty="0" err="1">
                <a:solidFill>
                  <a:srgbClr val="4E342E"/>
                </a:solidFill>
              </a:rPr>
              <a:t>WebUI</a:t>
            </a:r>
            <a:r>
              <a:rPr lang="en-US" altLang="zh-TW" b="0" i="1" dirty="0">
                <a:solidFill>
                  <a:srgbClr val="4E342E"/>
                </a:solidFill>
              </a:rPr>
              <a:t>/</a:t>
            </a:r>
            <a:r>
              <a:rPr lang="zh-TW" altLang="en-US" b="0" i="1" dirty="0">
                <a:solidFill>
                  <a:srgbClr val="4E342E"/>
                </a:solidFill>
              </a:rPr>
              <a:t>瀏覽器</a:t>
            </a:r>
            <a:r>
              <a:rPr lang="en-US" altLang="zh-TW" b="0" i="1" dirty="0">
                <a:solidFill>
                  <a:srgbClr val="4E342E"/>
                </a:solidFill>
              </a:rPr>
              <a:t>),</a:t>
            </a:r>
            <a:r>
              <a:rPr lang="zh-TW" altLang="en-US" b="0" i="1" dirty="0">
                <a:solidFill>
                  <a:srgbClr val="4E342E"/>
                </a:solidFill>
              </a:rPr>
              <a:t>後面就會順很多。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8555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好,現在開始實際安裝 Open WebUI。第一個步驟是「準備模型來源」,也就是決定你的 AI 模型要從哪裡來。這裡有三種選擇,我幫你分析該怎麼選。</a:t>
            </a:r>
          </a:p>
          <a:p>
            <a:endParaRPr dirty="0"/>
          </a:p>
          <a:p>
            <a:r>
              <a:rPr lang="zh-TW" dirty="0"/>
              <a:t>選擇 A,本機 Ollama。這是我最推薦你先試的方式,特別適合校內或個人測試。它最大的優點是「完全離線」,資料不用送出去。裝好 Ollama 之後,用一行指令 ollama pull llama3.1 就能下載模型。如果你電腦配備沒那麼高,可以先選 7B 或 8B 這種比較小的模型試試。</a:t>
            </a:r>
          </a:p>
          <a:p>
            <a:endParaRPr dirty="0"/>
          </a:p>
          <a:p>
            <a:r>
              <a:rPr lang="zh-TW" dirty="0"/>
              <a:t>選擇 B,OpenAI API。這種方式不用在你電腦上跑模型,速度和品質通常比較穩定,但有兩個前提:你需要 API 金鑰,而且你的資料會送到 OpenAI 的雲端去處理。所以,還沒評估過的敏感資料,不建議用這種方式。</a:t>
            </a:r>
          </a:p>
          <a:p>
            <a:endParaRPr dirty="0"/>
          </a:p>
          <a:p>
            <a:r>
              <a:rPr lang="zh-TW" dirty="0"/>
              <a:t>選擇 C,校內既有的 API。如果學校已經有提供相容格式的模型服務,你就可以把 Open WebUI 接上去。好處是你用統一的介面,但模型是由學校伺服器集中管理。</a:t>
            </a:r>
          </a:p>
          <a:p>
            <a:endParaRPr dirty="0"/>
          </a:p>
          <a:p>
            <a:r>
              <a:rPr lang="zh-TW" dirty="0"/>
              <a:t>幫你總結一句話來選:想完全本地、重視資料不外流,選 A 的 Ollama;想快速用到雲端的高品質模型,選 B 的 OpenAI API;想整合學校資源,選 C 的校內 API。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這一頁是真正用 Docker 把 Open WebUI 啟動起來。你不用硬背這些指令,但要理解每個情境的差別,知道自己該用哪一條。</a:t>
            </a:r>
          </a:p>
          <a:p>
            <a:endParaRPr dirty="0"/>
          </a:p>
          <a:p>
            <a:r>
              <a:rPr lang="zh-TW" dirty="0"/>
              <a:t>情境 A,搭配本機 Ollama。這時候 Open WebUI 容器負責介面,Ollama 在你的主機上負責跑模型。這條指令裡有個地方很重要:--add-host=host.docker.internal:host-gateway 這一段,它的作用是讓容器能夠連回你主機上的 Ollama 服務。少了它,容器就找不到模型。</a:t>
            </a:r>
          </a:p>
          <a:p>
            <a:endParaRPr dirty="0"/>
          </a:p>
          <a:p>
            <a:r>
              <a:rPr lang="zh-TW" dirty="0"/>
              <a:t>情境 B,只用 OpenAI API。啟動的時候帶入你的 OPENAI_API_KEY,Open WebUI 就會把你的問題送到 OpenAI 去。這個適合快速測試,但記得注意金鑰的保管跟資料政策。</a:t>
            </a:r>
          </a:p>
          <a:p>
            <a:endParaRPr dirty="0"/>
          </a:p>
          <a:p>
            <a:r>
              <a:rPr lang="zh-TW" dirty="0"/>
              <a:t>情境 C,Open WebUI 內含 Ollama。這是最方便的「一鍵式」做法,容器裡面同時包含介面跟 Ollama。如果你有 NVIDIA 顯卡,可以加上 --gpus=all 來加速;如果沒有顯卡,就把 --gpus=all 拿掉,用 CPU 跑,只是會慢一些。</a:t>
            </a:r>
          </a:p>
          <a:p>
            <a:endParaRPr dirty="0"/>
          </a:p>
          <a:p>
            <a:r>
              <a:rPr lang="zh-TW" dirty="0"/>
              <a:t>這頁最重要的提醒,我要特別圈起來:-v open-webui:/app/backend/data 這一段「絕對不能省」。它的作用是保存你的帳號、設定、聊天紀錄跟知識庫。如果你沒掛這個,哪天重建容器,你的資料就全部不見了。這是新手最常踩的坑,一定要記住。</a:t>
            </a:r>
          </a:p>
          <a:p>
            <a:endParaRPr dirty="0"/>
          </a:p>
          <a:p>
            <a:r>
              <a:rPr lang="zh-TW" dirty="0"/>
              <a:t>另外,-p 3000:8080 的意思是,把容器裡的 8080 對應到你主機的 3000,所以你才會用 localhost:3000 來打開它。如果 3000 這個埠號被別的程式佔用了,你可以改成其他數字。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容器跑起來之後,這一頁教你第一次設定跟日常怎麼用,六個步驟。</a:t>
            </a:r>
          </a:p>
          <a:p>
            <a:endParaRPr dirty="0"/>
          </a:p>
          <a:p>
            <a:r>
              <a:rPr lang="zh-TW" dirty="0"/>
              <a:t>第一步,建立管理者帳號。第一次打開 localhost:3000,它會要你註冊。注意,第一個註冊的帳號就會自動變成「系統管理者」,所以如果是正式架設,要由負責管理的人先來建這個帳號。</a:t>
            </a:r>
          </a:p>
          <a:p>
            <a:endParaRPr dirty="0"/>
          </a:p>
          <a:p>
            <a:r>
              <a:rPr lang="zh-TW" dirty="0"/>
              <a:t>第二步,確認模型來源。進到「設定」裡的「連線」頁面,檢查你的 Ollama 位址、或 OpenAI 金鑰、或校內 API 有沒有接好。如果你發現模型清單是空的、選不到模型,通常就是模型服務沒啟動、網址打錯、防火牆擋住、或金鑰設錯,檢查這幾項。</a:t>
            </a:r>
          </a:p>
          <a:p>
            <a:endParaRPr dirty="0"/>
          </a:p>
          <a:p>
            <a:r>
              <a:rPr lang="zh-TW" dirty="0"/>
              <a:t>第三步,選模型開始對話。回到主畫面,左上角選一個模型,就可以像用 ChatGPT 一樣開始打字問問題了。</a:t>
            </a:r>
          </a:p>
          <a:p>
            <a:endParaRPr dirty="0"/>
          </a:p>
          <a:p>
            <a:r>
              <a:rPr lang="zh-TW" dirty="0"/>
              <a:t>第四步,建立提示詞跟角色。這個功能很好用,你可以在「工作區」裡,把常用的提示詞存起來、設定固定的角色。比如做一個「會議紀錄整理助理」或「報告潤稿助理」,以後要用直接叫出來就好,不用每次重打。</a:t>
            </a:r>
          </a:p>
          <a:p>
            <a:endParaRPr dirty="0"/>
          </a:p>
          <a:p>
            <a:r>
              <a:rPr lang="zh-TW" dirty="0"/>
              <a:t>第五步,上傳文件問答,也就是 RAG。把 PDF 或文件拖進對話、或放進知識庫,然後針對裡面的內容發問。提醒一下,就算是這樣,還是要養成檢查來源的習慣,不要完全照單全收。</a:t>
            </a:r>
          </a:p>
          <a:p>
            <a:endParaRPr dirty="0"/>
          </a:p>
          <a:p>
            <a:r>
              <a:rPr lang="zh-TW" dirty="0"/>
              <a:t>第六步,開放帳號給別人。如果你是管理者,可以在「管理面板」的「使用者」那裡新增帳號、設定權限,讓你的團隊一起用同一個服務。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用 </a:t>
            </a:r>
            <a:r>
              <a:rPr lang="en-US" altLang="zh-TW" sz="1200" b="0" i="0" dirty="0">
                <a:solidFill>
                  <a:srgbClr val="0D9488"/>
                </a:solidFill>
              </a:rPr>
              <a:t>Docker </a:t>
            </a:r>
            <a:r>
              <a:rPr lang="zh-TW" altLang="en-US" sz="1200" b="0" i="0" dirty="0">
                <a:solidFill>
                  <a:srgbClr val="0D9488"/>
                </a:solidFill>
              </a:rPr>
              <a:t>啟動 </a:t>
            </a:r>
            <a:r>
              <a:rPr lang="en-US" altLang="zh-TW" sz="1200" b="0" i="0" dirty="0">
                <a:solidFill>
                  <a:srgbClr val="0D9488"/>
                </a:solidFill>
              </a:rPr>
              <a:t>Open </a:t>
            </a:r>
            <a:r>
              <a:rPr lang="en-US" altLang="zh-TW" sz="1200" b="0" i="0" dirty="0" err="1">
                <a:solidFill>
                  <a:srgbClr val="0D9488"/>
                </a:solidFill>
              </a:rPr>
              <a:t>WebUI</a:t>
            </a:r>
            <a:r>
              <a:rPr lang="zh-TW" altLang="en-US" sz="1200" b="0" i="0" dirty="0">
                <a:solidFill>
                  <a:srgbClr val="0D9488"/>
                </a:solidFill>
              </a:rPr>
              <a:t> 時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投影片特別圈起來「絕對不能省」的是什麼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b="0" i="0" dirty="0">
                <a:solidFill>
                  <a:srgbClr val="1B5E20"/>
                </a:solidFill>
              </a:rPr>
              <a:t>B. -v open-</a:t>
            </a:r>
            <a:r>
              <a:rPr lang="en-US" altLang="zh-TW" b="0" i="0" dirty="0" err="1">
                <a:solidFill>
                  <a:srgbClr val="1B5E20"/>
                </a:solidFill>
              </a:rPr>
              <a:t>webui</a:t>
            </a:r>
            <a:r>
              <a:rPr lang="en-US" altLang="zh-TW" b="0" i="0" dirty="0">
                <a:solidFill>
                  <a:srgbClr val="1B5E20"/>
                </a:solidFill>
              </a:rPr>
              <a:t>:/app/backend/data </a:t>
            </a:r>
            <a:r>
              <a:rPr lang="zh-TW" altLang="en-US" b="0" i="0" dirty="0">
                <a:solidFill>
                  <a:srgbClr val="1B5E20"/>
                </a:solidFill>
              </a:rPr>
              <a:t>資料卷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資料卷 </a:t>
            </a:r>
            <a:r>
              <a:rPr lang="en-US" altLang="zh-TW" b="0" i="1" dirty="0">
                <a:solidFill>
                  <a:srgbClr val="4E342E"/>
                </a:solidFill>
              </a:rPr>
              <a:t>-v open-</a:t>
            </a:r>
            <a:r>
              <a:rPr lang="en-US" altLang="zh-TW" b="0" i="1" dirty="0" err="1">
                <a:solidFill>
                  <a:srgbClr val="4E342E"/>
                </a:solidFill>
              </a:rPr>
              <a:t>webui</a:t>
            </a:r>
            <a:r>
              <a:rPr lang="en-US" altLang="zh-TW" b="0" i="1" dirty="0">
                <a:solidFill>
                  <a:srgbClr val="4E342E"/>
                </a:solidFill>
              </a:rPr>
              <a:t>:/app/backend/data </a:t>
            </a:r>
            <a:r>
              <a:rPr lang="zh-TW" altLang="en-US" b="0" i="1" dirty="0">
                <a:solidFill>
                  <a:srgbClr val="4E342E"/>
                </a:solidFill>
              </a:rPr>
              <a:t>保存帳號、設定、聊天紀錄與知識庫。沒掛它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重建容器時資料會全部消失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是新手最常踩的坑。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關於三種模型來源的選擇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下列敘述何者正確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b="0" i="0" dirty="0">
                <a:solidFill>
                  <a:srgbClr val="1B5E20"/>
                </a:solidFill>
              </a:rPr>
              <a:t>A. </a:t>
            </a:r>
            <a:r>
              <a:rPr lang="zh-TW" altLang="en-US" b="0" i="0" dirty="0">
                <a:solidFill>
                  <a:srgbClr val="1B5E20"/>
                </a:solidFill>
              </a:rPr>
              <a:t>想完全本地、資料不外流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選本機 </a:t>
            </a:r>
            <a:r>
              <a:rPr lang="en-US" altLang="zh-TW" b="0" i="0" dirty="0" err="1">
                <a:solidFill>
                  <a:srgbClr val="1B5E20"/>
                </a:solidFill>
              </a:rPr>
              <a:t>Ollama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想完全本地、重視資料不外流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選 </a:t>
            </a:r>
            <a:r>
              <a:rPr lang="en-US" altLang="zh-TW" b="0" i="1" dirty="0" err="1">
                <a:solidFill>
                  <a:srgbClr val="4E342E"/>
                </a:solidFill>
              </a:rPr>
              <a:t>Ollama</a:t>
            </a:r>
            <a:r>
              <a:rPr lang="en-US" altLang="zh-TW" b="0" i="1" dirty="0">
                <a:solidFill>
                  <a:srgbClr val="4E342E"/>
                </a:solidFill>
              </a:rPr>
              <a:t>;</a:t>
            </a:r>
            <a:r>
              <a:rPr lang="zh-TW" altLang="en-US" b="0" i="1" dirty="0">
                <a:solidFill>
                  <a:srgbClr val="4E342E"/>
                </a:solidFill>
              </a:rPr>
              <a:t>想快速用雲端高品質模型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選 </a:t>
            </a:r>
            <a:r>
              <a:rPr lang="en-US" altLang="zh-TW" b="0" i="1" dirty="0">
                <a:solidFill>
                  <a:srgbClr val="4E342E"/>
                </a:solidFill>
              </a:rPr>
              <a:t>OpenAI API;</a:t>
            </a:r>
            <a:r>
              <a:rPr lang="zh-TW" altLang="en-US" b="0" i="1" dirty="0">
                <a:solidFill>
                  <a:srgbClr val="4E342E"/>
                </a:solidFill>
              </a:rPr>
              <a:t>想整合學校資源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接校內相容 </a:t>
            </a:r>
            <a:r>
              <a:rPr lang="en-US" altLang="zh-TW" b="0" i="1" dirty="0">
                <a:solidFill>
                  <a:srgbClr val="4E342E"/>
                </a:solidFill>
              </a:rPr>
              <a:t>API</a:t>
            </a:r>
            <a:r>
              <a:rPr lang="zh-TW" altLang="en-US" b="0" i="1" dirty="0">
                <a:solidFill>
                  <a:srgbClr val="4E342E"/>
                </a:solidFill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3703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這一頁帶你看 whisper-v1 的介面長什麼樣子,它分成四個區塊,我一個一個說。</a:t>
            </a:r>
          </a:p>
          <a:p>
            <a:endParaRPr dirty="0"/>
          </a:p>
          <a:p>
            <a:r>
              <a:rPr lang="zh-TW" dirty="0"/>
              <a:t>第一個是 INPUT 上傳區。你可以把 mp3、mp4、wav、m4a、webm 這些常見的音訊或影片格式直接拖進去。如果你一次有很多檔案要處理,也可以一起丟進來,它會幫你排隊。</a:t>
            </a:r>
          </a:p>
          <a:p>
            <a:endParaRPr dirty="0"/>
          </a:p>
          <a:p>
            <a:r>
              <a:rPr lang="zh-TW" dirty="0"/>
              <a:t>第二個是 QUEUE 批次佇列。轉錄是需要時間的,尤其是長影片或用比較大的模型。所以這個佇列的功能,就是讓你的多個檔案排隊一個一個處理,你不用守在電腦前面。如果某個檔案轉出來的結果不滿意,也可以單獨讓它重跑。</a:t>
            </a:r>
          </a:p>
          <a:p>
            <a:endParaRPr dirty="0"/>
          </a:p>
          <a:p>
            <a:r>
              <a:rPr lang="zh-TW" dirty="0"/>
              <a:t>第三個是 OUTPUT 字幕編輯區,這個很重要。為什麼?因為語音辨識再厲害,也不可能 100% 正確,特別是遇到專有名詞、人名、學校名稱、英文縮寫的時候,常常會出錯。所以這個區塊讓你可以在「全文」和「字幕段落」之間切換,一段一段去修正、分割,而且它還會標示每一段的「信心度」,讓你知道哪些地方比較可能有錯,需要重點檢查。</a:t>
            </a:r>
          </a:p>
          <a:p>
            <a:endParaRPr dirty="0"/>
          </a:p>
          <a:p>
            <a:r>
              <a:rPr lang="zh-TW" dirty="0"/>
              <a:t>第四個是 MODEL 辨識設定。這裡你可以選用本機的 faster-whisper 引擎,還有模型的大小。這裡有個取捨要知道:模型越大,通常轉得越準,但速度越慢、也越吃電腦效能;模型越小,跑得越快,但你可能要多花點時間校稿。看你的需求和電腦配備來選。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這一頁是 whisper-v1 的安裝。先講一個前提:這套工具建議用「有 NVIDIA 顯卡」的電腦來跑。為什麼?因為語音轉文字其實是一種 AI 運算,有顯卡的話,處理速度會快非常多。沒有顯卡也能跑,只是會比較慢。我們分四步驟。</a:t>
            </a:r>
          </a:p>
          <a:p>
            <a:endParaRPr dirty="0"/>
          </a:p>
          <a:p>
            <a:r>
              <a:rPr lang="zh-TW" dirty="0"/>
              <a:t>第一步,安裝 Python 環境。請裝 Python 3.10 以上的版本,而且我強烈建議你用 venv 建立一個「獨立環境」。這是什麼意思?就是幫這個專案開一個專屬的空間,這樣它需要的套件就不會跟你電腦上其他的 Python 程式打架。這是很好的習慣,可以幫你省掉很多奇怪的錯誤。</a:t>
            </a:r>
          </a:p>
          <a:p>
            <a:endParaRPr dirty="0"/>
          </a:p>
          <a:p>
            <a:r>
              <a:rPr lang="zh-TW" dirty="0"/>
              <a:t>第二步,安裝核心套件。用 pip 安裝 faster-whisper 跟它需要的相關套件。這裡要特別注意:如果你有顯卡,要記得裝對應 CUDA 版本的 PyTorch,不然它可能會變成只用 CPU 在跑,那速度就差很多了。</a:t>
            </a:r>
          </a:p>
          <a:p>
            <a:endParaRPr dirty="0"/>
          </a:p>
          <a:p>
            <a:r>
              <a:rPr lang="zh-TW" dirty="0"/>
              <a:t>第三步,下載語音模型。你第一次選用某個模型——比如 medium——的時候,系統會自動幫你下載。如果你的環境沒網路或網路受限,也可以事先把模型放到本機的快取資料夾,就能離線使用。</a:t>
            </a:r>
          </a:p>
          <a:p>
            <a:endParaRPr dirty="0"/>
          </a:p>
          <a:p>
            <a:r>
              <a:rPr lang="zh-TW" dirty="0"/>
              <a:t>第四步是選用的,叫 Ollama 校稿。如果你希望轉錄完之後,系統能自動幫你潤飾標點、修正錯字、整理語句,可以另外裝 Ollama。但提醒一下,AI 校稿只是「輔助」,正式的字幕或會議紀錄,還是建議你自己快速看過一遍比較保險。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這一頁帶你完整跑一次轉錄流程,六個步驟。</a:t>
            </a:r>
          </a:p>
          <a:p>
            <a:endParaRPr dirty="0"/>
          </a:p>
          <a:p>
            <a:r>
              <a:rPr lang="zh-TW" dirty="0"/>
              <a:t>第一步,啟動工作台。在專案資料夾裡執行啟動指令,然後用瀏覽器打開 whisper-v1 的頁面。如果頁面打不開,先別緊張,通常檢查三件事:服務有沒有啟動、埠號對不對、還有防火牆是不是擋住了。</a:t>
            </a:r>
          </a:p>
          <a:p>
            <a:endParaRPr dirty="0"/>
          </a:p>
          <a:p>
            <a:r>
              <a:rPr lang="zh-TW" dirty="0"/>
              <a:t>第二步,上傳音訊或影片。把檔案拖到 INPUT 區。多個檔案可以一起拖進去,讓它們排隊,你就不用一個一個手動處理。</a:t>
            </a:r>
          </a:p>
          <a:p>
            <a:endParaRPr dirty="0"/>
          </a:p>
          <a:p>
            <a:r>
              <a:rPr lang="zh-TW" dirty="0"/>
              <a:t>第三步,設定辨識參數。在 MODEL 區選好引擎、模型大小跟語言。這裡建議你:如果是中文內容,就明確把語言指定成中文,通常可以減少辨識錯誤,不要讓它自己猜。</a:t>
            </a:r>
          </a:p>
          <a:p>
            <a:endParaRPr dirty="0"/>
          </a:p>
          <a:p>
            <a:r>
              <a:rPr lang="zh-TW" dirty="0"/>
              <a:t>第四步,校稿字幕。切到 OUTPUT 區的「字幕段落」。我給你一個校稿的訣竅:先看「信心度低」的段落,因為那些通常是最容易出錯的地方,像是有雜音、很多人同時講話、專有名詞、或講太快的部分。優先檢查這些,效率最高。</a:t>
            </a:r>
          </a:p>
          <a:p>
            <a:endParaRPr dirty="0"/>
          </a:p>
          <a:p>
            <a:r>
              <a:rPr lang="zh-TW" dirty="0"/>
              <a:t>第五步,選用的 AI 校稿。如果你有裝 Ollama,可以讓它自動潤飾用詞。如果模型沒裝或沒啟動,系統會保留原始的轉錄結果,不會把你的東西弄不見,放心。</a:t>
            </a:r>
          </a:p>
          <a:p>
            <a:endParaRPr dirty="0"/>
          </a:p>
          <a:p>
            <a:r>
              <a:rPr lang="zh-TW" dirty="0"/>
              <a:t>第六步,匯出結果。你可以從 HISTORY 把紀錄找回來,輸出成全文或 SRT 字幕。全文可以拿去做會議紀錄、摘要、講稿;SRT 可以匯入影片軟體、上傳影音平台,或是直接交給第一套的影音合成器來用。你看,工具就這樣串起來了。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whisper-v1 </a:t>
            </a:r>
            <a:r>
              <a:rPr lang="zh-TW" altLang="en-US" sz="1200" b="0" i="0" dirty="0">
                <a:solidFill>
                  <a:srgbClr val="0D9488"/>
                </a:solidFill>
              </a:rPr>
              <a:t>語音工作台的核心功能是什麼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把語音或影片轉成文字與字幕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:whisper-v1 </a:t>
            </a:r>
            <a:r>
              <a:rPr lang="zh-TW" altLang="en-US" b="0" i="1" dirty="0">
                <a:solidFill>
                  <a:srgbClr val="4E342E"/>
                </a:solidFill>
              </a:rPr>
              <a:t>專門把聲音變成文字。你有錄音、錄影檔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丟進去就能得到逐字稿或 </a:t>
            </a:r>
            <a:r>
              <a:rPr lang="en-US" altLang="zh-TW" b="0" i="1" dirty="0">
                <a:solidFill>
                  <a:srgbClr val="4E342E"/>
                </a:solidFill>
              </a:rPr>
              <a:t>SRT </a:t>
            </a:r>
            <a:r>
              <a:rPr lang="zh-TW" altLang="en-US" b="0" i="1" dirty="0">
                <a:solidFill>
                  <a:srgbClr val="4E342E"/>
                </a:solidFill>
              </a:rPr>
              <a:t>字幕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剛好和影音合成器</a:t>
            </a:r>
            <a:r>
              <a:rPr lang="en-US" altLang="zh-TW" b="0" i="1" dirty="0">
                <a:solidFill>
                  <a:srgbClr val="4E342E"/>
                </a:solidFill>
              </a:rPr>
              <a:t>(</a:t>
            </a:r>
            <a:r>
              <a:rPr lang="zh-TW" altLang="en-US" b="0" i="1" dirty="0">
                <a:solidFill>
                  <a:srgbClr val="4E342E"/>
                </a:solidFill>
              </a:rPr>
              <a:t>文字→影片</a:t>
            </a:r>
            <a:r>
              <a:rPr lang="en-US" altLang="zh-TW" b="0" i="1" dirty="0">
                <a:solidFill>
                  <a:srgbClr val="4E342E"/>
                </a:solidFill>
              </a:rPr>
              <a:t>)</a:t>
            </a:r>
            <a:r>
              <a:rPr lang="zh-TW" altLang="en-US" b="0" i="1" dirty="0">
                <a:solidFill>
                  <a:srgbClr val="4E342E"/>
                </a:solidFill>
              </a:rPr>
              <a:t>互補。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在 </a:t>
            </a:r>
            <a:r>
              <a:rPr lang="en-US" altLang="zh-TW" sz="1200" b="0" i="0" dirty="0">
                <a:solidFill>
                  <a:srgbClr val="0D9488"/>
                </a:solidFill>
              </a:rPr>
              <a:t>OUTPUT </a:t>
            </a:r>
            <a:r>
              <a:rPr lang="zh-TW" altLang="en-US" sz="1200" b="0" i="0" dirty="0">
                <a:solidFill>
                  <a:srgbClr val="0D9488"/>
                </a:solidFill>
              </a:rPr>
              <a:t>字幕編輯區校稿時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投影片建議優先檢查哪種段落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信心度低的段落</a:t>
            </a:r>
            <a:r>
              <a:rPr lang="en-US" altLang="zh-TW" b="0" i="0" dirty="0">
                <a:solidFill>
                  <a:srgbClr val="1B5E20"/>
                </a:solidFill>
              </a:rPr>
              <a:t>(</a:t>
            </a:r>
            <a:r>
              <a:rPr lang="zh-TW" altLang="en-US" b="0" i="0" dirty="0">
                <a:solidFill>
                  <a:srgbClr val="1B5E20"/>
                </a:solidFill>
              </a:rPr>
              <a:t>最容易出錯的地方</a:t>
            </a:r>
            <a:r>
              <a:rPr lang="en-US" altLang="zh-TW" b="0" i="0" dirty="0">
                <a:solidFill>
                  <a:srgbClr val="1B5E20"/>
                </a:solidFill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語音辨識不可能 </a:t>
            </a:r>
            <a:r>
              <a:rPr lang="en-US" altLang="zh-TW" b="0" i="1" dirty="0">
                <a:solidFill>
                  <a:srgbClr val="4E342E"/>
                </a:solidFill>
              </a:rPr>
              <a:t>100% </a:t>
            </a:r>
            <a:r>
              <a:rPr lang="zh-TW" altLang="en-US" b="0" i="1" dirty="0">
                <a:solidFill>
                  <a:srgbClr val="4E342E"/>
                </a:solidFill>
              </a:rPr>
              <a:t>正確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系統會標示每段「信心度」。先看信心度低的段落最有效率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那通常是雜音、多人講話、專有名詞的地方。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7337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接下來是第三套工具:Open WebUI 本地 AI。這套會比前面兩套稍微多一點安裝步驟,但我會帶你一步一步來,別擔心。</a:t>
            </a:r>
          </a:p>
          <a:p>
            <a:endParaRPr dirty="0"/>
          </a:p>
          <a:p>
            <a:r>
              <a:rPr lang="zh-TW" dirty="0"/>
              <a:t>前面兩套工具都是在處理影音和語音,這一套不一樣,它是「對話式 AI」。你可以把它想成,把一個大型語言模型——也就是像 ChatGPT 背後那種 AI——包裝成一個好用的網頁聊天介面。你可以跟它對話、請它整理資料、上傳文件問它問題,用起來就跟 ChatGPT 很像。</a:t>
            </a:r>
          </a:p>
          <a:p>
            <a:endParaRPr dirty="0"/>
          </a:p>
          <a:p>
            <a:r>
              <a:rPr lang="zh-TW" dirty="0"/>
              <a:t>那它跟直接用 ChatGPT 差在哪?最關鍵的差別是:它可以跑在你自己的電腦、或學校的伺服器上。這代表什麼?代表你的對話內容、你上傳的文件,都留在自己的環境裡,不會送到外面的雲端。如果你要處理的是比較敏感的資料——像是還沒公開的研究、內部文件——這一點就非常重要。</a:t>
            </a:r>
          </a:p>
          <a:p>
            <a:endParaRPr dirty="0"/>
          </a:p>
          <a:p>
            <a:r>
              <a:rPr lang="zh-TW" dirty="0"/>
              <a:t>這個章節我會帶你看它的整體架構、怎麼用 Docker 安裝、模型要從哪裡來,還有第一次登入後要做哪些設定。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這一頁先把 Open WebUI 是什麼講清楚。</a:t>
            </a:r>
          </a:p>
          <a:p>
            <a:endParaRPr dirty="0"/>
          </a:p>
          <a:p>
            <a:r>
              <a:rPr lang="zh-TW" dirty="0"/>
              <a:t>Open WebUI 是一套開源的聊天介面。這裡有個重要觀念:它本身不一定負責「真正執行 AI 模型」,它比較像是個「介面」,負責把模型包裝得好用。真正跑模型的,是它背後連接的東西,比如 Ollama、本機的模型服務、OpenAI 的 API,或是學校提供的相容 API。這個分工概念先記著,等一下安裝會用到。</a:t>
            </a:r>
          </a:p>
          <a:p>
            <a:endParaRPr dirty="0"/>
          </a:p>
          <a:p>
            <a:r>
              <a:rPr lang="zh-TW" dirty="0"/>
              <a:t>它有四個主要功能。</a:t>
            </a:r>
          </a:p>
          <a:p>
            <a:endParaRPr dirty="0"/>
          </a:p>
          <a:p>
            <a:r>
              <a:rPr lang="zh-TW" dirty="0"/>
              <a:t>第一,對話介面。你可以多輪對話、切換不同模型、保留聊天紀錄,操作起來跟你平常用的 AI 聊天工具幾乎一樣。</a:t>
            </a:r>
          </a:p>
          <a:p>
            <a:endParaRPr dirty="0"/>
          </a:p>
          <a:p>
            <a:r>
              <a:rPr lang="zh-TW" dirty="0"/>
              <a:t>第二,資料留在本地。只要搭配本機的 Ollama 或學校伺服器,你的對話跟文件都在自己的環境裡處理。這就是它最大的賣點。</a:t>
            </a:r>
          </a:p>
          <a:p>
            <a:endParaRPr dirty="0"/>
          </a:p>
          <a:p>
            <a:r>
              <a:rPr lang="zh-TW" dirty="0"/>
              <a:t>第三,文件問答,也就是 RAG。你可以上傳 PDF 或文件,讓它先去「讀」這份文件,再根據文件內容回答你的問題。這比直接叫 AI 憑空回答要可靠得多,因為它的答案是有根據的。</a:t>
            </a:r>
          </a:p>
          <a:p>
            <a:endParaRPr dirty="0"/>
          </a:p>
          <a:p>
            <a:r>
              <a:rPr lang="zh-TW" dirty="0"/>
              <a:t>第四,多人共用。如果架在伺服器上,可以開帳號給其他人一起用。這樣它就不只是你個人的工具,而能變成一個團隊共用的 AI 平台。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這一頁很關鍵,我要先把「架構」講清楚。因為根據經驗,大家用 Open WebUI 遇到的問題,通常不是介面不會操作,而是搞不清楚「模型到底在哪裡跑」。把這個觀念搞懂,後面就會順很多。</a:t>
            </a:r>
          </a:p>
          <a:p>
            <a:endParaRPr dirty="0"/>
          </a:p>
          <a:p>
            <a:r>
              <a:rPr lang="zh-TW" dirty="0"/>
              <a:t>整個系統分成三層。第一層是「模型執行器」,像 Ollama 或外部 API,它負責真正去跑那個 AI 模型,做運算的就是它。第二層是「Open WebUI」本身,我們通常用 Docker 這個工具把它啟動起來,它負責提供聊天介面、管理使用者、處理文件上傳這些。第三層是「瀏覽器」,你就是透過瀏覽器打開 localhost:3000 這個網址來操作。</a:t>
            </a:r>
          </a:p>
          <a:p>
            <a:endParaRPr dirty="0"/>
          </a:p>
          <a:p>
            <a:r>
              <a:rPr lang="zh-TW" dirty="0"/>
              <a:t>安裝前,先確認你的電腦符合需求:Windows 10 或 11 的 64 位元版、要裝好 Docker Desktop、建議啟用 WSL2。顯卡加速是選用的,但如果你要跑比較大的模型,有顯卡會明顯快很多。</a:t>
            </a:r>
          </a:p>
          <a:p>
            <a:endParaRPr dirty="0"/>
          </a:p>
          <a:p>
            <a:r>
              <a:rPr lang="zh-TW" dirty="0"/>
              <a:t>這裡有個很重要的提醒:後面的指令,請在「WSL 終端機」裡執行,不要直接用 CMD。因為 Docker 跟 Linux 容器這些東西,在 WSL 環境裡跑起來會穩定很多。</a:t>
            </a:r>
          </a:p>
          <a:p>
            <a:endParaRPr dirty="0"/>
          </a:p>
          <a:p>
            <a:r>
              <a:rPr lang="zh-TW" dirty="0"/>
              <a:t>最後,你可以用 docker --version 跟 docker info 這兩個指令,確認 Docker 有沒有裝好。如果 docker info 跑不動,通常代表 Docker Desktop 還沒啟動,或是 WSL 整合沒打開,檢查一下就好。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這一頁是 Docker 的下載流程,因為 Docker 是 Open WebUI 的基礎,我帶大家確認一遍。</a:t>
            </a:r>
          </a:p>
          <a:p>
            <a:endParaRPr dirty="0"/>
          </a:p>
          <a:p>
            <a:r>
              <a:rPr lang="zh-TW" dirty="0"/>
              <a:t>首先,到 Docker 的官方網站,下載 Docker Desktop for Windows。安裝過程中,如果它問你要不要啟用 WSL2,請選「啟用」,因為我們等一下要用 Linux 容器的方式來跑 Open WebUI。</a:t>
            </a:r>
          </a:p>
          <a:p>
            <a:endParaRPr dirty="0"/>
          </a:p>
          <a:p>
            <a:r>
              <a:rPr lang="zh-TW" dirty="0"/>
              <a:t>裝完之後,有個動作一定要做:重新開機一次。重開機後,再打開 Docker Desktop,確認它的狀態顯示是「Running」。我特別強調這個,是因為很多人遇到的安裝問題,根本不是指令打錯,而是 Docker Desktop 根本還沒真正啟動起來。</a:t>
            </a:r>
          </a:p>
          <a:p>
            <a:endParaRPr dirty="0"/>
          </a:p>
          <a:p>
            <a:r>
              <a:rPr lang="zh-TW" dirty="0"/>
              <a:t>接著,確認 WSL 可以正常用。你可以打開 Windows Terminal,選 Ubuntu 或你裝的 WSL 系統,然後輸入 docker --version 跟 docker info 測試看看。</a:t>
            </a:r>
          </a:p>
          <a:p>
            <a:endParaRPr dirty="0"/>
          </a:p>
          <a:p>
            <a:r>
              <a:rPr lang="zh-TW" dirty="0"/>
              <a:t>如果現場有人發現 Docker 指令找不到,記住通常就是檢查這三件事:第一,Docker Desktop 裝好了沒;第二,有沒有重新開機;第三,Docker Desktop 裡面的 WSL 整合有沒有打開。</a:t>
            </a:r>
          </a:p>
          <a:p>
            <a:endParaRPr dirty="0"/>
          </a:p>
          <a:p>
            <a:r>
              <a:rPr lang="zh-TW" dirty="0"/>
              <a:t>這一頁不用記太多理論,你只要抓住一個重點:Open WebUI 是蓋在 Docker 上面的,Docker 沒先跑起來,後面的指令一定不會成功。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4023360"/>
            <a:ext cx="5029200" cy="5029200"/>
          </a:xfrm>
          <a:prstGeom prst="ellipse">
            <a:avLst/>
          </a:prstGeom>
          <a:solidFill>
            <a:srgbClr val="0F4A66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1645920"/>
            <a:ext cx="4206240" cy="4206240"/>
          </a:xfrm>
          <a:prstGeom prst="ellipse">
            <a:avLst/>
          </a:prstGeom>
          <a:solidFill>
            <a:srgbClr val="028090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3716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200" b="1" dirty="0">
                <a:solidFill>
                  <a:srgbClr val="1B5C7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02</a:t>
            </a:r>
            <a:endParaRPr lang="en-US" sz="9200" dirty="0"/>
          </a:p>
        </p:txBody>
      </p:sp>
      <p:sp>
        <p:nvSpPr>
          <p:cNvPr id="5" name="Shape 3"/>
          <p:cNvSpPr/>
          <p:nvPr/>
        </p:nvSpPr>
        <p:spPr>
          <a:xfrm>
            <a:off x="9509760" y="2331720"/>
            <a:ext cx="1554480" cy="1554480"/>
          </a:xfrm>
          <a:prstGeom prst="ellipse">
            <a:avLst/>
          </a:prstGeom>
          <a:solidFill>
            <a:srgbClr val="0F4A66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2835" y="2704795"/>
            <a:ext cx="808330" cy="8083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880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02C39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工具二 ‧ TOOL 02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77240" y="324612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whisper-v1 語音工作台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804672" y="4343400"/>
            <a:ext cx="1067741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批次語音轉文字、字幕校稿、詞庫提示與本機模型管理，集中在同一個工作台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C4C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</a:t>
            </a:r>
            <a:r>
              <a:rPr lang="en-US" altLang="zh-TW" sz="2400" b="1" dirty="0">
                <a:solidFill>
                  <a:srgbClr val="FFFFFF"/>
                </a:solidFill>
              </a:rPr>
              <a:t>2</a:t>
            </a:r>
            <a:r>
              <a:rPr sz="2400" b="1" i="0" dirty="0">
                <a:solidFill>
                  <a:srgbClr val="FFFFFF"/>
                </a:solidFill>
              </a:rPr>
              <a:t>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64391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Open </a:t>
            </a:r>
            <a:r>
              <a:rPr sz="2000" b="1" i="0" dirty="0" err="1">
                <a:solidFill>
                  <a:srgbClr val="0D9488"/>
                </a:solidFill>
              </a:rPr>
              <a:t>WebUI</a:t>
            </a:r>
            <a:r>
              <a:rPr sz="2000" b="1" i="0" dirty="0">
                <a:solidFill>
                  <a:srgbClr val="0D9488"/>
                </a:solidFill>
              </a:rPr>
              <a:t> </a:t>
            </a:r>
            <a:r>
              <a:rPr sz="2000" b="1" i="0" dirty="0" err="1">
                <a:solidFill>
                  <a:srgbClr val="0D9488"/>
                </a:solidFill>
              </a:rPr>
              <a:t>最重要的特色是什麼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080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一定要付費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536169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可在自己電腦或校內伺服器運作,資料不外流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992338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只能處理圖片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44850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只能用英文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81129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解析:Open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WebUI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像「裝在自己電腦裡的</a:t>
            </a:r>
            <a:r>
              <a:rPr b="0" i="1" dirty="0">
                <a:solidFill>
                  <a:srgbClr val="4E342E"/>
                </a:solidFill>
              </a:rPr>
              <a:t> ChatGPT」,</a:t>
            </a:r>
            <a:r>
              <a:rPr b="0" i="1" dirty="0" err="1">
                <a:solidFill>
                  <a:srgbClr val="4E342E"/>
                </a:solidFill>
              </a:rPr>
              <a:t>可跑在本機或校內伺服器,對話和文件都留在自己的環境,處理敏感資料特別放心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436432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投影片強調,使用</a:t>
            </a:r>
            <a:r>
              <a:rPr sz="2000" b="1" i="0" dirty="0">
                <a:solidFill>
                  <a:srgbClr val="0D9488"/>
                </a:solidFill>
              </a:rPr>
              <a:t> Open </a:t>
            </a:r>
            <a:r>
              <a:rPr sz="2000" b="1" i="0" dirty="0" err="1">
                <a:solidFill>
                  <a:srgbClr val="0D9488"/>
                </a:solidFill>
              </a:rPr>
              <a:t>WebUI</a:t>
            </a:r>
            <a:r>
              <a:rPr sz="2000" b="1" i="0" dirty="0">
                <a:solidFill>
                  <a:srgbClr val="0D9488"/>
                </a:solidFill>
              </a:rPr>
              <a:t> </a:t>
            </a:r>
            <a:r>
              <a:rPr sz="2000" b="1" i="0" dirty="0" err="1">
                <a:solidFill>
                  <a:srgbClr val="0D9488"/>
                </a:solidFill>
              </a:rPr>
              <a:t>前最該先搞懂的觀念是什麼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88249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介面的顏色配置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4329949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三層架構</a:t>
            </a:r>
            <a:r>
              <a:rPr b="1" i="0" dirty="0">
                <a:solidFill>
                  <a:srgbClr val="1B5E20"/>
                </a:solidFill>
              </a:rPr>
              <a:t>——</a:t>
            </a:r>
            <a:r>
              <a:rPr b="1" i="0" dirty="0" err="1">
                <a:solidFill>
                  <a:srgbClr val="1B5E20"/>
                </a:solidFill>
              </a:rPr>
              <a:t>尤其是「模型到底在哪裡跑</a:t>
            </a:r>
            <a:r>
              <a:rPr b="1" i="0" dirty="0">
                <a:solidFill>
                  <a:srgbClr val="1B5E20"/>
                </a:solidFill>
              </a:rPr>
              <a:t>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000" y="4883466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如何更改字體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436983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怎麼匯出聊天紀錄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599050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解析:大家常見的問題不是介面不會用,而是搞不清楚模型在哪裡跑。先理解三層架構</a:t>
            </a:r>
            <a:r>
              <a:rPr b="0" i="1" dirty="0">
                <a:solidFill>
                  <a:srgbClr val="4E342E"/>
                </a:solidFill>
              </a:rPr>
              <a:t>(</a:t>
            </a:r>
            <a:r>
              <a:rPr b="0" i="1" dirty="0" err="1">
                <a:solidFill>
                  <a:srgbClr val="4E342E"/>
                </a:solidFill>
              </a:rPr>
              <a:t>模型執行器</a:t>
            </a:r>
            <a:r>
              <a:rPr b="0" i="1" dirty="0">
                <a:solidFill>
                  <a:srgbClr val="4E342E"/>
                </a:solidFill>
              </a:rPr>
              <a:t>/</a:t>
            </a:r>
            <a:r>
              <a:rPr b="0" i="1" dirty="0" err="1">
                <a:solidFill>
                  <a:srgbClr val="4E342E"/>
                </a:solidFill>
              </a:rPr>
              <a:t>WebUI</a:t>
            </a:r>
            <a:r>
              <a:rPr b="0" i="1" dirty="0">
                <a:solidFill>
                  <a:srgbClr val="4E342E"/>
                </a:solidFill>
              </a:rPr>
              <a:t>/</a:t>
            </a:r>
            <a:r>
              <a:rPr b="0" i="1" dirty="0" err="1">
                <a:solidFill>
                  <a:srgbClr val="4E342E"/>
                </a:solidFill>
              </a:rPr>
              <a:t>瀏覽器</a:t>
            </a:r>
            <a:r>
              <a:rPr b="0" i="1" dirty="0">
                <a:solidFill>
                  <a:srgbClr val="4E342E"/>
                </a:solidFill>
              </a:rPr>
              <a:t>),</a:t>
            </a:r>
            <a:r>
              <a:rPr b="0" i="1" dirty="0" err="1">
                <a:solidFill>
                  <a:srgbClr val="4E342E"/>
                </a:solidFill>
              </a:rPr>
              <a:t>後面就會順很多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工具操作與建置教學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工具三 ‧ 安裝步驟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步驟一：準備模型來源（三選一）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10908792" cy="1371600"/>
          </a:xfrm>
          <a:prstGeom prst="roundRect">
            <a:avLst>
              <a:gd name="adj" fmla="val 4667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30121"/>
            <a:ext cx="530352" cy="530352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30121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399032" y="2083528"/>
            <a:ext cx="44988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本機 Ollama（最推薦，完全離線）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5897880" y="1828800"/>
            <a:ext cx="5486400" cy="1188720"/>
          </a:xfrm>
          <a:prstGeom prst="roundRect">
            <a:avLst>
              <a:gd name="adj" fmla="val 3846"/>
            </a:avLst>
          </a:prstGeom>
          <a:solidFill>
            <a:srgbClr val="0A2A3A"/>
          </a:solidFill>
          <a:ln w="12700">
            <a:solidFill>
              <a:srgbClr val="1B5C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080760" y="1975104"/>
            <a:ext cx="5303520" cy="914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7C9A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安裝 Ollama 後拉取模型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ollama pull llama3.1   # 或 gemma2 等中文友善模型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40080" y="3200400"/>
            <a:ext cx="10908792" cy="1371600"/>
          </a:xfrm>
          <a:prstGeom prst="roundRect">
            <a:avLst>
              <a:gd name="adj" fmla="val 4667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68680" y="3593161"/>
            <a:ext cx="530352" cy="530352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3593161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B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399032" y="3546568"/>
            <a:ext cx="44988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OpenAI API（雲端模型，需金鑰）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897880" y="3593161"/>
            <a:ext cx="5486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不裝本機模型，啟動容器時帶入 OPENAI_API_KEY 即可直接使用 GPT 系列。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40080" y="4663440"/>
            <a:ext cx="10908792" cy="1371600"/>
          </a:xfrm>
          <a:prstGeom prst="roundRect">
            <a:avLst>
              <a:gd name="adj" fmla="val 4667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68680" y="5056201"/>
            <a:ext cx="530352" cy="530352"/>
          </a:xfrm>
          <a:prstGeom prst="ellipse">
            <a:avLst/>
          </a:prstGeom>
          <a:solidFill>
            <a:srgbClr val="F4A259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5056201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A320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C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399032" y="5009608"/>
            <a:ext cx="449884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校內既有 API（相容 OpenAI 格式）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897880" y="5056201"/>
            <a:ext cx="5486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校內若已有相容 OpenAI 介面的服務，於設定填入 API 位址與金鑰即可接上，模型同樣不外流。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工具三 ‧ 安裝步驟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步驟二：用 Docker 啟動 Open WebUI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7408" y="1485386"/>
            <a:ext cx="11551920" cy="5564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依你選的模型來源，挑一條指令在 WSL 終端機執行。容器啟動後在瀏覽器開啟 http://localhost:3000。</a:t>
            </a:r>
            <a:endParaRPr lang="en-US" sz="2000" b="1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情境 A：搭配本機 Ollama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5440680" cy="1572768"/>
          </a:xfrm>
          <a:prstGeom prst="roundRect">
            <a:avLst>
              <a:gd name="adj" fmla="val 3125"/>
            </a:avLst>
          </a:prstGeom>
          <a:solidFill>
            <a:srgbClr val="0A2A3A"/>
          </a:solidFill>
          <a:ln w="12700">
            <a:solidFill>
              <a:srgbClr val="1B5C7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542032"/>
            <a:ext cx="511149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FC9D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本機 OLLAMA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816352"/>
            <a:ext cx="5074920" cy="11155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docker run -d -p 3000:8080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--add-host=host.docker.internal:host-gateway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-v open-webui:/app/backend/data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--name open-webui --restart always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ghcr.io/open-webui/open-webui:main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24842" y="4108862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情境 B：只用 OpenAI API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4434840"/>
            <a:ext cx="5440680" cy="1574074"/>
          </a:xfrm>
          <a:prstGeom prst="roundRect">
            <a:avLst>
              <a:gd name="adj" fmla="val 3333"/>
            </a:avLst>
          </a:prstGeom>
          <a:solidFill>
            <a:srgbClr val="0A2A3A"/>
          </a:solidFill>
          <a:ln w="12700">
            <a:solidFill>
              <a:srgbClr val="1B5C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4507992"/>
            <a:ext cx="511149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FC9D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OPENAI API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6010" y="4748942"/>
            <a:ext cx="5074920" cy="896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docker run -d -p 3000:8080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-e OPENAI_API_KEY=你的金鑰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-v open-webui:/app/backend/data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--name open-webui --restart always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ghcr.io/open-webui/open-webui:main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263640" y="21488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情境 C：Open WebUI 內含 Ollama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263640" y="2468879"/>
            <a:ext cx="5285232" cy="1729521"/>
          </a:xfrm>
          <a:prstGeom prst="roundRect">
            <a:avLst>
              <a:gd name="adj" fmla="val 2809"/>
            </a:avLst>
          </a:prstGeom>
          <a:solidFill>
            <a:srgbClr val="0A2A3A"/>
          </a:solidFill>
          <a:ln w="12700">
            <a:solidFill>
              <a:srgbClr val="1B5C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28232" y="2542032"/>
            <a:ext cx="4956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FC9D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WEBUI + OLLAMA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46520" y="2816352"/>
            <a:ext cx="4919472" cy="11521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7C9A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一鍵同時裝 WebUI + Ollama（含 GPU）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docker run -d -p 3000:8080 --gpus=all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-v ollama:/root/.ollama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-v open-webui:/app/backend/data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--name open-webui --restart always \</a:t>
            </a:r>
            <a:endParaRPr lang="en-US" sz="1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ghcr.io/open-webui/open-webui:ollama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63640" y="4279392"/>
            <a:ext cx="5285232" cy="1729522"/>
          </a:xfrm>
          <a:prstGeom prst="roundRect">
            <a:avLst>
              <a:gd name="adj" fmla="val 4242"/>
            </a:avLst>
          </a:prstGeom>
          <a:solidFill>
            <a:srgbClr val="EAF4F5"/>
          </a:solidFill>
          <a:ln w="12700">
            <a:solidFill>
              <a:srgbClr val="D4E6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46520" y="4434840"/>
            <a:ext cx="603504" cy="60350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61" y="4579681"/>
            <a:ext cx="313822" cy="313822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7178040" y="4442241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關鍵提醒</a:t>
            </a: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6428945" y="4983341"/>
            <a:ext cx="5102352" cy="10805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0000"/>
              </a:lnSpc>
              <a:spcAft>
                <a:spcPts val="300"/>
              </a:spcAft>
              <a:buSzPct val="100000"/>
              <a:buChar char="•"/>
            </a:pPr>
            <a:r>
              <a:rPr lang="en-US" sz="16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務必保留 -v open-webui:/app/backend/data，否則重建容器會遺失資料。</a:t>
            </a:r>
            <a:endParaRPr lang="en-US" sz="1600" b="1" dirty="0"/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SzPct val="100000"/>
              <a:buChar char="•"/>
            </a:pPr>
            <a:r>
              <a:rPr lang="en-US" sz="16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純 CPU 把 --gpus=all 拿掉即可。</a:t>
            </a:r>
            <a:endParaRPr lang="en-US" sz="1600" b="1" dirty="0"/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SzPct val="100000"/>
              <a:buChar char="•"/>
            </a:pPr>
            <a:r>
              <a:rPr lang="en-US" sz="16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3000 為對外埠，可改成校內慣用埠號。</a:t>
            </a:r>
            <a:endParaRPr lang="en-US" sz="1600" b="1" dirty="0"/>
          </a:p>
        </p:txBody>
      </p:sp>
      <p:sp>
        <p:nvSpPr>
          <p:cNvPr id="22" name="Text 19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工具三 ‧ 如何啟動與使用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步驟三：首次設定與日常使用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7824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77824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554480" y="2002536"/>
            <a:ext cx="2843784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建立管理者帳號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0080" y="2679192"/>
            <a:ext cx="345643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首次開啟 localhost:3000 會要求註冊，第一個帳號即為系統管理者。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334256" y="178308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0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0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5248656" y="2002536"/>
            <a:ext cx="2843784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確認模型來源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334256" y="2679192"/>
            <a:ext cx="345643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進入「設定 → 連線」，確認 Ollama 位址或 API 金鑰已正確連上。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028432" y="178308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266176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8266176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8942832" y="2002536"/>
            <a:ext cx="2843784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選模型開始對話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028432" y="2679192"/>
            <a:ext cx="345643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回到主畫面，左上選擇模型，即可像 ChatGPT 一樣輸入問題對話。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40080" y="397764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77824" y="421538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877824" y="421538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1554480" y="4197096"/>
            <a:ext cx="2843784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建立提示與角色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40080" y="4873752"/>
            <a:ext cx="345643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在「工作區」儲存常用提示詞、設定系統角色，做成校務專用小幫手。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4334256" y="397764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572000" y="421538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6" name="Text 24"/>
          <p:cNvSpPr/>
          <p:nvPr/>
        </p:nvSpPr>
        <p:spPr>
          <a:xfrm>
            <a:off x="4572000" y="421538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5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5248656" y="4197096"/>
            <a:ext cx="2843784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上傳文件問答（RAG）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4334256" y="4873752"/>
            <a:ext cx="345643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 PDF／文件拖進對話或知識庫，針對內容提問做檢索式回答。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8028432" y="397764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266176" y="421538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1" name="Text 29"/>
          <p:cNvSpPr/>
          <p:nvPr/>
        </p:nvSpPr>
        <p:spPr>
          <a:xfrm>
            <a:off x="8266176" y="421538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6</a:t>
            </a:r>
            <a:endParaRPr lang="en-US" sz="2100" dirty="0"/>
          </a:p>
        </p:txBody>
      </p:sp>
      <p:sp>
        <p:nvSpPr>
          <p:cNvPr id="32" name="Text 30"/>
          <p:cNvSpPr/>
          <p:nvPr/>
        </p:nvSpPr>
        <p:spPr>
          <a:xfrm>
            <a:off x="8942832" y="4197096"/>
            <a:ext cx="2843784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開放帳號給同仁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8028432" y="4873752"/>
            <a:ext cx="345643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在「管理面板 → 使用者」新增帳號與權限，讓團隊共用同一服務。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</a:rPr>
              <a:t>   3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699945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用 Docker </a:t>
            </a:r>
            <a:r>
              <a:rPr sz="2000" b="1" i="0" dirty="0" err="1">
                <a:solidFill>
                  <a:srgbClr val="0D9488"/>
                </a:solidFill>
              </a:rPr>
              <a:t>啟動</a:t>
            </a:r>
            <a:r>
              <a:rPr sz="2000" b="1" i="0" dirty="0">
                <a:solidFill>
                  <a:srgbClr val="0D9488"/>
                </a:solidFill>
              </a:rPr>
              <a:t> Open </a:t>
            </a:r>
            <a:r>
              <a:rPr sz="2000" b="1" i="0" dirty="0" err="1">
                <a:solidFill>
                  <a:srgbClr val="0D9488"/>
                </a:solidFill>
              </a:rPr>
              <a:t>WebUI</a:t>
            </a:r>
            <a:r>
              <a:rPr sz="2000" b="1" i="0" dirty="0">
                <a:solidFill>
                  <a:srgbClr val="0D9488"/>
                </a:solidFill>
              </a:rPr>
              <a:t> </a:t>
            </a:r>
            <a:r>
              <a:rPr sz="2000" b="1" i="0" dirty="0" err="1">
                <a:solidFill>
                  <a:srgbClr val="0D9488"/>
                </a:solidFill>
              </a:rPr>
              <a:t>時,投影片特別圈起來「絕對不能省」的是什麼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03994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--</a:t>
            </a:r>
            <a:r>
              <a:rPr b="0" i="0" dirty="0" err="1">
                <a:solidFill>
                  <a:srgbClr val="333333"/>
                </a:solidFill>
              </a:rPr>
              <a:t>gpus</a:t>
            </a:r>
            <a:r>
              <a:rPr b="0" i="0" dirty="0">
                <a:solidFill>
                  <a:srgbClr val="333333"/>
                </a:solidFill>
              </a:rPr>
              <a:t>=all </a:t>
            </a:r>
            <a:r>
              <a:rPr b="0" i="0" dirty="0" err="1">
                <a:solidFill>
                  <a:srgbClr val="333333"/>
                </a:solidFill>
              </a:rPr>
              <a:t>參數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450320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-v open-</a:t>
            </a:r>
            <a:r>
              <a:rPr b="1" i="0" dirty="0" err="1">
                <a:solidFill>
                  <a:srgbClr val="1B5E20"/>
                </a:solidFill>
              </a:rPr>
              <a:t>webui</a:t>
            </a:r>
            <a:r>
              <a:rPr b="1" i="0" dirty="0">
                <a:solidFill>
                  <a:srgbClr val="1B5E20"/>
                </a:solidFill>
              </a:rPr>
              <a:t>:/app/backend/data </a:t>
            </a:r>
            <a:r>
              <a:rPr b="1" i="0" dirty="0" err="1">
                <a:solidFill>
                  <a:srgbClr val="1B5E20"/>
                </a:solidFill>
              </a:rPr>
              <a:t>資料卷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86069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容器的名稱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27107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埠號 3000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681445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解析:資料卷</a:t>
            </a:r>
            <a:r>
              <a:rPr b="0" i="1" dirty="0">
                <a:solidFill>
                  <a:srgbClr val="4E342E"/>
                </a:solidFill>
              </a:rPr>
              <a:t> -v open-</a:t>
            </a:r>
            <a:r>
              <a:rPr b="0" i="1" dirty="0" err="1">
                <a:solidFill>
                  <a:srgbClr val="4E342E"/>
                </a:solidFill>
              </a:rPr>
              <a:t>webui</a:t>
            </a:r>
            <a:r>
              <a:rPr b="0" i="1" dirty="0">
                <a:solidFill>
                  <a:srgbClr val="4E342E"/>
                </a:solidFill>
              </a:rPr>
              <a:t>:/app/backend/data </a:t>
            </a:r>
            <a:r>
              <a:rPr b="0" i="1" dirty="0" err="1">
                <a:solidFill>
                  <a:srgbClr val="4E342E"/>
                </a:solidFill>
              </a:rPr>
              <a:t>保存帳號、設定、聊天紀錄與知識庫。沒掛它,重建容器時資料會全部消失,是新手最常踩的坑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288695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關於三種模型來源的選擇,下列敘述何者正確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711820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A. </a:t>
            </a:r>
            <a:r>
              <a:rPr b="1" i="0" dirty="0" err="1">
                <a:solidFill>
                  <a:srgbClr val="1B5E20"/>
                </a:solidFill>
              </a:rPr>
              <a:t>想完全本地、資料不外流,選本機</a:t>
            </a:r>
            <a:r>
              <a:rPr b="1" i="0" dirty="0">
                <a:solidFill>
                  <a:srgbClr val="1B5E20"/>
                </a:solidFill>
              </a:rPr>
              <a:t> </a:t>
            </a:r>
            <a:r>
              <a:rPr b="1" i="0" dirty="0" err="1">
                <a:solidFill>
                  <a:srgbClr val="1B5E20"/>
                </a:solidFill>
              </a:rPr>
              <a:t>Ollama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419069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B. 本機 Ollama 一定要付費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000" y="475269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OpenAI API 的資料不會送到雲端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31469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校內 API 無法整合使用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5757945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解析:想完全本地、重視資料不外流,選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Ollama;想快速用雲端高品質模型,選</a:t>
            </a:r>
            <a:r>
              <a:rPr b="0" i="1" dirty="0">
                <a:solidFill>
                  <a:srgbClr val="4E342E"/>
                </a:solidFill>
              </a:rPr>
              <a:t> OpenAI </a:t>
            </a:r>
            <a:r>
              <a:rPr b="0" i="1" dirty="0" err="1">
                <a:solidFill>
                  <a:srgbClr val="4E342E"/>
                </a:solidFill>
              </a:rPr>
              <a:t>API;想整合學校資源,接校內相容</a:t>
            </a:r>
            <a:r>
              <a:rPr b="0" i="1" dirty="0">
                <a:solidFill>
                  <a:srgbClr val="4E342E"/>
                </a:solidFill>
              </a:rPr>
              <a:t> API。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工具操作與建置教學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工具二 ‧ 功能介紹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一個工作台，四個區塊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63911" y="1755648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30" y="1909267"/>
            <a:ext cx="332842" cy="3328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50295" y="171907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INPUT 上傳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1250295" y="2167128"/>
            <a:ext cx="42542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拖曳 mp3／mp4／wav／m4a／webm，支援批次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463911" y="3900064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30" y="4053683"/>
            <a:ext cx="332842" cy="3328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50295" y="3863488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QUEUE 批次佇列</a:t>
            </a:r>
            <a:endParaRPr lang="en-US" sz="2400" dirty="0"/>
          </a:p>
        </p:txBody>
      </p:sp>
      <p:sp>
        <p:nvSpPr>
          <p:cNvPr id="12" name="Text 7"/>
          <p:cNvSpPr/>
          <p:nvPr/>
        </p:nvSpPr>
        <p:spPr>
          <a:xfrm>
            <a:off x="1250295" y="4311544"/>
            <a:ext cx="42542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排隊轉錄多個檔案，可重跑或全部重新轉錄</a:t>
            </a:r>
            <a:endParaRPr lang="en-US" sz="2000" dirty="0"/>
          </a:p>
        </p:txBody>
      </p:sp>
      <p:sp>
        <p:nvSpPr>
          <p:cNvPr id="13" name="Shape 8"/>
          <p:cNvSpPr/>
          <p:nvPr/>
        </p:nvSpPr>
        <p:spPr>
          <a:xfrm>
            <a:off x="463911" y="2807215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530" y="2960834"/>
            <a:ext cx="332842" cy="33284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250295" y="2770639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OUTPUT 字幕編輯</a:t>
            </a:r>
            <a:endParaRPr lang="en-US" sz="2400" dirty="0"/>
          </a:p>
        </p:txBody>
      </p:sp>
      <p:sp>
        <p:nvSpPr>
          <p:cNvPr id="16" name="Text 10"/>
          <p:cNvSpPr/>
          <p:nvPr/>
        </p:nvSpPr>
        <p:spPr>
          <a:xfrm>
            <a:off x="1250295" y="3218695"/>
            <a:ext cx="42542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全文與字幕段落切換，逐段校稿、分割與信心度標示</a:t>
            </a:r>
            <a:endParaRPr lang="en-US" sz="2000" dirty="0"/>
          </a:p>
        </p:txBody>
      </p:sp>
      <p:sp>
        <p:nvSpPr>
          <p:cNvPr id="17" name="Shape 11"/>
          <p:cNvSpPr/>
          <p:nvPr/>
        </p:nvSpPr>
        <p:spPr>
          <a:xfrm>
            <a:off x="463911" y="4951633"/>
            <a:ext cx="640080" cy="640080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30" y="5105252"/>
            <a:ext cx="332842" cy="332842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250295" y="4915057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MODEL 辨識設定</a:t>
            </a:r>
            <a:endParaRPr lang="en-US" sz="2400" dirty="0"/>
          </a:p>
        </p:txBody>
      </p:sp>
      <p:sp>
        <p:nvSpPr>
          <p:cNvPr id="20" name="Text 13"/>
          <p:cNvSpPr/>
          <p:nvPr/>
        </p:nvSpPr>
        <p:spPr>
          <a:xfrm>
            <a:off x="1250295" y="5363113"/>
            <a:ext cx="42542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選擇本機 faster-whisper 引擎與模型大小</a:t>
            </a:r>
            <a:endParaRPr lang="en-US" sz="2000" dirty="0"/>
          </a:p>
        </p:txBody>
      </p:sp>
      <p:sp>
        <p:nvSpPr>
          <p:cNvPr id="21" name="Text 14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9337D40F-DE54-C0F4-4E9F-9CAD04DC32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4590" y="3240895"/>
            <a:ext cx="6687410" cy="31637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工具二 ‧ 安裝方式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本機安裝（建議有 NVIDIA GPU）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7824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77824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554480" y="2002536"/>
            <a:ext cx="4206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安裝 Python 環境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14400" y="2705319"/>
            <a:ext cx="4800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安裝 Python 3.10+，建議用 venv 建立獨立環境，避免套件衝突。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199632" y="1783080"/>
            <a:ext cx="5349240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37376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6437376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7114032" y="2002536"/>
            <a:ext cx="4206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安裝核心套件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473952" y="2705319"/>
            <a:ext cx="4800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pip 安裝 faster-whisper 與相依套件；有 GPU 者安裝對應 CUDA 版的 PyTorch 以大幅加速。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40080" y="3840480"/>
            <a:ext cx="5349240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77824" y="40782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877824" y="40782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554480" y="4059936"/>
            <a:ext cx="4206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下載語音模型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63929" y="4762719"/>
            <a:ext cx="5179671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首次選用模型（如 medium）時會自動下載權重；亦可預先放到本機快取目錄離線使用。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199632" y="3840480"/>
            <a:ext cx="5349240" cy="187452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437376" y="40782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6437376" y="40782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114032" y="4059936"/>
            <a:ext cx="4206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（選用）安裝 Ollama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473952" y="4762719"/>
            <a:ext cx="4800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若要啟用「Ollama 校稿」自動潤飾轉錄結果，需另安裝 Ollama 並拉取對應模型。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工具二 ‧ 如何啟動與使用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啟動服務並完成一次轉錄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7824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77824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554480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啟動工作台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41247" y="2679192"/>
            <a:ext cx="3209891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於專案目錄執行啟動指令，瀏覽器開啟 whisper-v1 工作台頁面。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334256" y="178308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0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0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248656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上傳音訊/影片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535423" y="2679192"/>
            <a:ext cx="3209891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把檔案拖到 INPUT 區，或一次拖入多個檔案排入批次佇列。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028432" y="178308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266176" y="202082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8266176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942832" y="200253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設定辨識參數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29599" y="2679192"/>
            <a:ext cx="3209891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 MODEL 區選引擎與模型大小、語言，按下開始轉錄。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40080" y="397764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77824" y="421538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877824" y="421538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1554480" y="419709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校稿字幕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914399" y="4873752"/>
            <a:ext cx="3209891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 OUTPUT 區切到「字幕段落」，逐段修正、分割，留意低信心度段落。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4334256" y="397764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572000" y="421538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6" name="Text 24"/>
          <p:cNvSpPr/>
          <p:nvPr/>
        </p:nvSpPr>
        <p:spPr>
          <a:xfrm>
            <a:off x="4572000" y="421538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5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5248656" y="419709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（選用）AI 校稿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4571999" y="4873752"/>
            <a:ext cx="3209891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啟用 Ollama 校稿自動潤飾用詞；模型不存在時會保留原始轉錄。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8028432" y="3977640"/>
            <a:ext cx="352044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266176" y="4215384"/>
            <a:ext cx="548640" cy="5486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1" name="Text 29"/>
          <p:cNvSpPr/>
          <p:nvPr/>
        </p:nvSpPr>
        <p:spPr>
          <a:xfrm>
            <a:off x="8266176" y="421538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6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8942832" y="4197096"/>
            <a:ext cx="23774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匯出結果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8229599" y="4873752"/>
            <a:ext cx="3209891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從 HISTORY 取回紀錄，輸出全文或 SRT 字幕供後續使用。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2-1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584587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whisper-v1 </a:t>
            </a:r>
            <a:r>
              <a:rPr sz="2000" b="1" i="0" dirty="0" err="1">
                <a:solidFill>
                  <a:srgbClr val="0D9488"/>
                </a:solidFill>
              </a:rPr>
              <a:t>語音工作台的核心功能是什麼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98246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把文字生成圖像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412473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把語音或影片轉成文字與字幕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84248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製作簡報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27249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管理電子郵件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702507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>
                <a:solidFill>
                  <a:srgbClr val="4E342E"/>
                </a:solidFill>
              </a:rPr>
              <a:t>解析:whisper-v1 </a:t>
            </a:r>
            <a:r>
              <a:rPr b="0" i="1" dirty="0" err="1">
                <a:solidFill>
                  <a:srgbClr val="4E342E"/>
                </a:solidFill>
              </a:rPr>
              <a:t>專門把聲音變成文字。你有錄音、錄影檔,丟進去就能得到逐字稿或</a:t>
            </a:r>
            <a:r>
              <a:rPr b="0" i="1" dirty="0">
                <a:solidFill>
                  <a:srgbClr val="4E342E"/>
                </a:solidFill>
              </a:rPr>
              <a:t> SRT </a:t>
            </a:r>
            <a:r>
              <a:rPr b="0" i="1" dirty="0" err="1">
                <a:solidFill>
                  <a:srgbClr val="4E342E"/>
                </a:solidFill>
              </a:rPr>
              <a:t>字幕,剛好和影音合成器</a:t>
            </a:r>
            <a:r>
              <a:rPr b="0" i="1" dirty="0">
                <a:solidFill>
                  <a:srgbClr val="4E342E"/>
                </a:solidFill>
              </a:rPr>
              <a:t>(</a:t>
            </a:r>
            <a:r>
              <a:rPr b="0" i="1" dirty="0" err="1">
                <a:solidFill>
                  <a:srgbClr val="4E342E"/>
                </a:solidFill>
              </a:rPr>
              <a:t>文字→影片</a:t>
            </a:r>
            <a:r>
              <a:rPr b="0" i="1" dirty="0">
                <a:solidFill>
                  <a:srgbClr val="4E342E"/>
                </a:solidFill>
              </a:rPr>
              <a:t>)</a:t>
            </a:r>
            <a:r>
              <a:rPr b="0" i="1" dirty="0" err="1">
                <a:solidFill>
                  <a:srgbClr val="4E342E"/>
                </a:solidFill>
              </a:rPr>
              <a:t>互補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345087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在 OUTPUT </a:t>
            </a:r>
            <a:r>
              <a:rPr sz="2000" b="1" i="0" dirty="0" err="1">
                <a:solidFill>
                  <a:srgbClr val="0D9488"/>
                </a:solidFill>
              </a:rPr>
              <a:t>字幕編輯區校稿時,投影片建議優先檢查哪種段落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68508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最後一段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4262602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信心度低的段落</a:t>
            </a:r>
            <a:r>
              <a:rPr b="1" i="0" dirty="0">
                <a:solidFill>
                  <a:srgbClr val="1B5E20"/>
                </a:solidFill>
              </a:rPr>
              <a:t>(</a:t>
            </a:r>
            <a:r>
              <a:rPr b="1" i="0" dirty="0" err="1">
                <a:solidFill>
                  <a:srgbClr val="1B5E20"/>
                </a:solidFill>
              </a:rPr>
              <a:t>最容易出錯的地方</a:t>
            </a:r>
            <a:r>
              <a:rPr b="1" i="0" dirty="0">
                <a:solidFill>
                  <a:srgbClr val="1B5E20"/>
                </a:solidFill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000" y="484011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第一段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41763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隨便挑就好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000" y="582152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解析:語音辨識不可能</a:t>
            </a:r>
            <a:r>
              <a:rPr b="0" i="1" dirty="0">
                <a:solidFill>
                  <a:srgbClr val="4E342E"/>
                </a:solidFill>
              </a:rPr>
              <a:t> 100% </a:t>
            </a:r>
            <a:r>
              <a:rPr b="0" i="1" dirty="0" err="1">
                <a:solidFill>
                  <a:srgbClr val="4E342E"/>
                </a:solidFill>
              </a:rPr>
              <a:t>正確,系統會標示每段「信心度</a:t>
            </a:r>
            <a:r>
              <a:rPr b="0" i="1" dirty="0">
                <a:solidFill>
                  <a:srgbClr val="4E342E"/>
                </a:solidFill>
              </a:rPr>
              <a:t>」。</a:t>
            </a:r>
            <a:r>
              <a:rPr b="0" i="1" dirty="0" err="1">
                <a:solidFill>
                  <a:srgbClr val="4E342E"/>
                </a:solidFill>
              </a:rPr>
              <a:t>先看信心度低的段落最有效率,那通常是雜音、多人講話、專有名詞的地方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工具操作與建置教學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9692640" y="-1645920"/>
            <a:ext cx="4206240" cy="4206240"/>
          </a:xfrm>
          <a:prstGeom prst="ellipse">
            <a:avLst/>
          </a:prstGeom>
          <a:solidFill>
            <a:srgbClr val="028090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3716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200" b="1" dirty="0">
                <a:solidFill>
                  <a:srgbClr val="1B5C7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03</a:t>
            </a:r>
            <a:endParaRPr lang="en-US" sz="9200" dirty="0"/>
          </a:p>
        </p:txBody>
      </p:sp>
      <p:sp>
        <p:nvSpPr>
          <p:cNvPr id="5" name="Shape 3"/>
          <p:cNvSpPr/>
          <p:nvPr/>
        </p:nvSpPr>
        <p:spPr>
          <a:xfrm>
            <a:off x="9509760" y="2331720"/>
            <a:ext cx="1554480" cy="1554480"/>
          </a:xfrm>
          <a:prstGeom prst="ellipse">
            <a:avLst/>
          </a:prstGeom>
          <a:solidFill>
            <a:srgbClr val="0F4A66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2835" y="2704795"/>
            <a:ext cx="808330" cy="8083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880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02C39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工具三 ‧ TOOL 03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77240" y="324612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 WebUI 本地 AI</a:t>
            </a:r>
            <a:endParaRPr lang="en-US" sz="4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804672" y="4343400"/>
            <a:ext cx="1056517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在自己的電腦或伺服器架設一個可對話的大型語言模型介面，資料不外流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C4C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工具三 ‧ 功能介紹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它是什麼、能做什麼？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10908792" cy="1234440"/>
          </a:xfrm>
          <a:prstGeom prst="roundRect">
            <a:avLst>
              <a:gd name="adj" fmla="val 5185"/>
            </a:avLst>
          </a:prstGeom>
          <a:solidFill>
            <a:srgbClr val="0B3954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737360"/>
            <a:ext cx="10241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E5F3F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WebUI 是一套開源的對話介面，搭配本機模型執行器（如 Ollama），讓你像用 ChatGPT 一樣對話，但模型與資料都在校內自己的機器上執行。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5303520" cy="1280160"/>
          </a:xfrm>
          <a:prstGeom prst="roundRect">
            <a:avLst>
              <a:gd name="adj" fmla="val 50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3584448"/>
            <a:ext cx="713232" cy="713232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576" y="3755624"/>
            <a:ext cx="370881" cy="37088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83080" y="349300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對話介面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783080" y="3895344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熟悉的聊天視窗，支援多輪對話與多個模型切換</a:t>
            </a:r>
          </a:p>
        </p:txBody>
      </p:sp>
      <p:sp>
        <p:nvSpPr>
          <p:cNvPr id="11" name="Shape 8"/>
          <p:cNvSpPr/>
          <p:nvPr/>
        </p:nvSpPr>
        <p:spPr>
          <a:xfrm>
            <a:off x="6236208" y="3291840"/>
            <a:ext cx="5303520" cy="1280160"/>
          </a:xfrm>
          <a:prstGeom prst="roundRect">
            <a:avLst>
              <a:gd name="adj" fmla="val 50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10528" y="3584448"/>
            <a:ext cx="713232" cy="713232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704" y="3755624"/>
            <a:ext cx="370881" cy="37088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379208" y="349300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資料留在本地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7379208" y="3895344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對話與檔案不送到外部雲端，適合校務敏感內容</a:t>
            </a:r>
          </a:p>
        </p:txBody>
      </p:sp>
      <p:sp>
        <p:nvSpPr>
          <p:cNvPr id="16" name="Shape 12"/>
          <p:cNvSpPr/>
          <p:nvPr/>
        </p:nvSpPr>
        <p:spPr>
          <a:xfrm>
            <a:off x="640080" y="4754880"/>
            <a:ext cx="5303520" cy="1280160"/>
          </a:xfrm>
          <a:prstGeom prst="roundRect">
            <a:avLst>
              <a:gd name="adj" fmla="val 50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14400" y="5047488"/>
            <a:ext cx="713232" cy="713232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576" y="5218664"/>
            <a:ext cx="370881" cy="37088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783080" y="495604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文件問答（RAG）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783080" y="5358384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上傳 PDF／文件後針對內容提問，做知識檢索</a:t>
            </a:r>
          </a:p>
        </p:txBody>
      </p:sp>
      <p:sp>
        <p:nvSpPr>
          <p:cNvPr id="21" name="Shape 16"/>
          <p:cNvSpPr/>
          <p:nvPr/>
        </p:nvSpPr>
        <p:spPr>
          <a:xfrm>
            <a:off x="6236208" y="4754880"/>
            <a:ext cx="5303520" cy="1280160"/>
          </a:xfrm>
          <a:prstGeom prst="roundRect">
            <a:avLst>
              <a:gd name="adj" fmla="val 5000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6510528" y="5047488"/>
            <a:ext cx="713232" cy="713232"/>
          </a:xfrm>
          <a:prstGeom prst="ellipse">
            <a:avLst/>
          </a:prstGeom>
          <a:solidFill>
            <a:srgbClr val="EAF4F5"/>
          </a:solidFill>
          <a:ln/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1704" y="5218664"/>
            <a:ext cx="370881" cy="370881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379208" y="4956048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A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多人共用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7379208" y="5358384"/>
            <a:ext cx="40690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架在伺服器後可開帳號給同仁共用同一服務</a:t>
            </a:r>
          </a:p>
        </p:txBody>
      </p:sp>
      <p:sp>
        <p:nvSpPr>
          <p:cNvPr id="26" name="Text 20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工具三 ‧ 安裝前置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整體架構與安裝前準備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0501" y="1600191"/>
            <a:ext cx="2377440" cy="2002536"/>
          </a:xfrm>
          <a:prstGeom prst="roundRect">
            <a:avLst>
              <a:gd name="adj" fmla="val 4103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26029" y="1828791"/>
            <a:ext cx="822960" cy="822960"/>
          </a:xfrm>
          <a:prstGeom prst="ellipse">
            <a:avLst/>
          </a:prstGeom>
          <a:solidFill>
            <a:schemeClr val="bg2">
              <a:lumMod val="90000"/>
            </a:schemeClr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909" y="2029959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21941" y="2743191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模型執行器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40229" y="3035799"/>
            <a:ext cx="2157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Ollama </a:t>
            </a:r>
            <a:r>
              <a:rPr lang="en-US" dirty="0" err="1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或外部</a:t>
            </a:r>
            <a:r>
              <a:rPr lang="en-US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API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負責真正跑模型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935" y="254073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73701" y="1600191"/>
            <a:ext cx="2377440" cy="2002536"/>
          </a:xfrm>
          <a:prstGeom prst="roundRect">
            <a:avLst>
              <a:gd name="adj" fmla="val 4103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150941" y="1828791"/>
            <a:ext cx="822960" cy="82296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109" y="2029959"/>
            <a:ext cx="420624" cy="42062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65141" y="2743191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 WebUI</a:t>
            </a:r>
            <a:endParaRPr lang="en-US" sz="2000" dirty="0"/>
          </a:p>
        </p:txBody>
      </p:sp>
      <p:sp>
        <p:nvSpPr>
          <p:cNvPr id="14" name="Text 9"/>
          <p:cNvSpPr/>
          <p:nvPr/>
        </p:nvSpPr>
        <p:spPr>
          <a:xfrm>
            <a:off x="3483429" y="3035799"/>
            <a:ext cx="2157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Docker 容器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提供對話介面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135" y="254073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116901" y="1600191"/>
            <a:ext cx="2377440" cy="2002536"/>
          </a:xfrm>
          <a:prstGeom prst="roundRect">
            <a:avLst>
              <a:gd name="adj" fmla="val 4103"/>
            </a:avLst>
          </a:prstGeom>
          <a:solidFill>
            <a:srgbClr val="F4FAFB"/>
          </a:solidFill>
          <a:ln w="12700">
            <a:solidFill>
              <a:srgbClr val="D4E6E8"/>
            </a:solidFill>
            <a:prstDash val="solid"/>
          </a:ln>
          <a:effectLst>
            <a:outerShdw blurRad="114300" dist="38100" dir="5400000" algn="bl" rotWithShape="0">
              <a:srgbClr val="0B3954">
                <a:alpha val="16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6894141" y="1828791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5309" y="2029959"/>
            <a:ext cx="420624" cy="42062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208341" y="2743191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瀏覽器</a:t>
            </a:r>
            <a:endParaRPr lang="en-US" sz="2000" dirty="0"/>
          </a:p>
        </p:txBody>
      </p:sp>
      <p:sp>
        <p:nvSpPr>
          <p:cNvPr id="20" name="Text 13"/>
          <p:cNvSpPr/>
          <p:nvPr/>
        </p:nvSpPr>
        <p:spPr>
          <a:xfrm>
            <a:off x="6226629" y="3035799"/>
            <a:ext cx="2157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localhost:3000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5A6B7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使用者操作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14"/>
          <p:cNvSpPr/>
          <p:nvPr/>
        </p:nvSpPr>
        <p:spPr>
          <a:xfrm>
            <a:off x="8869681" y="1600191"/>
            <a:ext cx="3173930" cy="2002535"/>
          </a:xfrm>
          <a:prstGeom prst="roundRect">
            <a:avLst>
              <a:gd name="adj" fmla="val 4103"/>
            </a:avLst>
          </a:prstGeom>
          <a:solidFill>
            <a:srgbClr val="0B3954"/>
          </a:solidFill>
          <a:ln/>
        </p:spPr>
      </p:sp>
      <p:sp>
        <p:nvSpPr>
          <p:cNvPr id="22" name="Text 15"/>
          <p:cNvSpPr/>
          <p:nvPr/>
        </p:nvSpPr>
        <p:spPr>
          <a:xfrm>
            <a:off x="8978927" y="1685973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C39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系統需求</a:t>
            </a:r>
            <a:endParaRPr lang="en-US" sz="2000" dirty="0"/>
          </a:p>
        </p:txBody>
      </p:sp>
      <p:sp>
        <p:nvSpPr>
          <p:cNvPr id="23" name="Text 16"/>
          <p:cNvSpPr/>
          <p:nvPr/>
        </p:nvSpPr>
        <p:spPr>
          <a:xfrm>
            <a:off x="8978927" y="2258568"/>
            <a:ext cx="288421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DCEFF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Windows 10/11 64 位元</a:t>
            </a:r>
            <a:endParaRPr lang="en-US" dirty="0"/>
          </a:p>
          <a:p>
            <a:pPr marL="342900" indent="-342900">
              <a:lnSpc>
                <a:spcPct val="112000"/>
              </a:lnSpc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DCEFF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已安裝 Docker Desktop</a:t>
            </a:r>
            <a:endParaRPr lang="en-US" dirty="0"/>
          </a:p>
          <a:p>
            <a:pPr marL="342900" indent="-342900">
              <a:lnSpc>
                <a:spcPct val="112000"/>
              </a:lnSpc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DCEFF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建議啟用 WSL2</a:t>
            </a:r>
            <a:endParaRPr lang="en-US" dirty="0"/>
          </a:p>
          <a:p>
            <a:pPr marL="342900" indent="-342900">
              <a:lnSpc>
                <a:spcPct val="112000"/>
              </a:lnSpc>
              <a:spcAft>
                <a:spcPts val="300"/>
              </a:spcAft>
              <a:buSzPct val="100000"/>
              <a:buChar char="•"/>
            </a:pPr>
            <a:r>
              <a:rPr lang="en-US" dirty="0">
                <a:solidFill>
                  <a:srgbClr val="DCEFF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GPU 加速為選用</a:t>
            </a:r>
            <a:endParaRPr lang="en-US" dirty="0"/>
          </a:p>
        </p:txBody>
      </p:sp>
      <p:sp>
        <p:nvSpPr>
          <p:cNvPr id="24" name="Text 17"/>
          <p:cNvSpPr/>
          <p:nvPr/>
        </p:nvSpPr>
        <p:spPr>
          <a:xfrm>
            <a:off x="640080" y="3819138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前置：安裝 Docker Desktop（Windows）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180474" y="4437453"/>
            <a:ext cx="6849868" cy="18723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2000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到 docker.com 下載 Docker Desktop for Windows 並安裝，過程會一併啟用 WSL2。</a:t>
            </a:r>
            <a:endParaRPr lang="en-US" sz="2000" dirty="0"/>
          </a:p>
          <a:p>
            <a:pPr marL="342900" indent="-342900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2000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安裝後重新開機，開啟 Docker Desktop 確認左下角顯示為執行中（綠色）。</a:t>
            </a:r>
            <a:endParaRPr lang="en-US" sz="2000" dirty="0"/>
          </a:p>
          <a:p>
            <a:pPr marL="342900" indent="-342900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2000" dirty="0">
                <a:solidFill>
                  <a:srgbClr val="1E2A3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重要：以下指令請在 WSL 終端機（或 PowerShell 連到 WSL）中執行，不要直接用 CMD。</a:t>
            </a:r>
            <a:endParaRPr lang="en-US" sz="2000" dirty="0"/>
          </a:p>
        </p:txBody>
      </p:sp>
      <p:sp>
        <p:nvSpPr>
          <p:cNvPr id="26" name="Shape 19"/>
          <p:cNvSpPr/>
          <p:nvPr/>
        </p:nvSpPr>
        <p:spPr>
          <a:xfrm>
            <a:off x="7204513" y="4390864"/>
            <a:ext cx="4645152" cy="1699039"/>
          </a:xfrm>
          <a:prstGeom prst="roundRect">
            <a:avLst>
              <a:gd name="adj" fmla="val 3333"/>
            </a:avLst>
          </a:prstGeom>
          <a:solidFill>
            <a:srgbClr val="0A2A3A"/>
          </a:solidFill>
          <a:ln w="12700">
            <a:solidFill>
              <a:srgbClr val="1B5C7A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7369105" y="4447035"/>
            <a:ext cx="43159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5FC9D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驗證 DOCKER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7396102" y="4809753"/>
            <a:ext cx="4279392" cy="896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7C9A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確認 Docker 已安裝且可用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docker --version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9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docker info</a:t>
            </a:r>
            <a:endParaRPr lang="en-US" dirty="0"/>
          </a:p>
        </p:txBody>
      </p:sp>
      <p:sp>
        <p:nvSpPr>
          <p:cNvPr id="29" name="Text 22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1A77CB-DF88-C319-B90D-4BFE96792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1693"/>
            <a:ext cx="8190793" cy="333542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B941B2A-AEC6-A99A-8B47-5E24B75A4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801" y="3141247"/>
            <a:ext cx="5358407" cy="352060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0187CFE-D5A3-E935-F039-3991200924D4}"/>
              </a:ext>
            </a:extLst>
          </p:cNvPr>
          <p:cNvSpPr/>
          <p:nvPr/>
        </p:nvSpPr>
        <p:spPr>
          <a:xfrm>
            <a:off x="517792" y="2781693"/>
            <a:ext cx="868769" cy="4039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5CD7650-C3ED-3523-F3B9-1E2E4C08B58D}"/>
              </a:ext>
            </a:extLst>
          </p:cNvPr>
          <p:cNvSpPr/>
          <p:nvPr/>
        </p:nvSpPr>
        <p:spPr>
          <a:xfrm>
            <a:off x="5380263" y="3575957"/>
            <a:ext cx="1110343" cy="386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6BF7974-94A2-34F2-504E-BAB6CB19B402}"/>
              </a:ext>
            </a:extLst>
          </p:cNvPr>
          <p:cNvSpPr/>
          <p:nvPr/>
        </p:nvSpPr>
        <p:spPr>
          <a:xfrm>
            <a:off x="6653893" y="5067428"/>
            <a:ext cx="1396093" cy="263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204B1298-45C1-942B-FBA8-BFE890BD577F}"/>
              </a:ext>
            </a:extLst>
          </p:cNvPr>
          <p:cNvCxnSpPr/>
          <p:nvPr/>
        </p:nvCxnSpPr>
        <p:spPr>
          <a:xfrm>
            <a:off x="1664196" y="3022275"/>
            <a:ext cx="3388178" cy="81344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3ECC8A2C-247C-82D6-869D-BDEAF0E02646}"/>
              </a:ext>
            </a:extLst>
          </p:cNvPr>
          <p:cNvCxnSpPr>
            <a:cxnSpLocks/>
          </p:cNvCxnSpPr>
          <p:nvPr/>
        </p:nvCxnSpPr>
        <p:spPr>
          <a:xfrm>
            <a:off x="6623858" y="3835724"/>
            <a:ext cx="830135" cy="10658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5B2FD302-B8D6-CC3D-C163-C74F2D9915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948" y="1435477"/>
            <a:ext cx="6126896" cy="1263277"/>
          </a:xfrm>
          <a:prstGeom prst="rect">
            <a:avLst/>
          </a:prstGeom>
        </p:spPr>
      </p:pic>
      <p:sp>
        <p:nvSpPr>
          <p:cNvPr id="18" name="Text 0">
            <a:extLst>
              <a:ext uri="{FF2B5EF4-FFF2-40B4-BE49-F238E27FC236}">
                <a16:creationId xmlns:a16="http://schemas.microsoft.com/office/drawing/2014/main" id="{9DC178E4-1193-10DA-C465-E7082A1F1F2E}"/>
              </a:ext>
            </a:extLst>
          </p:cNvPr>
          <p:cNvSpPr/>
          <p:nvPr/>
        </p:nvSpPr>
        <p:spPr>
          <a:xfrm>
            <a:off x="607422" y="41705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工具三 ‧ </a:t>
            </a:r>
            <a:r>
              <a:rPr lang="zh-TW" altLang="en-US" sz="1200" b="1" kern="0" spc="200" dirty="0">
                <a:solidFill>
                  <a:srgbClr val="02809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下載教學</a:t>
            </a:r>
            <a:endParaRPr lang="en-US" sz="1200" dirty="0"/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EC38D046-6921-BAD0-3B38-41B4EA24772F}"/>
              </a:ext>
            </a:extLst>
          </p:cNvPr>
          <p:cNvSpPr/>
          <p:nvPr/>
        </p:nvSpPr>
        <p:spPr>
          <a:xfrm>
            <a:off x="621792" y="768096"/>
            <a:ext cx="10972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3000" b="1" dirty="0">
                <a:solidFill>
                  <a:srgbClr val="1E2A32"/>
                </a:solidFill>
                <a:latin typeface="Noto Sans CJK TC" pitchFamily="34" charset="0"/>
              </a:rPr>
              <a:t>下載</a:t>
            </a:r>
            <a:r>
              <a:rPr lang="en-US" altLang="zh-TW" sz="3000" b="1" dirty="0">
                <a:solidFill>
                  <a:srgbClr val="1E2A32"/>
                </a:solidFill>
                <a:latin typeface="Noto Sans CJK TC" pitchFamily="34" charset="0"/>
              </a:rPr>
              <a:t>Docker</a:t>
            </a:r>
            <a:r>
              <a:rPr lang="zh-TW" altLang="en-US" sz="3000" b="1" dirty="0">
                <a:solidFill>
                  <a:srgbClr val="1E2A32"/>
                </a:solidFill>
                <a:latin typeface="Noto Sans CJK TC" pitchFamily="34" charset="0"/>
              </a:rPr>
              <a:t>流程</a:t>
            </a:r>
            <a:endParaRPr lang="en-US" sz="3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435A395-C298-2850-8361-A46D8D3C02D9}"/>
              </a:ext>
            </a:extLst>
          </p:cNvPr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B7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28784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4875</Words>
  <Application>Microsoft Office PowerPoint</Application>
  <PresentationFormat>寬螢幕</PresentationFormat>
  <Paragraphs>349</Paragraphs>
  <Slides>14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Aptos</vt:lpstr>
      <vt:lpstr>Noto Sans CJK TC</vt:lpstr>
      <vt:lpstr>Arial</vt:lpstr>
      <vt:lpstr>Calibri</vt:lpstr>
      <vt:lpstr>Courier New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工具操作與建置教學</dc:title>
  <dc:subject>PptxGenJS Presentation</dc:subject>
  <dc:creator>亞洲大學資訊發展處</dc:creator>
  <cp:lastModifiedBy>杜若慈</cp:lastModifiedBy>
  <cp:revision>14</cp:revision>
  <dcterms:created xsi:type="dcterms:W3CDTF">2026-06-10T09:29:29Z</dcterms:created>
  <dcterms:modified xsi:type="dcterms:W3CDTF">2026-08-12T05:45:00Z</dcterms:modified>
</cp:coreProperties>
</file>