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73" r:id="rId2"/>
    <p:sldId id="274" r:id="rId3"/>
    <p:sldId id="275" r:id="rId4"/>
    <p:sldId id="276" r:id="rId5"/>
    <p:sldId id="277" r:id="rId6"/>
    <p:sldId id="278" r:id="rId7"/>
    <p:sldId id="279" r:id="rId8"/>
    <p:sldId id="280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97B0"/>
    <a:srgbClr val="028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6040" autoAdjust="0"/>
  </p:normalViewPr>
  <p:slideViewPr>
    <p:cSldViewPr snapToGrid="0" snapToObjects="1">
      <p:cViewPr varScale="1">
        <p:scale>
          <a:sx n="61" d="100"/>
          <a:sy n="61" d="100"/>
        </p:scale>
        <p:origin x="72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4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最後一套工具,是大家最熟悉的 Microsoft Teams。</a:t>
            </a:r>
          </a:p>
          <a:p>
            <a:endParaRPr dirty="0"/>
          </a:p>
          <a:p>
            <a:r>
              <a:rPr lang="zh-TW" dirty="0"/>
              <a:t>我知道你可能會想:Teams 我早就會用了啊。但今天的重點不是教你怎麼加入會議,而是要把很多人「沒用到」的功能補齊——也就是會議錄製、即時字幕、還有謄寫。</a:t>
            </a:r>
          </a:p>
          <a:p>
            <a:endParaRPr dirty="0"/>
          </a:p>
          <a:p>
            <a:r>
              <a:rPr lang="zh-TW" dirty="0"/>
              <a:t>為什麼把 Teams 放在最後講?因為在我們今天這整條 AI 工作流裡,Teams 通常是「資料的源頭」。你的會議、研習、線上說明會,都可以透過 Teams 錄下影片或聲音,然後這些檔案就可以交給 whisper-v1 去轉成文字,再交給 Open WebUI 去整理成摘要或講稿。所以把 Teams 用熟,等於是把整條生產線的第一棒接好。</a:t>
            </a:r>
          </a:p>
          <a:p>
            <a:endParaRPr dirty="0"/>
          </a:p>
          <a:p>
            <a:r>
              <a:rPr lang="zh-TW" dirty="0"/>
              <a:t>這個章節我會先帶你看安裝跟登入,再看會議的基本操作,最後重點說明「錄製、謄寫、即時字幕」這三個功能到底差在哪——這三個很多人會搞混,我會幫你講清楚。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這一頁教你怎麼安裝跟登入 Teams,三個步驟。</a:t>
            </a:r>
          </a:p>
          <a:p>
            <a:endParaRPr dirty="0"/>
          </a:p>
          <a:p>
            <a:r>
              <a:rPr lang="zh-TW" dirty="0"/>
              <a:t>第一步,下載安裝程式。到 teams.microsoft.com/downloads,選對應你裝置的版本,比如 Windows 64 位元。如果你是用手機或平板,也可以直接從 App Store 或 Google Play 下載。</a:t>
            </a:r>
          </a:p>
          <a:p>
            <a:endParaRPr dirty="0"/>
          </a:p>
          <a:p>
            <a:r>
              <a:rPr lang="zh-TW" dirty="0"/>
              <a:t>第二步,執行並登入。這一步有個重點要特別注意:登入的帳號,請輸入「完整的 ANID」,也就是你的亞大網路郵局帳號,長得像 abcde@asia.edu.tw 這樣,要連 @asia.edu.tw 一起打。不要只打前面那一段,不然系統可能認不出你是學校的帳戶。</a:t>
            </a:r>
          </a:p>
          <a:p>
            <a:endParaRPr dirty="0"/>
          </a:p>
          <a:p>
            <a:r>
              <a:rPr lang="zh-TW" dirty="0"/>
              <a:t>第三步,完成自動登入。成功進到 Teams 主畫面就代表好了。之後你開機,Teams 通常會自動執行、自動登入,不用每次重打帳號密碼。</a:t>
            </a:r>
          </a:p>
          <a:p>
            <a:endParaRPr dirty="0"/>
          </a:p>
          <a:p>
            <a:r>
              <a:rPr lang="zh-TW" dirty="0"/>
              <a:t>補充一下,登入過程如果跳到 Microsoft 的頁面、或學校的驗證頁面,你就照著畫面完成密碼跟驗證就好。如果登入失敗,先檢查三件事:帳號格式對不對、網路有沒有問題、還有你是不是用對了學校的帳號。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這一頁講 Teams 會議的基本操作。</a:t>
            </a:r>
          </a:p>
          <a:p>
            <a:endParaRPr dirty="0"/>
          </a:p>
          <a:p>
            <a:r>
              <a:rPr lang="zh-TW" dirty="0"/>
              <a:t>在你加入會議之前,Teams 會先顯示一個音訊跟視訊的設定畫面。這個畫面別急著跳過,先確認你的麥克風、喇叭、攝影機有沒有選對。很多人就是沒檢查,進去之後才發現「啊我沒聲音」「鏡頭怎麼是錯的」,很尷尬,先確認好就能避免。</a:t>
            </a:r>
          </a:p>
          <a:p>
            <a:endParaRPr dirty="0"/>
          </a:p>
          <a:p>
            <a:r>
              <a:rPr lang="zh-TW" dirty="0"/>
              <a:t>確認設備之後,點「立即加入」就進會議了。給你一個小建議:如果是人很多的大型會議,一進去先把自己的麥克風關靜音,等輪到你發言再開,這樣可以避免你那邊的背景雜音干擾到大家。</a:t>
            </a:r>
          </a:p>
          <a:p>
            <a:endParaRPr dirty="0"/>
          </a:p>
          <a:p>
            <a:r>
              <a:rPr lang="zh-TW" dirty="0"/>
              <a:t>虛擬背景的功能,在你打開攝影機之後,可以從「效果和虛擬人偶」裡設定,可以把背景模糊掉、或換成一張圖片。如果你在宿舍、或背景比較亂,這個功能很實用。</a:t>
            </a:r>
          </a:p>
          <a:p>
            <a:endParaRPr dirty="0"/>
          </a:p>
          <a:p>
            <a:r>
              <a:rPr lang="zh-TW" dirty="0"/>
              <a:t>聊天功能適合用來丟連結、打字提問,不用出聲打斷正在講話的人。</a:t>
            </a:r>
          </a:p>
          <a:p>
            <a:endParaRPr dirty="0"/>
          </a:p>
          <a:p>
            <a:r>
              <a:rPr lang="zh-TW" dirty="0"/>
              <a:t>最後是人員管理,這通常是主持人在用的。你可以看到所有參與者的清單,主持人必要時可以幫忙把某個人的麥克風關掉、維持會議秩序。這些功能看起來基本,但用得好,線上會議的品質會差很多。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這一頁非常重要,我要把「錄製、謄寫、即時字幕」這三個功能的差別講清楚,因為超多人會搞混,結果會議開完才發現該留的東西沒留下來。</a:t>
            </a:r>
          </a:p>
          <a:p>
            <a:endParaRPr dirty="0"/>
          </a:p>
          <a:p>
            <a:r>
              <a:rPr lang="zh-TW" dirty="0"/>
              <a:t>先講「錄製會議」。這是把整場會議錄成一支影片,畫面跟聲音都錄。通常由主持人從「其他項目 → 錄製及轉錄 → 開始錄製」來啟動。會議結束後,你可以把這支影片取回來。如果你需要完整保留畫面跟聲音,就用這個。</a:t>
            </a:r>
          </a:p>
          <a:p>
            <a:endParaRPr dirty="0"/>
          </a:p>
          <a:p>
            <a:r>
              <a:rPr lang="zh-TW" dirty="0"/>
              <a:t>再來是「會議謄寫」。它是把大家講的話,即時轉成文字記錄下來。啟用的時候通常要選一下主要語言。謄寫的好處是,會議結束後你可以「下載這份文字紀錄」,拿去做會議紀錄、摘要,或交給 AI 工具進一步分析。</a:t>
            </a:r>
          </a:p>
          <a:p>
            <a:endParaRPr dirty="0"/>
          </a:p>
          <a:p>
            <a:r>
              <a:rPr lang="zh-TW" dirty="0"/>
              <a:t>第三個是「即時字幕」。這個所有參與者自己都可以開,作用是讓你在會議進行中,即時看到字幕,幫助理解、也對聽障者比較友善。但這裡有個關鍵:即時字幕通常「不會」在會議結束後保存下來。</a:t>
            </a:r>
          </a:p>
          <a:p>
            <a:endParaRPr dirty="0"/>
          </a:p>
          <a:p>
            <a:r>
              <a:rPr lang="zh-TW" dirty="0"/>
              <a:t>所以幫你整理成一句話的判斷原則:如果你只是當下想看懂,開「即時字幕」就好;如果你要留下「文字」記錄,要用「謄寫」;如果你要留下「完整的影片」,要用「錄製」。這個一定要記住,免得會後才發現資料沒留到,那就來不及了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登入校內 </a:t>
            </a:r>
            <a:r>
              <a:rPr lang="en-US" altLang="zh-TW" sz="1200" b="0" i="0" dirty="0">
                <a:solidFill>
                  <a:srgbClr val="0D9488"/>
                </a:solidFill>
              </a:rPr>
              <a:t>Teams </a:t>
            </a:r>
            <a:r>
              <a:rPr lang="zh-TW" altLang="en-US" sz="1200" b="0" i="0" dirty="0">
                <a:solidFill>
                  <a:srgbClr val="0D9488"/>
                </a:solidFill>
              </a:rPr>
              <a:t>時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帳號應該怎麼輸入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輸入完整 </a:t>
            </a:r>
            <a:r>
              <a:rPr lang="en-US" altLang="zh-TW" b="0" i="0" dirty="0">
                <a:solidFill>
                  <a:srgbClr val="1B5E20"/>
                </a:solidFill>
              </a:rPr>
              <a:t>ANID(</a:t>
            </a:r>
            <a:r>
              <a:rPr lang="zh-TW" altLang="en-US" b="0" i="0" dirty="0">
                <a:solidFill>
                  <a:srgbClr val="1B5E20"/>
                </a:solidFill>
              </a:rPr>
              <a:t>如 </a:t>
            </a:r>
            <a:r>
              <a:rPr lang="en-US" altLang="zh-TW" b="0" i="0" dirty="0">
                <a:solidFill>
                  <a:srgbClr val="1B5E20"/>
                </a:solidFill>
              </a:rPr>
              <a:t>abcde@asia.edu.tw)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要輸入完整 </a:t>
            </a:r>
            <a:r>
              <a:rPr lang="en-US" altLang="zh-TW" b="0" i="1" dirty="0">
                <a:solidFill>
                  <a:srgbClr val="4E342E"/>
                </a:solidFill>
              </a:rPr>
              <a:t>ANID,</a:t>
            </a:r>
            <a:r>
              <a:rPr lang="zh-TW" altLang="en-US" b="0" i="1" dirty="0">
                <a:solidFill>
                  <a:srgbClr val="4E342E"/>
                </a:solidFill>
              </a:rPr>
              <a:t>也就是連 </a:t>
            </a:r>
            <a:r>
              <a:rPr lang="en-US" altLang="zh-TW" b="0" i="1" dirty="0">
                <a:solidFill>
                  <a:srgbClr val="4E342E"/>
                </a:solidFill>
              </a:rPr>
              <a:t>@asia.edu.tw </a:t>
            </a:r>
            <a:r>
              <a:rPr lang="zh-TW" altLang="en-US" b="0" i="1" dirty="0">
                <a:solidFill>
                  <a:srgbClr val="4E342E"/>
                </a:solidFill>
              </a:rPr>
              <a:t>一起打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不要只打前面那段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否則系統可能認不出你是學校的組織帳戶。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b="0" i="0" dirty="0">
              <a:solidFill>
                <a:schemeClr val="tx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關於 </a:t>
            </a:r>
            <a:r>
              <a:rPr lang="en-US" altLang="zh-TW" sz="1200" b="0" i="0" dirty="0">
                <a:solidFill>
                  <a:srgbClr val="0D9488"/>
                </a:solidFill>
              </a:rPr>
              <a:t>Teams </a:t>
            </a:r>
            <a:r>
              <a:rPr lang="zh-TW" altLang="en-US" sz="1200" b="0" i="0" dirty="0">
                <a:solidFill>
                  <a:srgbClr val="0D9488"/>
                </a:solidFill>
              </a:rPr>
              <a:t>的「即時字幕」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正確的認知是什麼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通常不會在會議結束後保存</a:t>
            </a:r>
            <a:r>
              <a:rPr lang="en-US" altLang="zh-TW" b="0" i="0" dirty="0">
                <a:solidFill>
                  <a:srgbClr val="1B5E20"/>
                </a:solidFill>
              </a:rPr>
              <a:t>,</a:t>
            </a:r>
            <a:r>
              <a:rPr lang="zh-TW" altLang="en-US" b="0" i="0" dirty="0">
                <a:solidFill>
                  <a:srgbClr val="1B5E20"/>
                </a:solidFill>
              </a:rPr>
              <a:t>要留文字記錄請用「謄寫」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即時字幕只是當下輔助理解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通常不會保存。要留文字記錄用「謄寫」、要留完整影片用「錄製」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這三個一定要分清楚。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11408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講到這裡,四套工具都介紹完了。這一頁我把它們串起來,讓你看到它們合在一起有多強大——這是一條完整的工作流。</a:t>
            </a:r>
          </a:p>
          <a:p>
            <a:endParaRPr dirty="0"/>
          </a:p>
          <a:p>
            <a:r>
              <a:rPr lang="zh-TW" dirty="0"/>
              <a:t>第一步,從 Teams 會議開始。你開一場會,把它錄製下來、或開啟謄寫,就會產生影片、聲音、或文字資料。</a:t>
            </a:r>
          </a:p>
          <a:p>
            <a:endParaRPr dirty="0"/>
          </a:p>
          <a:p>
            <a:r>
              <a:rPr lang="zh-TW" dirty="0"/>
              <a:t>第二步,把錄下來的檔案丟進 whisper-v1。它幫你把錄音、錄影轉成逐字稿跟字幕,你還可以在工作台裡校稿修正。</a:t>
            </a:r>
          </a:p>
          <a:p>
            <a:endParaRPr dirty="0"/>
          </a:p>
          <a:p>
            <a:r>
              <a:rPr lang="zh-TW" dirty="0"/>
              <a:t>第三步,把轉好的文字丟到 Open WebUI。請它幫你整理會議摘要、抓出待辦事項、改寫成公告、或產出教學講稿,看你需要什麼。</a:t>
            </a:r>
          </a:p>
          <a:p>
            <a:endParaRPr dirty="0"/>
          </a:p>
          <a:p>
            <a:r>
              <a:rPr lang="zh-TW" dirty="0"/>
              <a:t>第四步,回到 AI 簡報影音合成器。等你的文字跟簡報都準備好,它就能幫你自動生成一支有旁白、有字幕的教學影片。</a:t>
            </a:r>
          </a:p>
          <a:p>
            <a:endParaRPr dirty="0"/>
          </a:p>
          <a:p>
            <a:r>
              <a:rPr lang="zh-TW" dirty="0"/>
              <a:t>你看,從「一場會議的錄音」,一路變成「一支可以重複觀看的教學影片」,整個過程串起來了。這條流程最大的價值是什麼?是讓知識可以被「重複使用」。本來一場會議、一份簡報,可能講完、用完就結束了;現在它可以被轉錄、整理、再製成教材,發揮好幾倍的價值。而且如果你用的是本機或校內的模型,資料還可以盡量留在學校裡,兼顧了方便跟安全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好,今天的課就到這裡。最後給大家一些實際的建議。</a:t>
            </a:r>
          </a:p>
          <a:p>
            <a:endParaRPr dirty="0"/>
          </a:p>
          <a:p>
            <a:r>
              <a:rPr lang="zh-TW" dirty="0"/>
              <a:t>今天介紹了四套工具,但我不建議你貪心地想一次全部裝起來。最好的做法是:挑一套「最貼近你現在需求」的,今天就先把它裝起來、跑跑看。</a:t>
            </a:r>
          </a:p>
          <a:p>
            <a:endParaRPr dirty="0"/>
          </a:p>
          <a:p>
            <a:r>
              <a:rPr lang="zh-TW" dirty="0"/>
              <a:t>幫你對應一下:如果你常常要做課程影片或操作教學,先試 AI 簡報影音合成器;如果你常要處理會議錄音、研習影片、訪談,先試 whisper-v1;如果你需要整理文件、摘要會議、或想要一個資料不外流的 AI 助手,先試 Open WebUI;如果你只是想把開會這件事做得更完整,那就先把 Teams 的錄製、謄寫、字幕用熟。</a:t>
            </a:r>
          </a:p>
          <a:p>
            <a:endParaRPr dirty="0"/>
          </a:p>
          <a:p>
            <a:r>
              <a:rPr lang="zh-TW" dirty="0"/>
              <a:t>我想跟大家分享一個觀念:導入這些 AI 工具,重點從來都不是去追求最炫、最厲害的功能,而是找到那個「能幫你省時間、減少重複工作、讓成果更好」的流程。哪怕你今天只學會其中一個小流程,那都是真正帶得走的能力。</a:t>
            </a:r>
          </a:p>
          <a:p>
            <a:endParaRPr dirty="0"/>
          </a:p>
          <a:p>
            <a:r>
              <a:rPr lang="zh-TW" dirty="0"/>
              <a:t>最後,不管是安裝包、模型下載、Docker、字幕轉錄,還是 Open WebUI 的架設,只要你卡關了,都歡迎來找資訊發展處,我們很樂意幫忙。鼓勵你今天就挑一套裝起來,先把第一個小流程跑通,我跟你保證,跑通第一次之後,後面就會越來越順手。謝謝大家,期待看到你們動手做出成果!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把四套工具串成一條工作流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最大的價值是什麼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讓知識可以被重複使用</a:t>
            </a:r>
            <a:r>
              <a:rPr lang="en-US" altLang="zh-TW" b="0" i="0" dirty="0">
                <a:solidFill>
                  <a:srgbClr val="1B5E20"/>
                </a:solidFill>
              </a:rPr>
              <a:t>——</a:t>
            </a:r>
            <a:r>
              <a:rPr lang="zh-TW" altLang="en-US" b="0" i="0" dirty="0">
                <a:solidFill>
                  <a:srgbClr val="1B5E20"/>
                </a:solidFill>
              </a:rPr>
              <a:t>一場會議能再製成教材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這條流程讓知識被「重複使用」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本來講完就結束的會議或簡報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現在可轉錄、整理、再製成教材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發揮好幾倍價值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資料也能留在校內。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課程最後對「導入 </a:t>
            </a:r>
            <a:r>
              <a:rPr lang="en-US" altLang="zh-TW" sz="1200" b="0" i="0" dirty="0">
                <a:solidFill>
                  <a:srgbClr val="0D9488"/>
                </a:solidFill>
              </a:rPr>
              <a:t>AI </a:t>
            </a:r>
            <a:r>
              <a:rPr lang="zh-TW" altLang="en-US" sz="1200" b="0" i="0" dirty="0">
                <a:solidFill>
                  <a:srgbClr val="0D9488"/>
                </a:solidFill>
              </a:rPr>
              <a:t>工具」的建議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最貼近下列哪一個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C. </a:t>
            </a:r>
            <a:r>
              <a:rPr lang="zh-TW" altLang="en-US" b="0" i="0" dirty="0">
                <a:solidFill>
                  <a:srgbClr val="1B5E20"/>
                </a:solidFill>
              </a:rPr>
              <a:t>挑一套最貼近需求的先裝</a:t>
            </a:r>
            <a:r>
              <a:rPr lang="en-US" altLang="zh-TW" b="0" i="0" dirty="0">
                <a:solidFill>
                  <a:srgbClr val="1B5E20"/>
                </a:solidFill>
              </a:rPr>
              <a:t>,</a:t>
            </a:r>
            <a:r>
              <a:rPr lang="zh-TW" altLang="en-US" b="0" i="0" dirty="0">
                <a:solidFill>
                  <a:srgbClr val="1B5E20"/>
                </a:solidFill>
              </a:rPr>
              <a:t>先跑通第一個小流程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不必貪心一次全裝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挑最貼近需求的一套先裝起來、跑通第一個小流程。重點是找到能省時間、減少重複工作的流程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跑通一次後就會越來越順。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68694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B39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4023360"/>
            <a:ext cx="5029200" cy="5029200"/>
          </a:xfrm>
          <a:prstGeom prst="ellipse">
            <a:avLst/>
          </a:prstGeom>
          <a:solidFill>
            <a:srgbClr val="0F4A66"/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-1645920"/>
            <a:ext cx="4206240" cy="4206240"/>
          </a:xfrm>
          <a:prstGeom prst="ellipse">
            <a:avLst/>
          </a:prstGeom>
          <a:solidFill>
            <a:srgbClr val="028090">
              <a:alpha val="5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77240" y="137160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200" b="1" dirty="0">
                <a:solidFill>
                  <a:srgbClr val="1B5C7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04</a:t>
            </a:r>
            <a:endParaRPr lang="en-US" sz="9200" dirty="0"/>
          </a:p>
        </p:txBody>
      </p:sp>
      <p:sp>
        <p:nvSpPr>
          <p:cNvPr id="5" name="Shape 3"/>
          <p:cNvSpPr/>
          <p:nvPr/>
        </p:nvSpPr>
        <p:spPr>
          <a:xfrm>
            <a:off x="9509760" y="2331720"/>
            <a:ext cx="1554480" cy="1554480"/>
          </a:xfrm>
          <a:prstGeom prst="ellipse">
            <a:avLst/>
          </a:prstGeom>
          <a:solidFill>
            <a:srgbClr val="0F4A66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2835" y="2704795"/>
            <a:ext cx="808330" cy="80833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880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02C39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工具四 ‧ TOOL 04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77240" y="3246120"/>
            <a:ext cx="10058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Microsoft Teams</a:t>
            </a:r>
            <a:endParaRPr lang="en-US" sz="4200" dirty="0"/>
          </a:p>
        </p:txBody>
      </p:sp>
      <p:sp>
        <p:nvSpPr>
          <p:cNvPr id="9" name="Text 6"/>
          <p:cNvSpPr/>
          <p:nvPr/>
        </p:nvSpPr>
        <p:spPr>
          <a:xfrm>
            <a:off x="804672" y="434340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CFE6E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校園既有的會議工具：安裝登入、會議錄製、即時字幕與謄寫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FC4C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工具四 ‧ 安裝與登入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21792" y="768096"/>
            <a:ext cx="10972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下載、安裝與登入 Teams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3520440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77824" y="202082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877824" y="20208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554480" y="2002536"/>
            <a:ext cx="23774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下載安裝程式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1792" y="2621023"/>
            <a:ext cx="3636778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teams.microsoft.com/downloads，選擇對應裝置版本（如 Windows 64 位元）下載。</a:t>
            </a:r>
          </a:p>
        </p:txBody>
      </p:sp>
      <p:sp>
        <p:nvSpPr>
          <p:cNvPr id="9" name="Shape 7"/>
          <p:cNvSpPr/>
          <p:nvPr/>
        </p:nvSpPr>
        <p:spPr>
          <a:xfrm>
            <a:off x="4334256" y="1783080"/>
            <a:ext cx="3520440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72000" y="202082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0" y="20208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5248656" y="2002536"/>
            <a:ext cx="23774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執行並登入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334256" y="2679192"/>
            <a:ext cx="3419856" cy="9235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執行安裝檔，看到登入畫面後於帳戶輸入完整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ANID（亞大網路郵局帳號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）。</a:t>
            </a:r>
          </a:p>
        </p:txBody>
      </p:sp>
      <p:sp>
        <p:nvSpPr>
          <p:cNvPr id="14" name="Shape 12"/>
          <p:cNvSpPr/>
          <p:nvPr/>
        </p:nvSpPr>
        <p:spPr>
          <a:xfrm>
            <a:off x="8028432" y="1783080"/>
            <a:ext cx="3520440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266176" y="202082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6" name="Text 14"/>
          <p:cNvSpPr/>
          <p:nvPr/>
        </p:nvSpPr>
        <p:spPr>
          <a:xfrm>
            <a:off x="8266176" y="20208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3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8942832" y="2002536"/>
            <a:ext cx="23774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完成自動登入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028432" y="2679192"/>
            <a:ext cx="35204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看到 Teams 主畫面即完成；之後開機會自動執行並登入，無需重複輸入。</a:t>
            </a:r>
          </a:p>
        </p:txBody>
      </p:sp>
      <p:pic>
        <p:nvPicPr>
          <p:cNvPr id="19" name="Image 0" descr="img/teams_install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0080" y="3794760"/>
            <a:ext cx="5120640" cy="2377440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640080" y="59893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官網下載頁：支援電腦版與行動裝置版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6263640" y="3794760"/>
            <a:ext cx="5285232" cy="2148840"/>
          </a:xfrm>
          <a:prstGeom prst="roundRect">
            <a:avLst>
              <a:gd name="adj" fmla="val 2979"/>
            </a:avLst>
          </a:prstGeom>
          <a:solidFill>
            <a:srgbClr val="EAF4F5"/>
          </a:solidFill>
          <a:ln w="12700">
            <a:solidFill>
              <a:srgbClr val="D4E6E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537960" y="397764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登入帳號格式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6537960" y="443484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395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abcde@asia.edu.tw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6537960" y="5029200"/>
            <a:ext cx="4864498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2000" dirty="0">
                <a:solidFill>
                  <a:srgbClr val="1E2A3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使用完整 ANID（亞大網路郵局登入帳號），輸入後點「下一步」依畫面完成登入。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工具四 ‧ 會議功能 (1/2)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21792" y="768096"/>
            <a:ext cx="10972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進入會議與基本控制</a:t>
            </a:r>
            <a:endParaRPr lang="en-US" sz="3000" dirty="0"/>
          </a:p>
        </p:txBody>
      </p:sp>
      <p:pic>
        <p:nvPicPr>
          <p:cNvPr id="4" name="Image 0" descr="img/teams_join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96607" y="1719072"/>
            <a:ext cx="5577840" cy="334670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484632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加入會議前的音訊／視訊設定畫面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6126480" y="1828800"/>
            <a:ext cx="640080" cy="640080"/>
          </a:xfrm>
          <a:prstGeom prst="ellipse">
            <a:avLst/>
          </a:prstGeom>
          <a:solidFill>
            <a:srgbClr val="EAF4F5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099" y="1982419"/>
            <a:ext cx="332842" cy="3328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903720" y="1810512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加入會議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6903719" y="2157984"/>
            <a:ext cx="5029199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確認音訊、視訊設備後點「立即加入」進入線上會議。</a:t>
            </a:r>
            <a:endParaRPr lang="en-US" dirty="0"/>
          </a:p>
        </p:txBody>
      </p:sp>
      <p:sp>
        <p:nvSpPr>
          <p:cNvPr id="10" name="Shape 6"/>
          <p:cNvSpPr/>
          <p:nvPr/>
        </p:nvSpPr>
        <p:spPr>
          <a:xfrm>
            <a:off x="6126480" y="2907792"/>
            <a:ext cx="640080" cy="640080"/>
          </a:xfrm>
          <a:prstGeom prst="ellipse">
            <a:avLst/>
          </a:prstGeom>
          <a:solidFill>
            <a:srgbClr val="EAF4F5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099" y="3061411"/>
            <a:ext cx="332842" cy="33284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903720" y="2889504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虛擬背景</a:t>
            </a:r>
            <a:endParaRPr lang="en-US" sz="2000" dirty="0"/>
          </a:p>
        </p:txBody>
      </p:sp>
      <p:sp>
        <p:nvSpPr>
          <p:cNvPr id="13" name="Text 8"/>
          <p:cNvSpPr/>
          <p:nvPr/>
        </p:nvSpPr>
        <p:spPr>
          <a:xfrm>
            <a:off x="6903719" y="3236976"/>
            <a:ext cx="5029199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開啟攝影機後點「效果和虛擬人偶」可設定模糊或虛擬背景。</a:t>
            </a:r>
            <a:endParaRPr lang="en-US" dirty="0"/>
          </a:p>
        </p:txBody>
      </p:sp>
      <p:sp>
        <p:nvSpPr>
          <p:cNvPr id="14" name="Shape 9"/>
          <p:cNvSpPr/>
          <p:nvPr/>
        </p:nvSpPr>
        <p:spPr>
          <a:xfrm>
            <a:off x="6126480" y="3986784"/>
            <a:ext cx="640080" cy="640080"/>
          </a:xfrm>
          <a:prstGeom prst="ellipse">
            <a:avLst/>
          </a:prstGeom>
          <a:solidFill>
            <a:srgbClr val="EAF4F5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099" y="4140403"/>
            <a:ext cx="332842" cy="332842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903720" y="3968496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聊天溝通</a:t>
            </a:r>
            <a:endParaRPr lang="en-US" sz="2000" dirty="0"/>
          </a:p>
        </p:txBody>
      </p:sp>
      <p:sp>
        <p:nvSpPr>
          <p:cNvPr id="17" name="Text 11"/>
          <p:cNvSpPr/>
          <p:nvPr/>
        </p:nvSpPr>
        <p:spPr>
          <a:xfrm>
            <a:off x="6903719" y="4315968"/>
            <a:ext cx="5029199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會議中用文字聊天溝通，避免語音打斷主講者。</a:t>
            </a:r>
            <a:endParaRPr lang="en-US" dirty="0"/>
          </a:p>
        </p:txBody>
      </p:sp>
      <p:sp>
        <p:nvSpPr>
          <p:cNvPr id="18" name="Shape 12"/>
          <p:cNvSpPr/>
          <p:nvPr/>
        </p:nvSpPr>
        <p:spPr>
          <a:xfrm>
            <a:off x="6126480" y="5065776"/>
            <a:ext cx="640080" cy="640080"/>
          </a:xfrm>
          <a:prstGeom prst="ellipse">
            <a:avLst/>
          </a:prstGeom>
          <a:solidFill>
            <a:srgbClr val="EAF4F5"/>
          </a:solidFill>
          <a:ln/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0099" y="5219395"/>
            <a:ext cx="332842" cy="33284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6903720" y="5047488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人員管理</a:t>
            </a:r>
            <a:endParaRPr lang="en-US" sz="2000" dirty="0"/>
          </a:p>
        </p:txBody>
      </p:sp>
      <p:sp>
        <p:nvSpPr>
          <p:cNvPr id="21" name="Text 14"/>
          <p:cNvSpPr/>
          <p:nvPr/>
        </p:nvSpPr>
        <p:spPr>
          <a:xfrm>
            <a:off x="6903719" y="5394960"/>
            <a:ext cx="5029199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查看參與者清單；召集人可強制關閉他人麥克風／攝影機。</a:t>
            </a:r>
            <a:endParaRPr lang="en-US" dirty="0"/>
          </a:p>
        </p:txBody>
      </p:sp>
      <p:sp>
        <p:nvSpPr>
          <p:cNvPr id="22" name="Text 15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  <p:sp>
        <p:nvSpPr>
          <p:cNvPr id="23" name="Text 16"/>
          <p:cNvSpPr/>
          <p:nvPr/>
        </p:nvSpPr>
        <p:spPr>
          <a:xfrm>
            <a:off x="11277295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工具四 ‧ 會議功能 (2/2)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21792" y="768096"/>
            <a:ext cx="10972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錄製、謄寫與即時字幕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03520" cy="1261872"/>
          </a:xfrm>
          <a:prstGeom prst="roundRect">
            <a:avLst>
              <a:gd name="adj" fmla="val 5072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96112" y="2075688"/>
            <a:ext cx="676656" cy="676656"/>
          </a:xfrm>
          <a:prstGeom prst="ellipse">
            <a:avLst/>
          </a:prstGeom>
          <a:solidFill>
            <a:srgbClr val="EAF4F5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509" y="2238085"/>
            <a:ext cx="351861" cy="35186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19072" y="1947672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錄製會議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4434840" y="1965960"/>
            <a:ext cx="1325880" cy="329184"/>
          </a:xfrm>
          <a:prstGeom prst="roundRect">
            <a:avLst>
              <a:gd name="adj" fmla="val 50000"/>
            </a:avLst>
          </a:prstGeom>
          <a:solidFill>
            <a:srgbClr val="DCEAEC"/>
          </a:solidFill>
          <a:ln/>
        </p:spPr>
      </p:sp>
      <p:sp>
        <p:nvSpPr>
          <p:cNvPr id="9" name="Text 6"/>
          <p:cNvSpPr/>
          <p:nvPr/>
        </p:nvSpPr>
        <p:spPr>
          <a:xfrm>
            <a:off x="4434840" y="1965960"/>
            <a:ext cx="13258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484E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召集人／主持人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719072" y="2331720"/>
            <a:ext cx="4069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「其他項目 → 錄製及轉錄 → 開始錄製」，全程錄影會後可取回。</a:t>
            </a:r>
            <a:endParaRPr lang="en-US" dirty="0"/>
          </a:p>
        </p:txBody>
      </p:sp>
      <p:sp>
        <p:nvSpPr>
          <p:cNvPr id="11" name="Shape 8"/>
          <p:cNvSpPr/>
          <p:nvPr/>
        </p:nvSpPr>
        <p:spPr>
          <a:xfrm>
            <a:off x="649659" y="4568952"/>
            <a:ext cx="5303520" cy="1261872"/>
          </a:xfrm>
          <a:prstGeom prst="roundRect">
            <a:avLst>
              <a:gd name="adj" fmla="val 5072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905691" y="4861560"/>
            <a:ext cx="676656" cy="676656"/>
          </a:xfrm>
          <a:prstGeom prst="ellipse">
            <a:avLst/>
          </a:prstGeom>
          <a:solidFill>
            <a:srgbClr val="EAF4F5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088" y="5023957"/>
            <a:ext cx="351861" cy="351861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728651" y="4733544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會議謄寫</a:t>
            </a:r>
            <a:endParaRPr lang="en-US" sz="2400" dirty="0"/>
          </a:p>
        </p:txBody>
      </p:sp>
      <p:sp>
        <p:nvSpPr>
          <p:cNvPr id="15" name="Shape 11"/>
          <p:cNvSpPr/>
          <p:nvPr/>
        </p:nvSpPr>
        <p:spPr>
          <a:xfrm>
            <a:off x="4468368" y="4723965"/>
            <a:ext cx="1325880" cy="329184"/>
          </a:xfrm>
          <a:prstGeom prst="roundRect">
            <a:avLst>
              <a:gd name="adj" fmla="val 50000"/>
            </a:avLst>
          </a:prstGeom>
          <a:solidFill>
            <a:srgbClr val="DCEAEC"/>
          </a:solidFill>
          <a:ln/>
        </p:spPr>
      </p:sp>
      <p:sp>
        <p:nvSpPr>
          <p:cNvPr id="16" name="Text 12"/>
          <p:cNvSpPr/>
          <p:nvPr/>
        </p:nvSpPr>
        <p:spPr>
          <a:xfrm>
            <a:off x="4444419" y="4751832"/>
            <a:ext cx="13258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484E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召集人／主持人</a:t>
            </a:r>
            <a:endParaRPr lang="en-US" sz="1200" dirty="0"/>
          </a:p>
        </p:txBody>
      </p:sp>
      <p:sp>
        <p:nvSpPr>
          <p:cNvPr id="17" name="Text 13"/>
          <p:cNvSpPr/>
          <p:nvPr/>
        </p:nvSpPr>
        <p:spPr>
          <a:xfrm>
            <a:off x="1728651" y="5117592"/>
            <a:ext cx="4069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選擇主要語言後即時將語音轉成文字記錄，會後可下載保存。</a:t>
            </a:r>
            <a:endParaRPr lang="en-US" dirty="0"/>
          </a:p>
        </p:txBody>
      </p:sp>
      <p:sp>
        <p:nvSpPr>
          <p:cNvPr id="18" name="Shape 14"/>
          <p:cNvSpPr/>
          <p:nvPr/>
        </p:nvSpPr>
        <p:spPr>
          <a:xfrm>
            <a:off x="640080" y="3200400"/>
            <a:ext cx="5303520" cy="1261872"/>
          </a:xfrm>
          <a:prstGeom prst="roundRect">
            <a:avLst>
              <a:gd name="adj" fmla="val 5072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896112" y="3493008"/>
            <a:ext cx="676656" cy="676656"/>
          </a:xfrm>
          <a:prstGeom prst="ellipse">
            <a:avLst/>
          </a:prstGeom>
          <a:solidFill>
            <a:srgbClr val="EAF4F5"/>
          </a:solidFill>
          <a:ln/>
        </p:spPr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509" y="3655405"/>
            <a:ext cx="351861" cy="351861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719072" y="3364992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即時字幕</a:t>
            </a:r>
            <a:endParaRPr lang="en-US" sz="2400" dirty="0"/>
          </a:p>
        </p:txBody>
      </p:sp>
      <p:sp>
        <p:nvSpPr>
          <p:cNvPr id="22" name="Shape 17"/>
          <p:cNvSpPr/>
          <p:nvPr/>
        </p:nvSpPr>
        <p:spPr>
          <a:xfrm>
            <a:off x="4434840" y="3383280"/>
            <a:ext cx="1325880" cy="329184"/>
          </a:xfrm>
          <a:prstGeom prst="roundRect">
            <a:avLst>
              <a:gd name="adj" fmla="val 50000"/>
            </a:avLst>
          </a:prstGeom>
          <a:solidFill>
            <a:srgbClr val="DCEAEC"/>
          </a:solidFill>
          <a:ln/>
        </p:spPr>
      </p:sp>
      <p:sp>
        <p:nvSpPr>
          <p:cNvPr id="23" name="Text 18"/>
          <p:cNvSpPr/>
          <p:nvPr/>
        </p:nvSpPr>
        <p:spPr>
          <a:xfrm>
            <a:off x="4434840" y="3383280"/>
            <a:ext cx="13258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484E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所有參與者</a:t>
            </a:r>
            <a:endParaRPr lang="en-US" sz="1200" dirty="0"/>
          </a:p>
        </p:txBody>
      </p:sp>
      <p:sp>
        <p:nvSpPr>
          <p:cNvPr id="24" name="Text 19"/>
          <p:cNvSpPr/>
          <p:nvPr/>
        </p:nvSpPr>
        <p:spPr>
          <a:xfrm>
            <a:off x="1719072" y="3749040"/>
            <a:ext cx="4069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開啟「即時輔助字幕」提供會議即時字幕；會後不會保存。</a:t>
            </a:r>
            <a:endParaRPr lang="en-US" dirty="0"/>
          </a:p>
        </p:txBody>
      </p:sp>
      <p:sp>
        <p:nvSpPr>
          <p:cNvPr id="46" name="Shape 38"/>
          <p:cNvSpPr/>
          <p:nvPr/>
        </p:nvSpPr>
        <p:spPr>
          <a:xfrm>
            <a:off x="640080" y="6011146"/>
            <a:ext cx="10908792" cy="457200"/>
          </a:xfrm>
          <a:prstGeom prst="roundRect">
            <a:avLst>
              <a:gd name="adj" fmla="val 50000"/>
            </a:avLst>
          </a:prstGeom>
          <a:solidFill>
            <a:srgbClr val="0B3954"/>
          </a:solidFill>
          <a:ln/>
        </p:spPr>
      </p:sp>
      <p:sp>
        <p:nvSpPr>
          <p:cNvPr id="47" name="Text 39"/>
          <p:cNvSpPr/>
          <p:nvPr/>
        </p:nvSpPr>
        <p:spPr>
          <a:xfrm>
            <a:off x="634419" y="6017677"/>
            <a:ext cx="10908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DCEFF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重點：要留存文字記錄請用「謄寫」或「錄製」；「即時字幕」在會議結束後不會保存。</a:t>
            </a:r>
            <a:endParaRPr lang="en-US" sz="2000" dirty="0"/>
          </a:p>
        </p:txBody>
      </p:sp>
      <p:sp>
        <p:nvSpPr>
          <p:cNvPr id="48" name="Text 40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  <p:sp>
        <p:nvSpPr>
          <p:cNvPr id="49" name="Text 41"/>
          <p:cNvSpPr/>
          <p:nvPr/>
        </p:nvSpPr>
        <p:spPr>
          <a:xfrm>
            <a:off x="11277295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21</a:t>
            </a:r>
            <a:endParaRPr lang="en-US" sz="900" dirty="0"/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2605F19E-E815-E02C-960E-1FE384F382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1809" y="81926"/>
            <a:ext cx="4428492" cy="1706815"/>
          </a:xfrm>
          <a:prstGeom prst="rect">
            <a:avLst/>
          </a:prstGeom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F58CBC2D-C83E-5FE8-6C31-B0A17B48A0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1809" y="1780685"/>
            <a:ext cx="4072844" cy="2382229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F30C3C47-55F5-353C-6033-0CCF517790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1809" y="4162914"/>
            <a:ext cx="5353723" cy="18268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FFFFFF"/>
                </a:solidFill>
              </a:rPr>
              <a:t>   1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772316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Q1.  </a:t>
            </a:r>
            <a:r>
              <a:rPr sz="2000" b="1" i="0" dirty="0" err="1">
                <a:solidFill>
                  <a:srgbClr val="0D9488"/>
                </a:solidFill>
              </a:rPr>
              <a:t>登入校內</a:t>
            </a:r>
            <a:r>
              <a:rPr sz="2000" b="1" i="0" dirty="0">
                <a:solidFill>
                  <a:srgbClr val="0D9488"/>
                </a:solidFill>
              </a:rPr>
              <a:t> Teams </a:t>
            </a:r>
            <a:r>
              <a:rPr sz="2000" b="1" i="0" dirty="0" err="1">
                <a:solidFill>
                  <a:srgbClr val="0D9488"/>
                </a:solidFill>
              </a:rPr>
              <a:t>時,帳號應該怎麼輸入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24000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</a:t>
            </a:r>
            <a:r>
              <a:rPr b="0" i="0" dirty="0" err="1">
                <a:solidFill>
                  <a:srgbClr val="333333"/>
                </a:solidFill>
              </a:rPr>
              <a:t>只輸入前面的帳號名稱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000" y="1660063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輸入完整</a:t>
            </a:r>
            <a:r>
              <a:rPr b="1" i="0" dirty="0">
                <a:solidFill>
                  <a:srgbClr val="1B5E20"/>
                </a:solidFill>
              </a:rPr>
              <a:t> ANID(如 abcde@asia.edu.tw)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0000" y="2080126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隨便輸入即可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454399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只輸入學號數字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2920250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解析:要輸入完整</a:t>
            </a:r>
            <a:r>
              <a:rPr b="0" i="1" dirty="0">
                <a:solidFill>
                  <a:srgbClr val="4E342E"/>
                </a:solidFill>
              </a:rPr>
              <a:t> </a:t>
            </a:r>
            <a:r>
              <a:rPr b="0" i="1" dirty="0" err="1">
                <a:solidFill>
                  <a:srgbClr val="4E342E"/>
                </a:solidFill>
              </a:rPr>
              <a:t>ANID,也就是連</a:t>
            </a:r>
            <a:r>
              <a:rPr b="0" i="1" dirty="0">
                <a:solidFill>
                  <a:srgbClr val="4E342E"/>
                </a:solidFill>
              </a:rPr>
              <a:t> @asia.edu.tw </a:t>
            </a:r>
            <a:r>
              <a:rPr b="0" i="1" dirty="0" err="1">
                <a:solidFill>
                  <a:srgbClr val="4E342E"/>
                </a:solidFill>
              </a:rPr>
              <a:t>一起打,不要只打前面那段,否則系統可能認不出你是學校的組織帳戶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3468271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Q2.  </a:t>
            </a:r>
            <a:r>
              <a:rPr sz="2000" b="1" i="0" dirty="0" err="1">
                <a:solidFill>
                  <a:srgbClr val="0D9488"/>
                </a:solidFill>
              </a:rPr>
              <a:t>關於</a:t>
            </a:r>
            <a:r>
              <a:rPr sz="2000" b="1" i="0" dirty="0">
                <a:solidFill>
                  <a:srgbClr val="0D9488"/>
                </a:solidFill>
              </a:rPr>
              <a:t> Teams </a:t>
            </a:r>
            <a:r>
              <a:rPr sz="2000" b="1" i="0" dirty="0" err="1">
                <a:solidFill>
                  <a:srgbClr val="0D9488"/>
                </a:solidFill>
              </a:rPr>
              <a:t>的「即時字幕</a:t>
            </a:r>
            <a:r>
              <a:rPr sz="2000" b="1" i="0" dirty="0">
                <a:solidFill>
                  <a:srgbClr val="0D9488"/>
                </a:solidFill>
              </a:rPr>
              <a:t>」,</a:t>
            </a:r>
            <a:r>
              <a:rPr sz="2000" b="1" i="0" dirty="0" err="1">
                <a:solidFill>
                  <a:srgbClr val="0D9488"/>
                </a:solidFill>
              </a:rPr>
              <a:t>正確的認知是什麼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3808271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A. 會議結束後會自動保存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0000" y="4408521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通常不會在會議結束後保存,要留文字記錄請用「謄寫</a:t>
            </a:r>
            <a:r>
              <a:rPr b="1" i="0" dirty="0">
                <a:solidFill>
                  <a:srgbClr val="1B5E20"/>
                </a:solidFill>
              </a:rPr>
              <a:t>」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0000" y="5004721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只有主持人看得到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5604971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等同於錄製整場會議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0000" y="6062000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解析:即時字幕只是當下輔助理解,通常不會保存。要留文字記錄用「謄寫</a:t>
            </a:r>
            <a:r>
              <a:rPr b="0" i="1" dirty="0">
                <a:solidFill>
                  <a:srgbClr val="4E342E"/>
                </a:solidFill>
              </a:rPr>
              <a:t>」、</a:t>
            </a:r>
            <a:r>
              <a:rPr b="0" i="1" dirty="0" err="1">
                <a:solidFill>
                  <a:srgbClr val="4E342E"/>
                </a:solidFill>
              </a:rPr>
              <a:t>要留完整影片用「錄製</a:t>
            </a:r>
            <a:r>
              <a:rPr b="0" i="1" dirty="0">
                <a:solidFill>
                  <a:srgbClr val="4E342E"/>
                </a:solidFill>
              </a:rPr>
              <a:t>」,</a:t>
            </a:r>
            <a:r>
              <a:rPr b="0" i="1" dirty="0" err="1">
                <a:solidFill>
                  <a:srgbClr val="4E342E"/>
                </a:solidFill>
              </a:rPr>
              <a:t>這三個一定要分清楚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工具操作與建置教學　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整合應用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21792" y="768096"/>
            <a:ext cx="10972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四套工具可以串成一條工作流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286000"/>
            <a:ext cx="2468880" cy="2468880"/>
          </a:xfrm>
          <a:prstGeom prst="roundRect">
            <a:avLst>
              <a:gd name="adj" fmla="val 3704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417320" y="2606040"/>
            <a:ext cx="914400" cy="914400"/>
          </a:xfrm>
          <a:prstGeom prst="ellipse">
            <a:avLst/>
          </a:prstGeom>
          <a:solidFill>
            <a:srgbClr val="0B3954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920" y="283464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1520" y="365760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Teams 會議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804672" y="4041648"/>
            <a:ext cx="213969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開會並錄製</a:t>
            </a:r>
            <a:endParaRPr lang="en-US" sz="20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2112" y="3246120"/>
            <a:ext cx="310896" cy="310896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547872" y="2286000"/>
            <a:ext cx="2468880" cy="2468880"/>
          </a:xfrm>
          <a:prstGeom prst="roundRect">
            <a:avLst>
              <a:gd name="adj" fmla="val 3704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325112" y="2606040"/>
            <a:ext cx="914400" cy="91440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3712" y="2834640"/>
            <a:ext cx="457200" cy="4572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639312" y="365760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whisper-v1</a:t>
            </a:r>
            <a:endParaRPr lang="en-US" sz="2800" dirty="0"/>
          </a:p>
        </p:txBody>
      </p:sp>
      <p:sp>
        <p:nvSpPr>
          <p:cNvPr id="14" name="Text 9"/>
          <p:cNvSpPr/>
          <p:nvPr/>
        </p:nvSpPr>
        <p:spPr>
          <a:xfrm>
            <a:off x="3712464" y="4041648"/>
            <a:ext cx="213969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錄音轉文字、校稿字幕</a:t>
            </a:r>
            <a:endParaRPr lang="en-US" sz="20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9904" y="3246120"/>
            <a:ext cx="310896" cy="310896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6455664" y="2286000"/>
            <a:ext cx="2468880" cy="2468880"/>
          </a:xfrm>
          <a:prstGeom prst="roundRect">
            <a:avLst>
              <a:gd name="adj" fmla="val 3704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7232904" y="2606040"/>
            <a:ext cx="914400" cy="91440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1504" y="2834640"/>
            <a:ext cx="457200" cy="45720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547104" y="365760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Open WebUI</a:t>
            </a:r>
            <a:endParaRPr lang="en-US" sz="2800" dirty="0"/>
          </a:p>
        </p:txBody>
      </p:sp>
      <p:sp>
        <p:nvSpPr>
          <p:cNvPr id="20" name="Text 13"/>
          <p:cNvSpPr/>
          <p:nvPr/>
        </p:nvSpPr>
        <p:spPr>
          <a:xfrm>
            <a:off x="6620256" y="4041648"/>
            <a:ext cx="213969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整理摘要、產出講稿</a:t>
            </a:r>
            <a:endParaRPr lang="en-US" sz="2000" dirty="0"/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7696" y="3246120"/>
            <a:ext cx="310896" cy="310896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9363456" y="2286000"/>
            <a:ext cx="2468880" cy="2468880"/>
          </a:xfrm>
          <a:prstGeom prst="roundRect">
            <a:avLst>
              <a:gd name="adj" fmla="val 3704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23" name="Shape 15"/>
          <p:cNvSpPr/>
          <p:nvPr/>
        </p:nvSpPr>
        <p:spPr>
          <a:xfrm>
            <a:off x="10140696" y="2606040"/>
            <a:ext cx="914400" cy="91440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9296" y="2834640"/>
            <a:ext cx="457200" cy="457200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9454896" y="365760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影音合成器</a:t>
            </a:r>
            <a:endParaRPr lang="en-US" sz="2800" dirty="0"/>
          </a:p>
        </p:txBody>
      </p:sp>
      <p:sp>
        <p:nvSpPr>
          <p:cNvPr id="26" name="Text 17"/>
          <p:cNvSpPr/>
          <p:nvPr/>
        </p:nvSpPr>
        <p:spPr>
          <a:xfrm>
            <a:off x="9528048" y="4041648"/>
            <a:ext cx="213969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做成有旁白字幕的教學影片</a:t>
            </a:r>
            <a:endParaRPr lang="en-US" sz="2000" dirty="0"/>
          </a:p>
        </p:txBody>
      </p:sp>
      <p:sp>
        <p:nvSpPr>
          <p:cNvPr id="27" name="Text 18"/>
          <p:cNvSpPr/>
          <p:nvPr/>
        </p:nvSpPr>
        <p:spPr>
          <a:xfrm>
            <a:off x="640080" y="5212080"/>
            <a:ext cx="10908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從一場會議的錄音，到一支可以重播的教學影片 — 全程資料都在校內。</a:t>
            </a:r>
            <a:endParaRPr lang="en-US" sz="2400" b="1" dirty="0"/>
          </a:p>
        </p:txBody>
      </p:sp>
      <p:sp>
        <p:nvSpPr>
          <p:cNvPr id="28" name="Text 19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  <p:sp>
        <p:nvSpPr>
          <p:cNvPr id="29" name="Text 20"/>
          <p:cNvSpPr/>
          <p:nvPr/>
        </p:nvSpPr>
        <p:spPr>
          <a:xfrm>
            <a:off x="11277295" y="645566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9692640" y="3931920"/>
            <a:ext cx="4572000" cy="4572000"/>
          </a:xfrm>
          <a:prstGeom prst="ellipse">
            <a:avLst/>
          </a:prstGeom>
          <a:solidFill>
            <a:srgbClr val="028090">
              <a:alpha val="4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0116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02C39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動手試試看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77240" y="256032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挑一套工具，今天就裝起來</a:t>
            </a: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804672" y="374904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安裝包、模型與操作問題，歡迎洽詢資訊發展處。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804672" y="4846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chemeClr val="accent1">
                    <a:lumMod val="50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2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755059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Q1.  </a:t>
            </a:r>
            <a:r>
              <a:rPr sz="2000" b="1" i="0" dirty="0" err="1">
                <a:solidFill>
                  <a:srgbClr val="0D9488"/>
                </a:solidFill>
              </a:rPr>
              <a:t>把四套工具串成一條工作流,最大的價值是什麼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151704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</a:t>
            </a:r>
            <a:r>
              <a:rPr b="0" i="0" dirty="0" err="1">
                <a:solidFill>
                  <a:srgbClr val="333333"/>
                </a:solidFill>
              </a:rPr>
              <a:t>讓操作變得更複雜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000" y="1626410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讓知識可以被重複使用</a:t>
            </a:r>
            <a:r>
              <a:rPr b="1" i="0" dirty="0">
                <a:solidFill>
                  <a:srgbClr val="1B5E20"/>
                </a:solidFill>
              </a:rPr>
              <a:t>——</a:t>
            </a:r>
            <a:r>
              <a:rPr b="1" i="0" dirty="0" err="1">
                <a:solidFill>
                  <a:srgbClr val="1B5E20"/>
                </a:solidFill>
              </a:rPr>
              <a:t>一場會議能再製成教材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2101116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強迫一次學會所有工具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575822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只是為了用到更多工具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3050528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解析:這條流程讓知識被「重複使用</a:t>
            </a:r>
            <a:r>
              <a:rPr b="0" i="1" dirty="0">
                <a:solidFill>
                  <a:srgbClr val="4E342E"/>
                </a:solidFill>
              </a:rPr>
              <a:t>」:</a:t>
            </a:r>
            <a:r>
              <a:rPr b="0" i="1" dirty="0" err="1">
                <a:solidFill>
                  <a:srgbClr val="4E342E"/>
                </a:solidFill>
              </a:rPr>
              <a:t>本來講完就結束的會議或簡報,現在可轉錄、整理、再製成教材,發揮好幾倍價值,資料也能留在校內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3691501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Q2.  </a:t>
            </a:r>
            <a:r>
              <a:rPr sz="2000" b="1" i="0" dirty="0" err="1">
                <a:solidFill>
                  <a:srgbClr val="0D9488"/>
                </a:solidFill>
              </a:rPr>
              <a:t>課程最後對「導入</a:t>
            </a:r>
            <a:r>
              <a:rPr sz="2000" b="1" i="0" dirty="0">
                <a:solidFill>
                  <a:srgbClr val="0D9488"/>
                </a:solidFill>
              </a:rPr>
              <a:t> AI </a:t>
            </a:r>
            <a:r>
              <a:rPr sz="2000" b="1" i="0" dirty="0" err="1">
                <a:solidFill>
                  <a:srgbClr val="0D9488"/>
                </a:solidFill>
              </a:rPr>
              <a:t>工具」的建議,最貼近下列哪一個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4031501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</a:t>
            </a:r>
            <a:r>
              <a:rPr b="0" i="0" dirty="0" err="1">
                <a:solidFill>
                  <a:srgbClr val="333333"/>
                </a:solidFill>
              </a:rPr>
              <a:t>一次把四套工具全部裝起來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0000" y="4539082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B. </a:t>
            </a:r>
            <a:r>
              <a:rPr b="0" i="0" dirty="0" err="1">
                <a:solidFill>
                  <a:srgbClr val="333333"/>
                </a:solidFill>
              </a:rPr>
              <a:t>追求最炫的功能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000" y="5046663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C. </a:t>
            </a:r>
            <a:r>
              <a:rPr b="1" i="0" dirty="0" err="1">
                <a:solidFill>
                  <a:srgbClr val="1B5E20"/>
                </a:solidFill>
              </a:rPr>
              <a:t>挑一套最貼近需求的先裝,先跑通第一個小流程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0000" y="5554244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等以後有空再說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0000" y="5934500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>
                <a:solidFill>
                  <a:srgbClr val="4E342E"/>
                </a:solidFill>
              </a:rPr>
              <a:t>解析:不必貪心一次全裝,挑最貼近需求的一套先裝起來、跑通第一個小流程。重點是找到能省時間、減少重複工作的流程,跑通一次後就會越來越順。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工具操作與建置教學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</TotalTime>
  <Words>2400</Words>
  <Application>Microsoft Office PowerPoint</Application>
  <PresentationFormat>寬螢幕</PresentationFormat>
  <Paragraphs>172</Paragraphs>
  <Slides>8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Aptos</vt:lpstr>
      <vt:lpstr>Noto Sans CJK TC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工具操作與建置教學</dc:title>
  <dc:subject>PptxGenJS Presentation</dc:subject>
  <dc:creator>亞洲大學資訊發展處</dc:creator>
  <cp:lastModifiedBy>杜若慈</cp:lastModifiedBy>
  <cp:revision>14</cp:revision>
  <dcterms:created xsi:type="dcterms:W3CDTF">2026-06-10T09:29:29Z</dcterms:created>
  <dcterms:modified xsi:type="dcterms:W3CDTF">2026-08-12T05:46:38Z</dcterms:modified>
</cp:coreProperties>
</file>